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82"/>
  </p:notesMasterIdLst>
  <p:sldIdLst>
    <p:sldId id="257" r:id="rId2"/>
    <p:sldId id="1201" r:id="rId3"/>
    <p:sldId id="266" r:id="rId4"/>
    <p:sldId id="1207" r:id="rId5"/>
    <p:sldId id="1202" r:id="rId6"/>
    <p:sldId id="1273" r:id="rId7"/>
    <p:sldId id="277" r:id="rId8"/>
    <p:sldId id="1270" r:id="rId9"/>
    <p:sldId id="259" r:id="rId10"/>
    <p:sldId id="1271" r:id="rId11"/>
    <p:sldId id="267" r:id="rId12"/>
    <p:sldId id="272" r:id="rId13"/>
    <p:sldId id="269" r:id="rId14"/>
    <p:sldId id="262" r:id="rId15"/>
    <p:sldId id="270" r:id="rId16"/>
    <p:sldId id="1267" r:id="rId17"/>
    <p:sldId id="1268" r:id="rId18"/>
    <p:sldId id="271" r:id="rId19"/>
    <p:sldId id="1269" r:id="rId20"/>
    <p:sldId id="1203" r:id="rId21"/>
    <p:sldId id="1272" r:id="rId22"/>
    <p:sldId id="1194" r:id="rId23"/>
    <p:sldId id="1208" r:id="rId24"/>
    <p:sldId id="1259" r:id="rId25"/>
    <p:sldId id="1195" r:id="rId26"/>
    <p:sldId id="1209" r:id="rId27"/>
    <p:sldId id="1235" r:id="rId28"/>
    <p:sldId id="1216" r:id="rId29"/>
    <p:sldId id="1264" r:id="rId30"/>
    <p:sldId id="1213" r:id="rId31"/>
    <p:sldId id="1265" r:id="rId32"/>
    <p:sldId id="1261" r:id="rId33"/>
    <p:sldId id="1197" r:id="rId34"/>
    <p:sldId id="1283" r:id="rId35"/>
    <p:sldId id="1219" r:id="rId36"/>
    <p:sldId id="1223" r:id="rId37"/>
    <p:sldId id="1284" r:id="rId38"/>
    <p:sldId id="1285" r:id="rId39"/>
    <p:sldId id="1236" r:id="rId40"/>
    <p:sldId id="1237" r:id="rId41"/>
    <p:sldId id="1262" r:id="rId42"/>
    <p:sldId id="1260" r:id="rId43"/>
    <p:sldId id="1281" r:id="rId44"/>
    <p:sldId id="1199" r:id="rId45"/>
    <p:sldId id="1279" r:id="rId46"/>
    <p:sldId id="1238" r:id="rId47"/>
    <p:sldId id="1241" r:id="rId48"/>
    <p:sldId id="1242" r:id="rId49"/>
    <p:sldId id="1243" r:id="rId50"/>
    <p:sldId id="1232" r:id="rId51"/>
    <p:sldId id="1233" r:id="rId52"/>
    <p:sldId id="1239" r:id="rId53"/>
    <p:sldId id="1240" r:id="rId54"/>
    <p:sldId id="1282" r:id="rId55"/>
    <p:sldId id="1280" r:id="rId56"/>
    <p:sldId id="1244" r:id="rId57"/>
    <p:sldId id="1276" r:id="rId58"/>
    <p:sldId id="1225" r:id="rId59"/>
    <p:sldId id="1245" r:id="rId60"/>
    <p:sldId id="1230" r:id="rId61"/>
    <p:sldId id="1246" r:id="rId62"/>
    <p:sldId id="1247" r:id="rId63"/>
    <p:sldId id="1248" r:id="rId64"/>
    <p:sldId id="1249" r:id="rId65"/>
    <p:sldId id="1250" r:id="rId66"/>
    <p:sldId id="342" r:id="rId67"/>
    <p:sldId id="1251" r:id="rId68"/>
    <p:sldId id="1200" r:id="rId69"/>
    <p:sldId id="1252" r:id="rId70"/>
    <p:sldId id="1253" r:id="rId71"/>
    <p:sldId id="1254" r:id="rId72"/>
    <p:sldId id="1255" r:id="rId73"/>
    <p:sldId id="1286" r:id="rId74"/>
    <p:sldId id="1277" r:id="rId75"/>
    <p:sldId id="1256" r:id="rId76"/>
    <p:sldId id="1263" r:id="rId77"/>
    <p:sldId id="1257" r:id="rId78"/>
    <p:sldId id="299" r:id="rId79"/>
    <p:sldId id="256" r:id="rId80"/>
    <p:sldId id="345" r:id="rId8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wara karsa" initials="ik" lastIdx="2" clrIdx="0">
    <p:extLst>
      <p:ext uri="{19B8F6BF-5375-455C-9EA6-DF929625EA0E}">
        <p15:presenceInfo xmlns:p15="http://schemas.microsoft.com/office/powerpoint/2012/main" userId="b4091d5c69cc4b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D10"/>
    <a:srgbClr val="F1838D"/>
    <a:srgbClr val="E82D40"/>
    <a:srgbClr val="81DEFF"/>
    <a:srgbClr val="B6DF89"/>
    <a:srgbClr val="A80000"/>
    <a:srgbClr val="EB4B5A"/>
    <a:srgbClr val="916700"/>
    <a:srgbClr val="93FFFF"/>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32" autoAdjust="0"/>
    <p:restoredTop sz="94660"/>
  </p:normalViewPr>
  <p:slideViewPr>
    <p:cSldViewPr snapToGrid="0">
      <p:cViewPr varScale="1">
        <p:scale>
          <a:sx n="105" d="100"/>
          <a:sy n="105" d="100"/>
        </p:scale>
        <p:origin x="1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2E796-7FDF-4506-9F5F-631628581EDB}" type="datetimeFigureOut">
              <a:rPr lang="en-US" smtClean="0"/>
              <a:t>4/30/2021</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6FED50-3C96-4B30-8D13-42341A72A979}" type="slidenum">
              <a:rPr lang="en-US" smtClean="0"/>
              <a:t>‹#›</a:t>
            </a:fld>
            <a:endParaRPr lang="en-US"/>
          </a:p>
        </p:txBody>
      </p:sp>
    </p:spTree>
    <p:extLst>
      <p:ext uri="{BB962C8B-B14F-4D97-AF65-F5344CB8AC3E}">
        <p14:creationId xmlns:p14="http://schemas.microsoft.com/office/powerpoint/2010/main" val="2097559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AC9851D-23E8-4658-833D-CE4E622F15CC}" type="slidenum">
              <a:rPr lang="en-US" smtClean="0"/>
              <a:pPr/>
              <a:t>1</a:t>
            </a:fld>
            <a:endParaRPr lang="en-US"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id-ID"/>
          </a:p>
        </p:txBody>
      </p:sp>
      <p:sp>
        <p:nvSpPr>
          <p:cNvPr id="2" name="Footer Placeholder 1">
            <a:extLst>
              <a:ext uri="{FF2B5EF4-FFF2-40B4-BE49-F238E27FC236}">
                <a16:creationId xmlns:a16="http://schemas.microsoft.com/office/drawing/2014/main" id="{491917E8-9B48-4C9F-9E34-5ADBBB36A80C}"/>
              </a:ext>
            </a:extLst>
          </p:cNvPr>
          <p:cNvSpPr>
            <a:spLocks noGrp="1"/>
          </p:cNvSpPr>
          <p:nvPr>
            <p:ph type="ftr" sz="quarter" idx="10"/>
          </p:nvPr>
        </p:nvSpPr>
        <p:spPr/>
        <p:txBody>
          <a:bodyPr/>
          <a:lstStyle/>
          <a:p>
            <a:pPr>
              <a:defRPr/>
            </a:pPr>
            <a:endParaRPr lang="en-US" dirty="0"/>
          </a:p>
        </p:txBody>
      </p:sp>
    </p:spTree>
    <p:extLst>
      <p:ext uri="{BB962C8B-B14F-4D97-AF65-F5344CB8AC3E}">
        <p14:creationId xmlns:p14="http://schemas.microsoft.com/office/powerpoint/2010/main" val="3096626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706FED50-3C96-4B30-8D13-42341A72A979}" type="slidenum">
              <a:rPr lang="en-US" smtClean="0"/>
              <a:t>61</a:t>
            </a:fld>
            <a:endParaRPr lang="en-US"/>
          </a:p>
        </p:txBody>
      </p:sp>
    </p:spTree>
    <p:extLst>
      <p:ext uri="{BB962C8B-B14F-4D97-AF65-F5344CB8AC3E}">
        <p14:creationId xmlns:p14="http://schemas.microsoft.com/office/powerpoint/2010/main" val="389043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3B366D-B267-49DA-A3E6-8400B0A8FE02}" type="datetime1">
              <a:rPr lang="en-ID" smtClean="0"/>
              <a:t>30/04/2021</a:t>
            </a:fld>
            <a:endParaRPr lang="en-US"/>
          </a:p>
        </p:txBody>
      </p:sp>
      <p:sp>
        <p:nvSpPr>
          <p:cNvPr id="5" name="Footer Placeholder 4"/>
          <p:cNvSpPr>
            <a:spLocks noGrp="1"/>
          </p:cNvSpPr>
          <p:nvPr>
            <p:ph type="ftr" sz="quarter" idx="11"/>
          </p:nvPr>
        </p:nvSpPr>
        <p:spPr/>
        <p:txBody>
          <a:bodyPr/>
          <a:lstStyle/>
          <a:p>
            <a:r>
              <a:rPr lang="sv-SE"/>
              <a:t>FMEA , 0 Rev 04 (c)Copyrignt, Sentral Sistem Januari 2020</a:t>
            </a:r>
            <a:endParaRPr lang="en-US"/>
          </a:p>
        </p:txBody>
      </p:sp>
      <p:sp>
        <p:nvSpPr>
          <p:cNvPr id="6" name="Slide Number Placeholder 5"/>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255860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AAF27-C1F7-4EC2-98CF-6081D1B0B01C}" type="datetime1">
              <a:rPr lang="en-ID" smtClean="0"/>
              <a:t>30/04/2021</a:t>
            </a:fld>
            <a:endParaRPr lang="en-US"/>
          </a:p>
        </p:txBody>
      </p:sp>
      <p:sp>
        <p:nvSpPr>
          <p:cNvPr id="5" name="Footer Placeholder 4"/>
          <p:cNvSpPr>
            <a:spLocks noGrp="1"/>
          </p:cNvSpPr>
          <p:nvPr>
            <p:ph type="ftr" sz="quarter" idx="11"/>
          </p:nvPr>
        </p:nvSpPr>
        <p:spPr/>
        <p:txBody>
          <a:bodyPr/>
          <a:lstStyle/>
          <a:p>
            <a:r>
              <a:rPr lang="sv-SE"/>
              <a:t>FMEA , 0 Rev 04 (c)Copyrignt, Sentral Sistem Januari 2020</a:t>
            </a:r>
            <a:endParaRPr lang="en-US"/>
          </a:p>
        </p:txBody>
      </p:sp>
      <p:sp>
        <p:nvSpPr>
          <p:cNvPr id="6" name="Slide Number Placeholder 5"/>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2564372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3CF9E-1D43-46EB-AD34-87E3FF314AE1}" type="datetime1">
              <a:rPr lang="en-ID" smtClean="0"/>
              <a:t>30/04/2021</a:t>
            </a:fld>
            <a:endParaRPr lang="en-US"/>
          </a:p>
        </p:txBody>
      </p:sp>
      <p:sp>
        <p:nvSpPr>
          <p:cNvPr id="5" name="Footer Placeholder 4"/>
          <p:cNvSpPr>
            <a:spLocks noGrp="1"/>
          </p:cNvSpPr>
          <p:nvPr>
            <p:ph type="ftr" sz="quarter" idx="11"/>
          </p:nvPr>
        </p:nvSpPr>
        <p:spPr/>
        <p:txBody>
          <a:bodyPr/>
          <a:lstStyle/>
          <a:p>
            <a:r>
              <a:rPr lang="sv-SE"/>
              <a:t>FMEA , 0 Rev 04 (c)Copyrignt, Sentral Sistem Januari 2020</a:t>
            </a:r>
            <a:endParaRPr lang="en-US"/>
          </a:p>
        </p:txBody>
      </p:sp>
      <p:sp>
        <p:nvSpPr>
          <p:cNvPr id="6" name="Slide Number Placeholder 5"/>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3812064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D78E7C-10C1-434E-AA53-20D78C0187B1}" type="datetime1">
              <a:rPr lang="en-ID" smtClean="0"/>
              <a:t>30/04/2021</a:t>
            </a:fld>
            <a:endParaRPr lang="en-US"/>
          </a:p>
        </p:txBody>
      </p:sp>
      <p:sp>
        <p:nvSpPr>
          <p:cNvPr id="5" name="Footer Placeholder 4"/>
          <p:cNvSpPr>
            <a:spLocks noGrp="1"/>
          </p:cNvSpPr>
          <p:nvPr>
            <p:ph type="ftr" sz="quarter" idx="11"/>
          </p:nvPr>
        </p:nvSpPr>
        <p:spPr/>
        <p:txBody>
          <a:bodyPr/>
          <a:lstStyle/>
          <a:p>
            <a:r>
              <a:rPr lang="sv-SE"/>
              <a:t>FMEA , 0 Rev 04 (c)Copyrignt, Sentral Sistem Januari 2020</a:t>
            </a:r>
            <a:endParaRPr lang="en-US"/>
          </a:p>
        </p:txBody>
      </p:sp>
      <p:sp>
        <p:nvSpPr>
          <p:cNvPr id="6" name="Slide Number Placeholder 5"/>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249003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4980C8-E0FB-4F24-A1CA-4F2FCAE6C940}" type="datetime1">
              <a:rPr lang="en-ID" smtClean="0"/>
              <a:t>30/04/2021</a:t>
            </a:fld>
            <a:endParaRPr lang="en-US"/>
          </a:p>
        </p:txBody>
      </p:sp>
      <p:sp>
        <p:nvSpPr>
          <p:cNvPr id="5" name="Footer Placeholder 4"/>
          <p:cNvSpPr>
            <a:spLocks noGrp="1"/>
          </p:cNvSpPr>
          <p:nvPr>
            <p:ph type="ftr" sz="quarter" idx="11"/>
          </p:nvPr>
        </p:nvSpPr>
        <p:spPr/>
        <p:txBody>
          <a:bodyPr/>
          <a:lstStyle/>
          <a:p>
            <a:r>
              <a:rPr lang="sv-SE"/>
              <a:t>FMEA , 0 Rev 04 (c)Copyrignt, Sentral Sistem Januari 2020</a:t>
            </a:r>
            <a:endParaRPr lang="en-US"/>
          </a:p>
        </p:txBody>
      </p:sp>
      <p:sp>
        <p:nvSpPr>
          <p:cNvPr id="6" name="Slide Number Placeholder 5"/>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1438706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52A9B7-219C-41E5-871B-97204FE750D3}" type="datetime1">
              <a:rPr lang="en-ID" smtClean="0"/>
              <a:t>30/04/2021</a:t>
            </a:fld>
            <a:endParaRPr lang="en-US"/>
          </a:p>
        </p:txBody>
      </p:sp>
      <p:sp>
        <p:nvSpPr>
          <p:cNvPr id="6" name="Footer Placeholder 5"/>
          <p:cNvSpPr>
            <a:spLocks noGrp="1"/>
          </p:cNvSpPr>
          <p:nvPr>
            <p:ph type="ftr" sz="quarter" idx="11"/>
          </p:nvPr>
        </p:nvSpPr>
        <p:spPr/>
        <p:txBody>
          <a:bodyPr/>
          <a:lstStyle/>
          <a:p>
            <a:r>
              <a:rPr lang="sv-SE"/>
              <a:t>FMEA , 0 Rev 04 (c)Copyrignt, Sentral Sistem Januari 2020</a:t>
            </a:r>
            <a:endParaRPr lang="en-US"/>
          </a:p>
        </p:txBody>
      </p:sp>
      <p:sp>
        <p:nvSpPr>
          <p:cNvPr id="7" name="Slide Number Placeholder 6"/>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308954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7CF076-758D-4DC5-97E4-57C8511C0F84}" type="datetime1">
              <a:rPr lang="en-ID" smtClean="0"/>
              <a:t>30/04/2021</a:t>
            </a:fld>
            <a:endParaRPr lang="en-US"/>
          </a:p>
        </p:txBody>
      </p:sp>
      <p:sp>
        <p:nvSpPr>
          <p:cNvPr id="8" name="Footer Placeholder 7"/>
          <p:cNvSpPr>
            <a:spLocks noGrp="1"/>
          </p:cNvSpPr>
          <p:nvPr>
            <p:ph type="ftr" sz="quarter" idx="11"/>
          </p:nvPr>
        </p:nvSpPr>
        <p:spPr/>
        <p:txBody>
          <a:bodyPr/>
          <a:lstStyle/>
          <a:p>
            <a:r>
              <a:rPr lang="sv-SE"/>
              <a:t>FMEA , 0 Rev 04 (c)Copyrignt, Sentral Sistem Januari 2020</a:t>
            </a:r>
            <a:endParaRPr lang="en-US"/>
          </a:p>
        </p:txBody>
      </p:sp>
      <p:sp>
        <p:nvSpPr>
          <p:cNvPr id="9" name="Slide Number Placeholder 8"/>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73162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6A6768-5282-4DE5-9AE1-22965E8E14DD}" type="datetime1">
              <a:rPr lang="en-ID" smtClean="0"/>
              <a:t>30/04/2021</a:t>
            </a:fld>
            <a:endParaRPr lang="en-US"/>
          </a:p>
        </p:txBody>
      </p:sp>
      <p:sp>
        <p:nvSpPr>
          <p:cNvPr id="4" name="Footer Placeholder 3"/>
          <p:cNvSpPr>
            <a:spLocks noGrp="1"/>
          </p:cNvSpPr>
          <p:nvPr>
            <p:ph type="ftr" sz="quarter" idx="11"/>
          </p:nvPr>
        </p:nvSpPr>
        <p:spPr/>
        <p:txBody>
          <a:bodyPr/>
          <a:lstStyle/>
          <a:p>
            <a:r>
              <a:rPr lang="sv-SE"/>
              <a:t>FMEA , 0 Rev 04 (c)Copyrignt, Sentral Sistem Januari 2020</a:t>
            </a:r>
            <a:endParaRPr lang="en-US"/>
          </a:p>
        </p:txBody>
      </p:sp>
      <p:sp>
        <p:nvSpPr>
          <p:cNvPr id="5" name="Slide Number Placeholder 4"/>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2090074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3AE8A-F489-4C1B-BCC3-2DD182758454}" type="datetime1">
              <a:rPr lang="en-ID" smtClean="0"/>
              <a:t>30/04/2021</a:t>
            </a:fld>
            <a:endParaRPr lang="en-US"/>
          </a:p>
        </p:txBody>
      </p:sp>
      <p:sp>
        <p:nvSpPr>
          <p:cNvPr id="3" name="Footer Placeholder 2"/>
          <p:cNvSpPr>
            <a:spLocks noGrp="1"/>
          </p:cNvSpPr>
          <p:nvPr>
            <p:ph type="ftr" sz="quarter" idx="11"/>
          </p:nvPr>
        </p:nvSpPr>
        <p:spPr/>
        <p:txBody>
          <a:bodyPr/>
          <a:lstStyle/>
          <a:p>
            <a:r>
              <a:rPr lang="sv-SE"/>
              <a:t>FMEA , 0 Rev 04 (c)Copyrignt, Sentral Sistem Januari 2020</a:t>
            </a:r>
            <a:endParaRPr lang="en-US"/>
          </a:p>
        </p:txBody>
      </p:sp>
      <p:sp>
        <p:nvSpPr>
          <p:cNvPr id="4" name="Slide Number Placeholder 3"/>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350125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213616-4C1D-40E1-9A68-75D804FB1516}" type="datetime1">
              <a:rPr lang="en-ID" smtClean="0"/>
              <a:t>30/04/2021</a:t>
            </a:fld>
            <a:endParaRPr lang="en-US"/>
          </a:p>
        </p:txBody>
      </p:sp>
      <p:sp>
        <p:nvSpPr>
          <p:cNvPr id="6" name="Footer Placeholder 5"/>
          <p:cNvSpPr>
            <a:spLocks noGrp="1"/>
          </p:cNvSpPr>
          <p:nvPr>
            <p:ph type="ftr" sz="quarter" idx="11"/>
          </p:nvPr>
        </p:nvSpPr>
        <p:spPr/>
        <p:txBody>
          <a:bodyPr/>
          <a:lstStyle/>
          <a:p>
            <a:r>
              <a:rPr lang="sv-SE"/>
              <a:t>FMEA , 0 Rev 04 (c)Copyrignt, Sentral Sistem Januari 2020</a:t>
            </a:r>
            <a:endParaRPr lang="en-US"/>
          </a:p>
        </p:txBody>
      </p:sp>
      <p:sp>
        <p:nvSpPr>
          <p:cNvPr id="7" name="Slide Number Placeholder 6"/>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3923783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CCA642-CDC0-4165-8E7E-4AA038B39979}" type="datetime1">
              <a:rPr lang="en-ID" smtClean="0"/>
              <a:t>30/04/2021</a:t>
            </a:fld>
            <a:endParaRPr lang="en-US"/>
          </a:p>
        </p:txBody>
      </p:sp>
      <p:sp>
        <p:nvSpPr>
          <p:cNvPr id="6" name="Footer Placeholder 5"/>
          <p:cNvSpPr>
            <a:spLocks noGrp="1"/>
          </p:cNvSpPr>
          <p:nvPr>
            <p:ph type="ftr" sz="quarter" idx="11"/>
          </p:nvPr>
        </p:nvSpPr>
        <p:spPr/>
        <p:txBody>
          <a:bodyPr/>
          <a:lstStyle/>
          <a:p>
            <a:r>
              <a:rPr lang="sv-SE"/>
              <a:t>FMEA , 0 Rev 04 (c)Copyrignt, Sentral Sistem Januari 2020</a:t>
            </a:r>
            <a:endParaRPr lang="en-US"/>
          </a:p>
        </p:txBody>
      </p:sp>
      <p:sp>
        <p:nvSpPr>
          <p:cNvPr id="7" name="Slide Number Placeholder 6"/>
          <p:cNvSpPr>
            <a:spLocks noGrp="1"/>
          </p:cNvSpPr>
          <p:nvPr>
            <p:ph type="sldNum" sz="quarter" idx="12"/>
          </p:nvPr>
        </p:nvSpPr>
        <p:spPr/>
        <p:txBody>
          <a:bodyPr/>
          <a:lstStyle/>
          <a:p>
            <a:fld id="{0BE96E79-1F98-4396-B82F-94B4AEA37C6A}" type="slidenum">
              <a:rPr lang="en-US" smtClean="0"/>
              <a:t>‹#›</a:t>
            </a:fld>
            <a:endParaRPr lang="en-US"/>
          </a:p>
        </p:txBody>
      </p:sp>
    </p:spTree>
    <p:extLst>
      <p:ext uri="{BB962C8B-B14F-4D97-AF65-F5344CB8AC3E}">
        <p14:creationId xmlns:p14="http://schemas.microsoft.com/office/powerpoint/2010/main" val="3104253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577C00-9CF1-4136-B11D-A7E6EFFFA3DD}" type="datetime1">
              <a:rPr lang="en-ID" smtClean="0"/>
              <a:t>30/04/2021</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FMEA , 0 Rev 04 (c)Copyrignt, Sentral Sistem Januari 2020</a:t>
            </a:r>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E96E79-1F98-4396-B82F-94B4AEA37C6A}" type="slidenum">
              <a:rPr lang="en-US" smtClean="0"/>
              <a:t>‹#›</a:t>
            </a:fld>
            <a:endParaRPr lang="en-US"/>
          </a:p>
        </p:txBody>
      </p:sp>
    </p:spTree>
    <p:extLst>
      <p:ext uri="{BB962C8B-B14F-4D97-AF65-F5344CB8AC3E}">
        <p14:creationId xmlns:p14="http://schemas.microsoft.com/office/powerpoint/2010/main" val="3059714222"/>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microsoft.com/office/2007/relationships/hdphoto" Target="../media/hdphoto3.wdp"/></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87724D-915B-4E03-A55B-F4E168BB0E62}"/>
              </a:ext>
            </a:extLst>
          </p:cNvPr>
          <p:cNvPicPr>
            <a:picLocks noChangeAspect="1"/>
          </p:cNvPicPr>
          <p:nvPr/>
        </p:nvPicPr>
        <p:blipFill rotWithShape="1">
          <a:blip r:embed="rId3"/>
          <a:srcRect l="16329" t="6202" r="5494" b="8225"/>
          <a:stretch/>
        </p:blipFill>
        <p:spPr>
          <a:xfrm>
            <a:off x="-25976" y="-1"/>
            <a:ext cx="9931976" cy="6858001"/>
          </a:xfrm>
          <a:prstGeom prst="rect">
            <a:avLst/>
          </a:prstGeom>
        </p:spPr>
      </p:pic>
      <p:sp>
        <p:nvSpPr>
          <p:cNvPr id="13" name="Slide Number Placeholder 12">
            <a:extLst>
              <a:ext uri="{FF2B5EF4-FFF2-40B4-BE49-F238E27FC236}">
                <a16:creationId xmlns:a16="http://schemas.microsoft.com/office/drawing/2014/main" id="{83F0C832-5B70-4308-A7FF-BAD418D0B5D6}"/>
              </a:ext>
            </a:extLst>
          </p:cNvPr>
          <p:cNvSpPr>
            <a:spLocks noGrp="1"/>
          </p:cNvSpPr>
          <p:nvPr>
            <p:ph type="sldNum" sz="quarter" idx="12"/>
          </p:nvPr>
        </p:nvSpPr>
        <p:spPr/>
        <p:txBody>
          <a:bodyPr/>
          <a:lstStyle/>
          <a:p>
            <a:pPr>
              <a:defRPr/>
            </a:pPr>
            <a:fld id="{D9C8A046-ED46-4FC4-871B-D0B4213C320F}" type="slidenum">
              <a:rPr lang="en-US" smtClean="0"/>
              <a:pPr>
                <a:defRPr/>
              </a:pPr>
              <a:t>1</a:t>
            </a:fld>
            <a:endParaRPr lang="en-US" dirty="0"/>
          </a:p>
        </p:txBody>
      </p:sp>
      <p:sp>
        <p:nvSpPr>
          <p:cNvPr id="24" name="Rectangle 2"/>
          <p:cNvSpPr txBox="1">
            <a:spLocks noChangeArrowheads="1"/>
          </p:cNvSpPr>
          <p:nvPr/>
        </p:nvSpPr>
        <p:spPr bwMode="auto">
          <a:xfrm>
            <a:off x="855709" y="3793066"/>
            <a:ext cx="3082421" cy="65780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000" i="0" u="none" strike="noStrike" kern="1200" cap="none" spc="0" normalizeH="0" baseline="0" noProof="0" dirty="0">
                <a:ln>
                  <a:noFill/>
                </a:ln>
                <a:solidFill>
                  <a:schemeClr val="bg1"/>
                </a:solidFill>
                <a:uLnTx/>
                <a:uFillTx/>
                <a:latin typeface="Humnst777 Cn BT" panose="020B0506030504020204" pitchFamily="34" charset="0"/>
                <a:ea typeface="+mj-ea"/>
                <a:cs typeface="Arial" pitchFamily="34" charset="0"/>
              </a:rPr>
              <a:t>Handbook 1 </a:t>
            </a:r>
            <a:r>
              <a:rPr kumimoji="0" lang="id-ID" sz="2000" i="0" u="none" strike="noStrike" kern="1200" cap="none" spc="0" normalizeH="0" baseline="30000" noProof="0" dirty="0">
                <a:ln>
                  <a:noFill/>
                </a:ln>
                <a:solidFill>
                  <a:schemeClr val="bg1"/>
                </a:solidFill>
                <a:uLnTx/>
                <a:uFillTx/>
                <a:latin typeface="Humnst777 Cn BT" panose="020B0506030504020204" pitchFamily="34" charset="0"/>
                <a:ea typeface="+mj-ea"/>
                <a:cs typeface="Arial" pitchFamily="34" charset="0"/>
              </a:rPr>
              <a:t>st</a:t>
            </a:r>
            <a:r>
              <a:rPr kumimoji="0" lang="id-ID" sz="2000" i="0" u="none" strike="noStrike" kern="1200" cap="none" spc="0" normalizeH="0" baseline="0" noProof="0" dirty="0">
                <a:ln>
                  <a:noFill/>
                </a:ln>
                <a:solidFill>
                  <a:schemeClr val="bg1"/>
                </a:solidFill>
                <a:uLnTx/>
                <a:uFillTx/>
                <a:latin typeface="Humnst777 Cn BT" panose="020B0506030504020204" pitchFamily="34" charset="0"/>
                <a:ea typeface="+mj-ea"/>
                <a:cs typeface="Arial" pitchFamily="34" charset="0"/>
              </a:rPr>
              <a:t> Edition</a:t>
            </a:r>
          </a:p>
        </p:txBody>
      </p:sp>
      <p:pic>
        <p:nvPicPr>
          <p:cNvPr id="14" name="Picture 15" descr="D:\H_Miscelleneous\File dari shared doc\logo.png">
            <a:extLst>
              <a:ext uri="{FF2B5EF4-FFF2-40B4-BE49-F238E27FC236}">
                <a16:creationId xmlns:a16="http://schemas.microsoft.com/office/drawing/2014/main" id="{785579B0-5A44-4DC2-9F12-636F44DDD548}"/>
              </a:ext>
            </a:extLst>
          </p:cNvPr>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7718841" y="6059617"/>
            <a:ext cx="1664983" cy="575342"/>
          </a:xfrm>
          <a:prstGeom prst="rect">
            <a:avLst/>
          </a:prstGeom>
          <a:noFill/>
          <a:ln w="9525">
            <a:noFill/>
            <a:miter lim="800000"/>
            <a:headEnd/>
            <a:tailEnd/>
          </a:ln>
        </p:spPr>
      </p:pic>
      <p:sp>
        <p:nvSpPr>
          <p:cNvPr id="16" name="Rectangle 15">
            <a:extLst>
              <a:ext uri="{FF2B5EF4-FFF2-40B4-BE49-F238E27FC236}">
                <a16:creationId xmlns:a16="http://schemas.microsoft.com/office/drawing/2014/main" id="{5D20680D-D929-43A3-8DBA-2CFE1C29508E}"/>
              </a:ext>
            </a:extLst>
          </p:cNvPr>
          <p:cNvSpPr/>
          <p:nvPr/>
        </p:nvSpPr>
        <p:spPr>
          <a:xfrm>
            <a:off x="1118502" y="352490"/>
            <a:ext cx="7470357" cy="4792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DDAD62-631F-47C4-A35C-BF52C69D992B}"/>
              </a:ext>
            </a:extLst>
          </p:cNvPr>
          <p:cNvPicPr>
            <a:picLocks noChangeAspect="1"/>
          </p:cNvPicPr>
          <p:nvPr/>
        </p:nvPicPr>
        <p:blipFill rotWithShape="1">
          <a:blip r:embed="rId5"/>
          <a:srcRect b="50060"/>
          <a:stretch/>
        </p:blipFill>
        <p:spPr>
          <a:xfrm>
            <a:off x="1143001" y="379743"/>
            <a:ext cx="7450667" cy="4809066"/>
          </a:xfrm>
          <a:prstGeom prst="rect">
            <a:avLst/>
          </a:prstGeom>
          <a:ln w="57150">
            <a:solidFill>
              <a:schemeClr val="tx1"/>
            </a:solidFill>
          </a:ln>
          <a:scene3d>
            <a:camera prst="orthographicFront"/>
            <a:lightRig rig="threePt" dir="t"/>
          </a:scene3d>
          <a:sp3d>
            <a:bevelT w="165100" prst="coolSlant"/>
          </a:sp3d>
        </p:spPr>
      </p:pic>
      <p:sp>
        <p:nvSpPr>
          <p:cNvPr id="15" name="Trapezoid 14">
            <a:extLst>
              <a:ext uri="{FF2B5EF4-FFF2-40B4-BE49-F238E27FC236}">
                <a16:creationId xmlns:a16="http://schemas.microsoft.com/office/drawing/2014/main" id="{377FC1B2-82FF-444A-8C40-70384D9C5580}"/>
              </a:ext>
            </a:extLst>
          </p:cNvPr>
          <p:cNvSpPr/>
          <p:nvPr/>
        </p:nvSpPr>
        <p:spPr>
          <a:xfrm flipV="1">
            <a:off x="1108579" y="2794665"/>
            <a:ext cx="7450667" cy="2784278"/>
          </a:xfrm>
          <a:prstGeom prst="trapezoid">
            <a:avLst>
              <a:gd name="adj" fmla="val 125471"/>
            </a:avLst>
          </a:prstGeom>
          <a:gradFill flip="none" rotWithShape="1">
            <a:gsLst>
              <a:gs pos="3000">
                <a:schemeClr val="accent4">
                  <a:lumMod val="40000"/>
                  <a:lumOff val="60000"/>
                  <a:alpha val="0"/>
                </a:schemeClr>
              </a:gs>
              <a:gs pos="32000">
                <a:schemeClr val="accent4">
                  <a:lumMod val="20000"/>
                  <a:lumOff val="80000"/>
                  <a:alpha val="5000"/>
                </a:schemeClr>
              </a:gs>
              <a:gs pos="70000">
                <a:schemeClr val="bg1">
                  <a:alpha val="10000"/>
                </a:schemeClr>
              </a:gs>
              <a:gs pos="100000">
                <a:schemeClr val="accent4">
                  <a:lumMod val="40000"/>
                  <a:lumOff val="60000"/>
                  <a:alpha val="3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12E1C2C0-A94C-4954-8EBF-F02FAD85900B}"/>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70022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20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4273-6059-0C4F-90FC-283C4ACD237E}"/>
              </a:ext>
            </a:extLst>
          </p:cNvPr>
          <p:cNvSpPr>
            <a:spLocks noGrp="1"/>
          </p:cNvSpPr>
          <p:nvPr>
            <p:ph type="title"/>
          </p:nvPr>
        </p:nvSpPr>
        <p:spPr>
          <a:xfrm>
            <a:off x="151850" y="112428"/>
            <a:ext cx="8480521" cy="705728"/>
          </a:xfrm>
          <a:solidFill>
            <a:schemeClr val="accent5">
              <a:lumMod val="75000"/>
            </a:schemeClr>
          </a:solidFill>
        </p:spPr>
        <p:txBody>
          <a:bodyPr>
            <a:normAutofit/>
          </a:bodyPr>
          <a:lstStyle/>
          <a:p>
            <a:r>
              <a:rPr lang="en-US" sz="3200" b="1" dirty="0">
                <a:solidFill>
                  <a:schemeClr val="bg1"/>
                </a:solidFill>
                <a:latin typeface="Gill Sans MT" panose="020B0502020104020203" pitchFamily="34" charset="77"/>
              </a:rPr>
              <a:t>ILUSTRASI</a:t>
            </a:r>
            <a:r>
              <a:rPr lang="en-US" sz="3200" dirty="0">
                <a:solidFill>
                  <a:schemeClr val="bg1"/>
                </a:solidFill>
                <a:latin typeface="Gill Sans MT" panose="020B0502020104020203" pitchFamily="34" charset="77"/>
              </a:rPr>
              <a:t> Prevention dan Detection Control</a:t>
            </a:r>
          </a:p>
        </p:txBody>
      </p:sp>
      <p:sp>
        <p:nvSpPr>
          <p:cNvPr id="5" name="Slide Number Placeholder 4">
            <a:extLst>
              <a:ext uri="{FF2B5EF4-FFF2-40B4-BE49-F238E27FC236}">
                <a16:creationId xmlns:a16="http://schemas.microsoft.com/office/drawing/2014/main" id="{63E71741-829A-4648-AE9A-426B129E5CFC}"/>
              </a:ext>
            </a:extLst>
          </p:cNvPr>
          <p:cNvSpPr>
            <a:spLocks noGrp="1"/>
          </p:cNvSpPr>
          <p:nvPr>
            <p:ph type="sldNum" sz="quarter" idx="12"/>
          </p:nvPr>
        </p:nvSpPr>
        <p:spPr/>
        <p:txBody>
          <a:bodyPr/>
          <a:lstStyle/>
          <a:p>
            <a:fld id="{0BE96E79-1F98-4396-B82F-94B4AEA37C6A}" type="slidenum">
              <a:rPr lang="en-US" smtClean="0"/>
              <a:t>10</a:t>
            </a:fld>
            <a:endParaRPr lang="en-US"/>
          </a:p>
        </p:txBody>
      </p:sp>
      <p:cxnSp>
        <p:nvCxnSpPr>
          <p:cNvPr id="8" name="Straight Arrow Connector 7">
            <a:extLst>
              <a:ext uri="{FF2B5EF4-FFF2-40B4-BE49-F238E27FC236}">
                <a16:creationId xmlns:a16="http://schemas.microsoft.com/office/drawing/2014/main" id="{97D6D8A7-A217-7D4B-B266-4B791EA3554A}"/>
              </a:ext>
            </a:extLst>
          </p:cNvPr>
          <p:cNvCxnSpPr>
            <a:cxnSpLocks/>
            <a:stCxn id="13" idx="3"/>
          </p:cNvCxnSpPr>
          <p:nvPr/>
        </p:nvCxnSpPr>
        <p:spPr>
          <a:xfrm>
            <a:off x="7547194" y="4060519"/>
            <a:ext cx="432048"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F6AA7A1-5FFB-BD46-ADBF-3A07708ABA32}"/>
              </a:ext>
            </a:extLst>
          </p:cNvPr>
          <p:cNvSpPr/>
          <p:nvPr/>
        </p:nvSpPr>
        <p:spPr>
          <a:xfrm>
            <a:off x="1297454" y="1838099"/>
            <a:ext cx="2880320" cy="3226113"/>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a:extLst>
              <a:ext uri="{FF2B5EF4-FFF2-40B4-BE49-F238E27FC236}">
                <a16:creationId xmlns:a16="http://schemas.microsoft.com/office/drawing/2014/main" id="{C682B9CF-218E-9F42-BD50-572577B8A219}"/>
              </a:ext>
            </a:extLst>
          </p:cNvPr>
          <p:cNvSpPr/>
          <p:nvPr/>
        </p:nvSpPr>
        <p:spPr>
          <a:xfrm>
            <a:off x="4321790" y="1838099"/>
            <a:ext cx="1569220" cy="3226113"/>
          </a:xfrm>
          <a:prstGeom prst="rect">
            <a:avLst/>
          </a:prstGeom>
          <a:solidFill>
            <a:schemeClr val="accent4">
              <a:lumMod val="20000"/>
              <a:lumOff val="80000"/>
            </a:schemeClr>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10">
            <a:extLst>
              <a:ext uri="{FF2B5EF4-FFF2-40B4-BE49-F238E27FC236}">
                <a16:creationId xmlns:a16="http://schemas.microsoft.com/office/drawing/2014/main" id="{BC80160D-4EF8-AD4E-B629-30ABE05C7CE4}"/>
              </a:ext>
            </a:extLst>
          </p:cNvPr>
          <p:cNvSpPr/>
          <p:nvPr/>
        </p:nvSpPr>
        <p:spPr>
          <a:xfrm>
            <a:off x="6179042" y="1838099"/>
            <a:ext cx="1656184" cy="3226113"/>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Rectangle 11">
            <a:extLst>
              <a:ext uri="{FF2B5EF4-FFF2-40B4-BE49-F238E27FC236}">
                <a16:creationId xmlns:a16="http://schemas.microsoft.com/office/drawing/2014/main" id="{7D083546-BE72-AE4F-AAB8-7929D70E552A}"/>
              </a:ext>
            </a:extLst>
          </p:cNvPr>
          <p:cNvSpPr/>
          <p:nvPr/>
        </p:nvSpPr>
        <p:spPr>
          <a:xfrm>
            <a:off x="2665606" y="3624052"/>
            <a:ext cx="1224136"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300" b="1" dirty="0" err="1">
                <a:solidFill>
                  <a:schemeClr val="tx1"/>
                </a:solidFill>
              </a:rPr>
              <a:t>Eksekusi</a:t>
            </a:r>
            <a:r>
              <a:rPr lang="en-MY" sz="1300" b="1" dirty="0">
                <a:solidFill>
                  <a:schemeClr val="tx1"/>
                </a:solidFill>
              </a:rPr>
              <a:t> </a:t>
            </a:r>
            <a:r>
              <a:rPr lang="en-MY" sz="1300" b="1" dirty="0" err="1">
                <a:solidFill>
                  <a:schemeClr val="tx1"/>
                </a:solidFill>
              </a:rPr>
              <a:t>Produksi</a:t>
            </a:r>
            <a:endParaRPr lang="en-MY" sz="1300" b="1" dirty="0">
              <a:solidFill>
                <a:schemeClr val="tx1"/>
              </a:solidFill>
            </a:endParaRPr>
          </a:p>
          <a:p>
            <a:pPr algn="ctr"/>
            <a:endParaRPr lang="en-MY" sz="1300" b="1" dirty="0">
              <a:solidFill>
                <a:schemeClr val="tx1"/>
              </a:solidFill>
            </a:endParaRPr>
          </a:p>
          <a:p>
            <a:pPr algn="ctr"/>
            <a:r>
              <a:rPr lang="en-MY" sz="1300" b="1" dirty="0">
                <a:solidFill>
                  <a:schemeClr val="tx1"/>
                </a:solidFill>
              </a:rPr>
              <a:t>Proses  B</a:t>
            </a:r>
          </a:p>
        </p:txBody>
      </p:sp>
      <p:sp>
        <p:nvSpPr>
          <p:cNvPr id="13" name="Rectangle 12">
            <a:extLst>
              <a:ext uri="{FF2B5EF4-FFF2-40B4-BE49-F238E27FC236}">
                <a16:creationId xmlns:a16="http://schemas.microsoft.com/office/drawing/2014/main" id="{21F6D379-12E5-004D-B1E5-6B1133871CED}"/>
              </a:ext>
            </a:extLst>
          </p:cNvPr>
          <p:cNvSpPr/>
          <p:nvPr/>
        </p:nvSpPr>
        <p:spPr>
          <a:xfrm>
            <a:off x="6323058" y="3632890"/>
            <a:ext cx="1224136" cy="8552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300" b="1" dirty="0" err="1">
                <a:solidFill>
                  <a:schemeClr val="tx1"/>
                </a:solidFill>
              </a:rPr>
              <a:t>Eksekusi</a:t>
            </a:r>
            <a:r>
              <a:rPr lang="en-MY" sz="1300" b="1" dirty="0">
                <a:solidFill>
                  <a:schemeClr val="tx1"/>
                </a:solidFill>
              </a:rPr>
              <a:t> </a:t>
            </a:r>
            <a:r>
              <a:rPr lang="en-MY" sz="1300" b="1" dirty="0" err="1">
                <a:solidFill>
                  <a:schemeClr val="tx1"/>
                </a:solidFill>
              </a:rPr>
              <a:t>Produksi</a:t>
            </a:r>
            <a:endParaRPr lang="en-MY" sz="1300" b="1" dirty="0">
              <a:solidFill>
                <a:schemeClr val="tx1"/>
              </a:solidFill>
            </a:endParaRPr>
          </a:p>
          <a:p>
            <a:pPr algn="ctr"/>
            <a:endParaRPr lang="en-MY" sz="1300" b="1" dirty="0">
              <a:solidFill>
                <a:schemeClr val="tx1"/>
              </a:solidFill>
            </a:endParaRPr>
          </a:p>
          <a:p>
            <a:pPr algn="ctr"/>
            <a:r>
              <a:rPr lang="en-MY" sz="1300" b="1" dirty="0">
                <a:solidFill>
                  <a:schemeClr val="tx1"/>
                </a:solidFill>
              </a:rPr>
              <a:t>Process C</a:t>
            </a:r>
          </a:p>
        </p:txBody>
      </p:sp>
      <p:cxnSp>
        <p:nvCxnSpPr>
          <p:cNvPr id="14" name="Straight Arrow Connector 13">
            <a:extLst>
              <a:ext uri="{FF2B5EF4-FFF2-40B4-BE49-F238E27FC236}">
                <a16:creationId xmlns:a16="http://schemas.microsoft.com/office/drawing/2014/main" id="{1EE811C4-3B4F-F24E-B7CD-5527C6A19908}"/>
              </a:ext>
            </a:extLst>
          </p:cNvPr>
          <p:cNvCxnSpPr/>
          <p:nvPr/>
        </p:nvCxnSpPr>
        <p:spPr>
          <a:xfrm>
            <a:off x="2665606" y="3264012"/>
            <a:ext cx="360040" cy="360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DFCD7BE-10AD-2A4E-A2CA-2175A226C9C0}"/>
              </a:ext>
            </a:extLst>
          </p:cNvPr>
          <p:cNvCxnSpPr/>
          <p:nvPr/>
        </p:nvCxnSpPr>
        <p:spPr>
          <a:xfrm>
            <a:off x="2818006" y="3264012"/>
            <a:ext cx="360040" cy="360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60AB76-04F1-8B4E-AD06-7D0CA48CE0A4}"/>
              </a:ext>
            </a:extLst>
          </p:cNvPr>
          <p:cNvCxnSpPr/>
          <p:nvPr/>
        </p:nvCxnSpPr>
        <p:spPr>
          <a:xfrm>
            <a:off x="2982238" y="3264012"/>
            <a:ext cx="360040" cy="360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0570327-1308-AA45-8351-45A75D40CEA4}"/>
              </a:ext>
            </a:extLst>
          </p:cNvPr>
          <p:cNvCxnSpPr/>
          <p:nvPr/>
        </p:nvCxnSpPr>
        <p:spPr>
          <a:xfrm>
            <a:off x="661359" y="5350035"/>
            <a:ext cx="8280920"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B95DFBD-701B-6645-B0EB-BA85CD5C3D97}"/>
              </a:ext>
            </a:extLst>
          </p:cNvPr>
          <p:cNvCxnSpPr>
            <a:endCxn id="12" idx="1"/>
          </p:cNvCxnSpPr>
          <p:nvPr/>
        </p:nvCxnSpPr>
        <p:spPr>
          <a:xfrm>
            <a:off x="1225446" y="4055102"/>
            <a:ext cx="1440160" cy="99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B12AF4-EAB2-5F4F-A652-819CB4D5BF90}"/>
              </a:ext>
            </a:extLst>
          </p:cNvPr>
          <p:cNvCxnSpPr>
            <a:stCxn id="20" idx="4"/>
          </p:cNvCxnSpPr>
          <p:nvPr/>
        </p:nvCxnSpPr>
        <p:spPr>
          <a:xfrm>
            <a:off x="4135781" y="4055101"/>
            <a:ext cx="288032" cy="541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Lightning Bolt 19">
            <a:extLst>
              <a:ext uri="{FF2B5EF4-FFF2-40B4-BE49-F238E27FC236}">
                <a16:creationId xmlns:a16="http://schemas.microsoft.com/office/drawing/2014/main" id="{1159DB09-18A5-B340-86BE-486D7C6E08B7}"/>
              </a:ext>
            </a:extLst>
          </p:cNvPr>
          <p:cNvSpPr/>
          <p:nvPr/>
        </p:nvSpPr>
        <p:spPr>
          <a:xfrm>
            <a:off x="3931734" y="3837866"/>
            <a:ext cx="204047" cy="217235"/>
          </a:xfrm>
          <a:prstGeom prst="lightningBol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6B124B54-96E2-184B-AADD-88564593C583}"/>
              </a:ext>
            </a:extLst>
          </p:cNvPr>
          <p:cNvSpPr txBox="1"/>
          <p:nvPr/>
        </p:nvSpPr>
        <p:spPr>
          <a:xfrm>
            <a:off x="4368252" y="4164581"/>
            <a:ext cx="1642572" cy="738664"/>
          </a:xfrm>
          <a:prstGeom prst="rect">
            <a:avLst/>
          </a:prstGeom>
          <a:noFill/>
        </p:spPr>
        <p:txBody>
          <a:bodyPr wrap="square" rtlCol="0">
            <a:spAutoFit/>
          </a:bodyPr>
          <a:lstStyle/>
          <a:p>
            <a:r>
              <a:rPr lang="en-MY" sz="1400" b="1" dirty="0">
                <a:solidFill>
                  <a:schemeClr val="accent2"/>
                </a:solidFill>
                <a:highlight>
                  <a:srgbClr val="FFFF00"/>
                </a:highlight>
              </a:rPr>
              <a:t>Detection Control:</a:t>
            </a:r>
          </a:p>
          <a:p>
            <a:r>
              <a:rPr lang="en-MY" sz="1400" dirty="0" err="1"/>
              <a:t>Mengecek</a:t>
            </a:r>
            <a:r>
              <a:rPr lang="en-MY" sz="1400" dirty="0"/>
              <a:t> </a:t>
            </a:r>
            <a:r>
              <a:rPr lang="en-MY" sz="1400" dirty="0" err="1"/>
              <a:t>kegagalan</a:t>
            </a:r>
            <a:r>
              <a:rPr lang="en-MY" sz="1400" dirty="0"/>
              <a:t> di B</a:t>
            </a:r>
          </a:p>
        </p:txBody>
      </p:sp>
      <p:cxnSp>
        <p:nvCxnSpPr>
          <p:cNvPr id="22" name="Straight Connector 21">
            <a:extLst>
              <a:ext uri="{FF2B5EF4-FFF2-40B4-BE49-F238E27FC236}">
                <a16:creationId xmlns:a16="http://schemas.microsoft.com/office/drawing/2014/main" id="{A6982D09-80E8-A447-BA22-EC3F8E07728C}"/>
              </a:ext>
            </a:extLst>
          </p:cNvPr>
          <p:cNvCxnSpPr>
            <a:endCxn id="13" idx="1"/>
          </p:cNvCxnSpPr>
          <p:nvPr/>
        </p:nvCxnSpPr>
        <p:spPr>
          <a:xfrm>
            <a:off x="5891010" y="4060519"/>
            <a:ext cx="4320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E19C01-B198-BC47-8D62-3372F16E861D}"/>
              </a:ext>
            </a:extLst>
          </p:cNvPr>
          <p:cNvSpPr txBox="1"/>
          <p:nvPr/>
        </p:nvSpPr>
        <p:spPr>
          <a:xfrm>
            <a:off x="1424308" y="2070303"/>
            <a:ext cx="2412267" cy="1077218"/>
          </a:xfrm>
          <a:prstGeom prst="rect">
            <a:avLst/>
          </a:prstGeom>
          <a:noFill/>
        </p:spPr>
        <p:txBody>
          <a:bodyPr wrap="square" rtlCol="0">
            <a:spAutoFit/>
          </a:bodyPr>
          <a:lstStyle/>
          <a:p>
            <a:r>
              <a:rPr lang="en-MY" sz="1600" b="1" dirty="0">
                <a:solidFill>
                  <a:schemeClr val="accent6"/>
                </a:solidFill>
                <a:highlight>
                  <a:srgbClr val="FFFF00"/>
                </a:highlight>
              </a:rPr>
              <a:t>Prevention Control </a:t>
            </a:r>
            <a:r>
              <a:rPr lang="en-MY" sz="1600" dirty="0">
                <a:solidFill>
                  <a:schemeClr val="accent6"/>
                </a:solidFill>
                <a:highlight>
                  <a:srgbClr val="FFFF00"/>
                </a:highlight>
              </a:rPr>
              <a:t>:</a:t>
            </a:r>
          </a:p>
          <a:p>
            <a:r>
              <a:rPr lang="en-MY" sz="1600" dirty="0" err="1"/>
              <a:t>Mereview</a:t>
            </a:r>
            <a:r>
              <a:rPr lang="en-MY" sz="1600" dirty="0"/>
              <a:t> dan </a:t>
            </a:r>
            <a:r>
              <a:rPr lang="en-MY" sz="1600" dirty="0" err="1"/>
              <a:t>melakukan</a:t>
            </a:r>
            <a:r>
              <a:rPr lang="en-MY" sz="1600" dirty="0"/>
              <a:t> </a:t>
            </a:r>
            <a:r>
              <a:rPr lang="en-MY" sz="1600" dirty="0" err="1"/>
              <a:t>tindakan</a:t>
            </a:r>
            <a:r>
              <a:rPr lang="en-MY" sz="1600" dirty="0"/>
              <a:t> </a:t>
            </a:r>
            <a:r>
              <a:rPr lang="en-MY" sz="1600" b="1" dirty="0">
                <a:solidFill>
                  <a:schemeClr val="accent6">
                    <a:lumMod val="75000"/>
                  </a:schemeClr>
                </a:solidFill>
              </a:rPr>
              <a:t>SEBELUM</a:t>
            </a:r>
            <a:r>
              <a:rPr lang="en-MY" sz="1600" dirty="0"/>
              <a:t> </a:t>
            </a:r>
            <a:r>
              <a:rPr lang="en-MY" sz="1600" dirty="0" err="1"/>
              <a:t>keputusan</a:t>
            </a:r>
            <a:endParaRPr lang="en-MY" sz="1600" dirty="0"/>
          </a:p>
        </p:txBody>
      </p:sp>
      <p:sp>
        <p:nvSpPr>
          <p:cNvPr id="24" name="TextBox 23">
            <a:extLst>
              <a:ext uri="{FF2B5EF4-FFF2-40B4-BE49-F238E27FC236}">
                <a16:creationId xmlns:a16="http://schemas.microsoft.com/office/drawing/2014/main" id="{FF1BA086-9FEE-844D-9ABF-62776D1DEE60}"/>
              </a:ext>
            </a:extLst>
          </p:cNvPr>
          <p:cNvSpPr txBox="1"/>
          <p:nvPr/>
        </p:nvSpPr>
        <p:spPr>
          <a:xfrm>
            <a:off x="7979241" y="4260528"/>
            <a:ext cx="1600703" cy="738664"/>
          </a:xfrm>
          <a:prstGeom prst="rect">
            <a:avLst/>
          </a:prstGeom>
          <a:noFill/>
        </p:spPr>
        <p:txBody>
          <a:bodyPr wrap="square" rtlCol="0">
            <a:spAutoFit/>
          </a:bodyPr>
          <a:lstStyle/>
          <a:p>
            <a:r>
              <a:rPr lang="en-MY" sz="1400" b="1" dirty="0">
                <a:solidFill>
                  <a:schemeClr val="accent2"/>
                </a:solidFill>
                <a:highlight>
                  <a:srgbClr val="FFFF00"/>
                </a:highlight>
              </a:rPr>
              <a:t>Detection Control </a:t>
            </a:r>
            <a:r>
              <a:rPr lang="en-MY" sz="1400" dirty="0"/>
              <a:t>:</a:t>
            </a:r>
          </a:p>
          <a:p>
            <a:r>
              <a:rPr lang="en-MY" sz="1400" dirty="0" err="1"/>
              <a:t>Mengecek</a:t>
            </a:r>
            <a:r>
              <a:rPr lang="en-MY" sz="1400" dirty="0"/>
              <a:t> </a:t>
            </a:r>
            <a:r>
              <a:rPr lang="en-MY" sz="1400" dirty="0" err="1"/>
              <a:t>kegagalan</a:t>
            </a:r>
            <a:r>
              <a:rPr lang="en-MY" sz="1400" dirty="0"/>
              <a:t> di C</a:t>
            </a:r>
          </a:p>
        </p:txBody>
      </p:sp>
      <p:sp>
        <p:nvSpPr>
          <p:cNvPr id="25" name="TextBox 24">
            <a:extLst>
              <a:ext uri="{FF2B5EF4-FFF2-40B4-BE49-F238E27FC236}">
                <a16:creationId xmlns:a16="http://schemas.microsoft.com/office/drawing/2014/main" id="{63304B78-CE16-5B4F-B9F7-4E61B801E180}"/>
              </a:ext>
            </a:extLst>
          </p:cNvPr>
          <p:cNvSpPr txBox="1"/>
          <p:nvPr/>
        </p:nvSpPr>
        <p:spPr>
          <a:xfrm>
            <a:off x="175365" y="3791169"/>
            <a:ext cx="1122089" cy="954107"/>
          </a:xfrm>
          <a:prstGeom prst="rect">
            <a:avLst/>
          </a:prstGeom>
          <a:noFill/>
        </p:spPr>
        <p:txBody>
          <a:bodyPr wrap="square" rtlCol="0">
            <a:spAutoFit/>
          </a:bodyPr>
          <a:lstStyle/>
          <a:p>
            <a:r>
              <a:rPr lang="en-MY" sz="1400" dirty="0"/>
              <a:t>Prevention control:</a:t>
            </a:r>
          </a:p>
          <a:p>
            <a:r>
              <a:rPr lang="en-MY" sz="1400" dirty="0" err="1"/>
              <a:t>Perencanaan</a:t>
            </a:r>
            <a:r>
              <a:rPr lang="en-MY" sz="1400" dirty="0"/>
              <a:t> proses </a:t>
            </a:r>
          </a:p>
        </p:txBody>
      </p:sp>
      <p:cxnSp>
        <p:nvCxnSpPr>
          <p:cNvPr id="26" name="Straight Connector 25">
            <a:extLst>
              <a:ext uri="{FF2B5EF4-FFF2-40B4-BE49-F238E27FC236}">
                <a16:creationId xmlns:a16="http://schemas.microsoft.com/office/drawing/2014/main" id="{216993B9-B150-E74D-8AE6-E7E8FBA35502}"/>
              </a:ext>
            </a:extLst>
          </p:cNvPr>
          <p:cNvCxnSpPr/>
          <p:nvPr/>
        </p:nvCxnSpPr>
        <p:spPr>
          <a:xfrm>
            <a:off x="4509758" y="4060519"/>
            <a:ext cx="144016" cy="139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A25F715-4109-6245-A3B2-0AB5B144C356}"/>
              </a:ext>
            </a:extLst>
          </p:cNvPr>
          <p:cNvCxnSpPr/>
          <p:nvPr/>
        </p:nvCxnSpPr>
        <p:spPr>
          <a:xfrm>
            <a:off x="8008205" y="4060519"/>
            <a:ext cx="144016" cy="139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3151D52-36B7-FF4A-9033-B4F1F3D43C3C}"/>
              </a:ext>
            </a:extLst>
          </p:cNvPr>
          <p:cNvSpPr txBox="1"/>
          <p:nvPr/>
        </p:nvSpPr>
        <p:spPr>
          <a:xfrm>
            <a:off x="3299883" y="5497445"/>
            <a:ext cx="1800200" cy="338554"/>
          </a:xfrm>
          <a:prstGeom prst="rect">
            <a:avLst/>
          </a:prstGeom>
          <a:noFill/>
        </p:spPr>
        <p:txBody>
          <a:bodyPr wrap="square" rtlCol="0">
            <a:spAutoFit/>
          </a:bodyPr>
          <a:lstStyle/>
          <a:p>
            <a:pPr algn="ctr"/>
            <a:r>
              <a:rPr lang="en-MY" sz="1600" dirty="0"/>
              <a:t>Process Failure</a:t>
            </a:r>
          </a:p>
        </p:txBody>
      </p:sp>
      <p:sp>
        <p:nvSpPr>
          <p:cNvPr id="30" name="TextBox 29">
            <a:extLst>
              <a:ext uri="{FF2B5EF4-FFF2-40B4-BE49-F238E27FC236}">
                <a16:creationId xmlns:a16="http://schemas.microsoft.com/office/drawing/2014/main" id="{40927BB8-7E40-6F42-B7EA-C3952E54CF72}"/>
              </a:ext>
            </a:extLst>
          </p:cNvPr>
          <p:cNvSpPr txBox="1"/>
          <p:nvPr/>
        </p:nvSpPr>
        <p:spPr>
          <a:xfrm>
            <a:off x="8028384" y="5497445"/>
            <a:ext cx="971056" cy="338554"/>
          </a:xfrm>
          <a:prstGeom prst="rect">
            <a:avLst/>
          </a:prstGeom>
          <a:noFill/>
        </p:spPr>
        <p:txBody>
          <a:bodyPr wrap="square" rtlCol="0">
            <a:spAutoFit/>
          </a:bodyPr>
          <a:lstStyle/>
          <a:p>
            <a:pPr algn="ctr"/>
            <a:r>
              <a:rPr lang="en-MY" sz="1600" dirty="0" err="1"/>
              <a:t>Waktu</a:t>
            </a:r>
            <a:r>
              <a:rPr lang="en-MY" sz="1600" dirty="0"/>
              <a:t> </a:t>
            </a:r>
          </a:p>
        </p:txBody>
      </p:sp>
      <p:sp>
        <p:nvSpPr>
          <p:cNvPr id="31" name="TextBox 30">
            <a:extLst>
              <a:ext uri="{FF2B5EF4-FFF2-40B4-BE49-F238E27FC236}">
                <a16:creationId xmlns:a16="http://schemas.microsoft.com/office/drawing/2014/main" id="{DC4F4A53-C64C-0B41-A425-86C49784B5CB}"/>
              </a:ext>
            </a:extLst>
          </p:cNvPr>
          <p:cNvSpPr txBox="1"/>
          <p:nvPr/>
        </p:nvSpPr>
        <p:spPr>
          <a:xfrm>
            <a:off x="2737614" y="4655561"/>
            <a:ext cx="1296144" cy="307777"/>
          </a:xfrm>
          <a:prstGeom prst="rect">
            <a:avLst/>
          </a:prstGeom>
          <a:noFill/>
        </p:spPr>
        <p:txBody>
          <a:bodyPr wrap="square" rtlCol="0">
            <a:spAutoFit/>
          </a:bodyPr>
          <a:lstStyle/>
          <a:p>
            <a:r>
              <a:rPr lang="en-MY" sz="1400" b="1" dirty="0">
                <a:solidFill>
                  <a:srgbClr val="FF0000"/>
                </a:solidFill>
              </a:rPr>
              <a:t>Station n</a:t>
            </a:r>
          </a:p>
        </p:txBody>
      </p:sp>
      <p:sp>
        <p:nvSpPr>
          <p:cNvPr id="32" name="TextBox 31">
            <a:extLst>
              <a:ext uri="{FF2B5EF4-FFF2-40B4-BE49-F238E27FC236}">
                <a16:creationId xmlns:a16="http://schemas.microsoft.com/office/drawing/2014/main" id="{14CF4AC7-FD22-7745-A2A7-0A8F50899AFC}"/>
              </a:ext>
            </a:extLst>
          </p:cNvPr>
          <p:cNvSpPr txBox="1"/>
          <p:nvPr/>
        </p:nvSpPr>
        <p:spPr>
          <a:xfrm>
            <a:off x="6323058" y="4655560"/>
            <a:ext cx="1296144" cy="307777"/>
          </a:xfrm>
          <a:prstGeom prst="rect">
            <a:avLst/>
          </a:prstGeom>
          <a:noFill/>
        </p:spPr>
        <p:txBody>
          <a:bodyPr wrap="square" rtlCol="0">
            <a:spAutoFit/>
          </a:bodyPr>
          <a:lstStyle/>
          <a:p>
            <a:r>
              <a:rPr lang="en-MY" sz="1400" b="1" dirty="0">
                <a:solidFill>
                  <a:srgbClr val="FF0000"/>
                </a:solidFill>
              </a:rPr>
              <a:t>Station n+1</a:t>
            </a:r>
          </a:p>
        </p:txBody>
      </p:sp>
      <p:sp>
        <p:nvSpPr>
          <p:cNvPr id="3" name="Rectangle 2">
            <a:extLst>
              <a:ext uri="{FF2B5EF4-FFF2-40B4-BE49-F238E27FC236}">
                <a16:creationId xmlns:a16="http://schemas.microsoft.com/office/drawing/2014/main" id="{4F6F4BC6-232E-6142-AEC9-ED66FD39AA35}"/>
              </a:ext>
            </a:extLst>
          </p:cNvPr>
          <p:cNvSpPr/>
          <p:nvPr/>
        </p:nvSpPr>
        <p:spPr>
          <a:xfrm>
            <a:off x="175365" y="1338943"/>
            <a:ext cx="9502035" cy="476794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62FF9A5-6AFC-4718-842C-7ABF0DB3AC43}"/>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438550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420DA-BAAE-5941-AB70-5341CFC05A53}"/>
              </a:ext>
            </a:extLst>
          </p:cNvPr>
          <p:cNvSpPr>
            <a:spLocks noGrp="1"/>
          </p:cNvSpPr>
          <p:nvPr>
            <p:ph idx="1"/>
          </p:nvPr>
        </p:nvSpPr>
        <p:spPr>
          <a:xfrm>
            <a:off x="681037" y="1128939"/>
            <a:ext cx="8543925" cy="4351338"/>
          </a:xfrm>
        </p:spPr>
        <p:txBody>
          <a:bodyPr>
            <a:normAutofit fontScale="92500" lnSpcReduction="10000"/>
          </a:bodyPr>
          <a:lstStyle/>
          <a:p>
            <a:r>
              <a:rPr lang="en-US" dirty="0" err="1">
                <a:solidFill>
                  <a:schemeClr val="bg2">
                    <a:lumMod val="50000"/>
                  </a:schemeClr>
                </a:solidFill>
                <a:latin typeface="Gill Sans MT" panose="020B0502020104020203" pitchFamily="34" charset="77"/>
                <a:cs typeface="Arial" panose="020B0604020202020204" pitchFamily="34" charset="0"/>
              </a:rPr>
              <a:t>Digunakan</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untuk</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sebagai</a:t>
            </a:r>
            <a:r>
              <a:rPr lang="en-US" dirty="0">
                <a:solidFill>
                  <a:schemeClr val="bg2">
                    <a:lumMod val="50000"/>
                  </a:schemeClr>
                </a:solidFill>
                <a:latin typeface="Gill Sans MT" panose="020B0502020104020203" pitchFamily="34" charset="77"/>
                <a:cs typeface="Arial" panose="020B0604020202020204" pitchFamily="34" charset="0"/>
              </a:rPr>
              <a:t> ALAT PENCEGAHAN </a:t>
            </a:r>
            <a:r>
              <a:rPr lang="en-US" dirty="0" err="1">
                <a:solidFill>
                  <a:srgbClr val="FF0000"/>
                </a:solidFill>
                <a:latin typeface="Gill Sans MT" panose="020B0502020104020203" pitchFamily="34" charset="77"/>
                <a:cs typeface="Arial" panose="020B0604020202020204" pitchFamily="34" charset="0"/>
              </a:rPr>
              <a:t>bukan</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sebagai</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dokumen</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pemenuhan</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persyaratan</a:t>
            </a:r>
            <a:endParaRPr lang="en-US" dirty="0">
              <a:solidFill>
                <a:schemeClr val="bg2">
                  <a:lumMod val="50000"/>
                </a:schemeClr>
              </a:solidFill>
              <a:latin typeface="Gill Sans MT" panose="020B0502020104020203" pitchFamily="34" charset="77"/>
              <a:cs typeface="Arial" panose="020B0604020202020204" pitchFamily="34" charset="0"/>
            </a:endParaRPr>
          </a:p>
          <a:p>
            <a:r>
              <a:rPr lang="en-US" dirty="0" err="1">
                <a:solidFill>
                  <a:schemeClr val="bg2">
                    <a:lumMod val="50000"/>
                  </a:schemeClr>
                </a:solidFill>
                <a:latin typeface="Gill Sans MT" panose="020B0502020104020203" pitchFamily="34" charset="77"/>
                <a:cs typeface="Arial" panose="020B0604020202020204" pitchFamily="34" charset="0"/>
              </a:rPr>
              <a:t>Dibuat</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selama</a:t>
            </a:r>
            <a:r>
              <a:rPr lang="en-US" dirty="0">
                <a:solidFill>
                  <a:schemeClr val="bg2">
                    <a:lumMod val="50000"/>
                  </a:schemeClr>
                </a:solidFill>
                <a:latin typeface="Gill Sans MT" panose="020B0502020104020203" pitchFamily="34" charset="77"/>
                <a:cs typeface="Arial" panose="020B0604020202020204" pitchFamily="34" charset="0"/>
              </a:rPr>
              <a:t> proses </a:t>
            </a:r>
            <a:r>
              <a:rPr lang="en-US" dirty="0" err="1">
                <a:solidFill>
                  <a:schemeClr val="bg2">
                    <a:lumMod val="50000"/>
                  </a:schemeClr>
                </a:solidFill>
                <a:latin typeface="Gill Sans MT" panose="020B0502020104020203" pitchFamily="34" charset="77"/>
                <a:cs typeface="Arial" panose="020B0604020202020204" pitchFamily="34" charset="0"/>
              </a:rPr>
              <a:t>perancangan</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sistem</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produksi</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dan</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highlight>
                  <a:srgbClr val="FFFF00"/>
                </a:highlight>
                <a:latin typeface="Gill Sans MT" panose="020B0502020104020203" pitchFamily="34" charset="77"/>
                <a:cs typeface="Arial" panose="020B0604020202020204" pitchFamily="34" charset="0"/>
              </a:rPr>
              <a:t>sudah</a:t>
            </a:r>
            <a:r>
              <a:rPr lang="en-US" dirty="0">
                <a:solidFill>
                  <a:schemeClr val="bg2">
                    <a:lumMod val="50000"/>
                  </a:schemeClr>
                </a:solidFill>
                <a:highlight>
                  <a:srgbClr val="FFFF00"/>
                </a:highlight>
                <a:latin typeface="Gill Sans MT" panose="020B0502020104020203" pitchFamily="34" charset="77"/>
                <a:cs typeface="Arial" panose="020B0604020202020204" pitchFamily="34" charset="0"/>
              </a:rPr>
              <a:t> </a:t>
            </a:r>
            <a:r>
              <a:rPr lang="en-US" dirty="0" err="1">
                <a:solidFill>
                  <a:schemeClr val="bg2">
                    <a:lumMod val="50000"/>
                  </a:schemeClr>
                </a:solidFill>
                <a:highlight>
                  <a:srgbClr val="FFFF00"/>
                </a:highlight>
                <a:latin typeface="Gill Sans MT" panose="020B0502020104020203" pitchFamily="34" charset="77"/>
                <a:cs typeface="Arial" panose="020B0604020202020204" pitchFamily="34" charset="0"/>
              </a:rPr>
              <a:t>selesai</a:t>
            </a:r>
            <a:r>
              <a:rPr lang="en-US" dirty="0">
                <a:solidFill>
                  <a:schemeClr val="bg2">
                    <a:lumMod val="50000"/>
                  </a:schemeClr>
                </a:solidFill>
                <a:highlight>
                  <a:srgbClr val="FFFF00"/>
                </a:highlight>
                <a:latin typeface="Gill Sans MT" panose="020B0502020104020203" pitchFamily="34" charset="77"/>
                <a:cs typeface="Arial" panose="020B0604020202020204" pitchFamily="34" charset="0"/>
              </a:rPr>
              <a:t> </a:t>
            </a:r>
            <a:r>
              <a:rPr lang="en-US" dirty="0" err="1">
                <a:solidFill>
                  <a:schemeClr val="bg2">
                    <a:lumMod val="50000"/>
                  </a:schemeClr>
                </a:solidFill>
                <a:highlight>
                  <a:srgbClr val="FFFF00"/>
                </a:highlight>
                <a:latin typeface="Gill Sans MT" panose="020B0502020104020203" pitchFamily="34" charset="77"/>
                <a:cs typeface="Arial" panose="020B0604020202020204" pitchFamily="34" charset="0"/>
              </a:rPr>
              <a:t>sebelum</a:t>
            </a:r>
            <a:r>
              <a:rPr lang="en-US" dirty="0">
                <a:solidFill>
                  <a:schemeClr val="bg2">
                    <a:lumMod val="50000"/>
                  </a:schemeClr>
                </a:solidFill>
                <a:highlight>
                  <a:srgbClr val="FFFF00"/>
                </a:highlight>
                <a:latin typeface="Gill Sans MT" panose="020B0502020104020203" pitchFamily="34" charset="77"/>
                <a:cs typeface="Arial" panose="020B0604020202020204" pitchFamily="34" charset="0"/>
              </a:rPr>
              <a:t> </a:t>
            </a:r>
            <a:r>
              <a:rPr lang="en-US" dirty="0" err="1">
                <a:solidFill>
                  <a:schemeClr val="bg2">
                    <a:lumMod val="50000"/>
                  </a:schemeClr>
                </a:solidFill>
                <a:highlight>
                  <a:srgbClr val="FFFF00"/>
                </a:highlight>
                <a:latin typeface="Gill Sans MT" panose="020B0502020104020203" pitchFamily="34" charset="77"/>
                <a:cs typeface="Arial" panose="020B0604020202020204" pitchFamily="34" charset="0"/>
              </a:rPr>
              <a:t>produksi</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bukan</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dibuat</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setelah</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produksi</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berjalan</a:t>
            </a:r>
            <a:r>
              <a:rPr lang="en-US" dirty="0">
                <a:solidFill>
                  <a:schemeClr val="bg2">
                    <a:lumMod val="50000"/>
                  </a:schemeClr>
                </a:solidFill>
                <a:latin typeface="Gill Sans MT" panose="020B0502020104020203" pitchFamily="34" charset="77"/>
                <a:cs typeface="Arial" panose="020B0604020202020204" pitchFamily="34" charset="0"/>
              </a:rPr>
              <a:t>.</a:t>
            </a:r>
          </a:p>
          <a:p>
            <a:r>
              <a:rPr lang="en-US" dirty="0" err="1">
                <a:solidFill>
                  <a:schemeClr val="bg2">
                    <a:lumMod val="50000"/>
                  </a:schemeClr>
                </a:solidFill>
                <a:latin typeface="Gill Sans MT" panose="020B0502020104020203" pitchFamily="34" charset="77"/>
                <a:cs typeface="Arial" panose="020B0604020202020204" pitchFamily="34" charset="0"/>
              </a:rPr>
              <a:t>Semua</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jenis</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kegagalan</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terekam</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dalam</a:t>
            </a:r>
            <a:r>
              <a:rPr lang="en-US" dirty="0">
                <a:solidFill>
                  <a:schemeClr val="bg2">
                    <a:lumMod val="50000"/>
                  </a:schemeClr>
                </a:solidFill>
                <a:latin typeface="Gill Sans MT" panose="020B0502020104020203" pitchFamily="34" charset="77"/>
                <a:cs typeface="Arial" panose="020B0604020202020204" pitchFamily="34" charset="0"/>
              </a:rPr>
              <a:t> FMEA </a:t>
            </a:r>
          </a:p>
          <a:p>
            <a:r>
              <a:rPr lang="en-US" dirty="0" err="1">
                <a:solidFill>
                  <a:schemeClr val="bg2">
                    <a:lumMod val="50000"/>
                  </a:schemeClr>
                </a:solidFill>
                <a:latin typeface="Gill Sans MT" panose="020B0502020104020203" pitchFamily="34" charset="77"/>
                <a:cs typeface="Arial" panose="020B0604020202020204" pitchFamily="34" charset="0"/>
              </a:rPr>
              <a:t>Ketika</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terjadi</a:t>
            </a:r>
            <a:r>
              <a:rPr lang="en-US" dirty="0">
                <a:solidFill>
                  <a:schemeClr val="bg2">
                    <a:lumMod val="50000"/>
                  </a:schemeClr>
                </a:solidFill>
                <a:latin typeface="Gill Sans MT" panose="020B0502020104020203" pitchFamily="34" charset="77"/>
                <a:cs typeface="Arial" panose="020B0604020202020204" pitchFamily="34" charset="0"/>
              </a:rPr>
              <a:t> defect, FMEA di review</a:t>
            </a:r>
          </a:p>
          <a:p>
            <a:pPr marL="914400" lvl="1" indent="-457200">
              <a:buFont typeface="+mj-lt"/>
              <a:buAutoNum type="arabicPeriod"/>
            </a:pPr>
            <a:r>
              <a:rPr lang="en-US" dirty="0" err="1">
                <a:solidFill>
                  <a:schemeClr val="bg2">
                    <a:lumMod val="50000"/>
                  </a:schemeClr>
                </a:solidFill>
                <a:latin typeface="Gill Sans MT" panose="020B0502020104020203" pitchFamily="34" charset="77"/>
                <a:cs typeface="Arial" panose="020B0604020202020204" pitchFamily="34" charset="0"/>
              </a:rPr>
              <a:t>Apakah</a:t>
            </a:r>
            <a:r>
              <a:rPr lang="en-US" dirty="0">
                <a:solidFill>
                  <a:schemeClr val="bg2">
                    <a:lumMod val="50000"/>
                  </a:schemeClr>
                </a:solidFill>
                <a:latin typeface="Gill Sans MT" panose="020B0502020104020203" pitchFamily="34" charset="77"/>
                <a:cs typeface="Arial" panose="020B0604020202020204" pitchFamily="34" charset="0"/>
              </a:rPr>
              <a:t> defect </a:t>
            </a:r>
            <a:r>
              <a:rPr lang="en-US" dirty="0" err="1">
                <a:solidFill>
                  <a:schemeClr val="bg2">
                    <a:lumMod val="50000"/>
                  </a:schemeClr>
                </a:solidFill>
                <a:latin typeface="Gill Sans MT" panose="020B0502020104020203" pitchFamily="34" charset="77"/>
                <a:cs typeface="Arial" panose="020B0604020202020204" pitchFamily="34" charset="0"/>
              </a:rPr>
              <a:t>tersebut</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highlight>
                  <a:srgbClr val="FFFF00"/>
                </a:highlight>
                <a:latin typeface="Gill Sans MT" panose="020B0502020104020203" pitchFamily="34" charset="77"/>
                <a:cs typeface="Arial" panose="020B0604020202020204" pitchFamily="34" charset="0"/>
              </a:rPr>
              <a:t>sudah</a:t>
            </a:r>
            <a:r>
              <a:rPr lang="en-US" dirty="0">
                <a:solidFill>
                  <a:schemeClr val="bg2">
                    <a:lumMod val="50000"/>
                  </a:schemeClr>
                </a:solidFill>
                <a:highlight>
                  <a:srgbClr val="FFFF00"/>
                </a:highlight>
                <a:latin typeface="Gill Sans MT" panose="020B0502020104020203" pitchFamily="34" charset="77"/>
                <a:cs typeface="Arial" panose="020B0604020202020204" pitchFamily="34" charset="0"/>
              </a:rPr>
              <a:t> </a:t>
            </a:r>
            <a:r>
              <a:rPr lang="en-US" dirty="0" err="1">
                <a:solidFill>
                  <a:schemeClr val="bg2">
                    <a:lumMod val="50000"/>
                  </a:schemeClr>
                </a:solidFill>
                <a:highlight>
                  <a:srgbClr val="FFFF00"/>
                </a:highlight>
                <a:latin typeface="Gill Sans MT" panose="020B0502020104020203" pitchFamily="34" charset="77"/>
                <a:cs typeface="Arial" panose="020B0604020202020204" pitchFamily="34" charset="0"/>
              </a:rPr>
              <a:t>masuk</a:t>
            </a:r>
            <a:r>
              <a:rPr lang="en-US" dirty="0">
                <a:solidFill>
                  <a:schemeClr val="bg2">
                    <a:lumMod val="50000"/>
                  </a:schemeClr>
                </a:solidFill>
                <a:highlight>
                  <a:srgbClr val="FFFF00"/>
                </a:highlight>
                <a:latin typeface="Gill Sans MT" panose="020B0502020104020203" pitchFamily="34" charset="77"/>
                <a:cs typeface="Arial" panose="020B0604020202020204" pitchFamily="34" charset="0"/>
              </a:rPr>
              <a:t> </a:t>
            </a:r>
            <a:r>
              <a:rPr lang="en-US" dirty="0">
                <a:solidFill>
                  <a:schemeClr val="bg2">
                    <a:lumMod val="50000"/>
                  </a:schemeClr>
                </a:solidFill>
                <a:latin typeface="Gill Sans MT" panose="020B0502020104020203" pitchFamily="34" charset="77"/>
                <a:cs typeface="Arial" panose="020B0604020202020204" pitchFamily="34" charset="0"/>
              </a:rPr>
              <a:t>di </a:t>
            </a:r>
            <a:r>
              <a:rPr lang="en-US" dirty="0">
                <a:solidFill>
                  <a:schemeClr val="accent1"/>
                </a:solidFill>
                <a:latin typeface="Gill Sans MT" panose="020B0502020104020203" pitchFamily="34" charset="77"/>
                <a:cs typeface="Arial" panose="020B0604020202020204" pitchFamily="34" charset="0"/>
              </a:rPr>
              <a:t>DAFTAR/LIST</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potensi</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kegagalan</a:t>
            </a:r>
            <a:r>
              <a:rPr lang="en-US" dirty="0">
                <a:solidFill>
                  <a:schemeClr val="bg2">
                    <a:lumMod val="50000"/>
                  </a:schemeClr>
                </a:solidFill>
                <a:latin typeface="Gill Sans MT" panose="020B0502020104020203" pitchFamily="34" charset="77"/>
                <a:cs typeface="Arial" panose="020B0604020202020204" pitchFamily="34" charset="0"/>
              </a:rPr>
              <a:t> pada FMEA</a:t>
            </a:r>
          </a:p>
          <a:p>
            <a:pPr marL="914400" lvl="1" indent="-457200">
              <a:buFont typeface="+mj-lt"/>
              <a:buAutoNum type="arabicPeriod"/>
            </a:pPr>
            <a:r>
              <a:rPr lang="en-US" dirty="0" err="1">
                <a:solidFill>
                  <a:schemeClr val="bg2">
                    <a:lumMod val="50000"/>
                  </a:schemeClr>
                </a:solidFill>
                <a:latin typeface="Gill Sans MT" panose="020B0502020104020203" pitchFamily="34" charset="77"/>
                <a:cs typeface="Arial" panose="020B0604020202020204" pitchFamily="34" charset="0"/>
              </a:rPr>
              <a:t>Penyebab</a:t>
            </a:r>
            <a:r>
              <a:rPr lang="en-US" dirty="0">
                <a:solidFill>
                  <a:schemeClr val="bg2">
                    <a:lumMod val="50000"/>
                  </a:schemeClr>
                </a:solidFill>
                <a:latin typeface="Gill Sans MT" panose="020B0502020104020203" pitchFamily="34" charset="77"/>
                <a:cs typeface="Arial" panose="020B0604020202020204" pitchFamily="34" charset="0"/>
              </a:rPr>
              <a:t> (CAUSE) defect </a:t>
            </a:r>
            <a:r>
              <a:rPr lang="en-US" dirty="0" err="1">
                <a:solidFill>
                  <a:schemeClr val="bg2">
                    <a:lumMod val="50000"/>
                  </a:schemeClr>
                </a:solidFill>
                <a:latin typeface="Gill Sans MT" panose="020B0502020104020203" pitchFamily="34" charset="77"/>
                <a:cs typeface="Arial" panose="020B0604020202020204" pitchFamily="34" charset="0"/>
              </a:rPr>
              <a:t>sudah</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highlight>
                  <a:srgbClr val="FFFF00"/>
                </a:highlight>
                <a:latin typeface="Gill Sans MT" panose="020B0502020104020203" pitchFamily="34" charset="77"/>
                <a:cs typeface="Arial" panose="020B0604020202020204" pitchFamily="34" charset="0"/>
              </a:rPr>
              <a:t>terindentifikasi</a:t>
            </a:r>
            <a:r>
              <a:rPr lang="en-US" dirty="0">
                <a:solidFill>
                  <a:schemeClr val="bg2">
                    <a:lumMod val="50000"/>
                  </a:schemeClr>
                </a:solidFill>
                <a:latin typeface="Gill Sans MT" panose="020B0502020104020203" pitchFamily="34" charset="77"/>
                <a:cs typeface="Arial" panose="020B0604020202020204" pitchFamily="34" charset="0"/>
              </a:rPr>
              <a:t> pada FMEA</a:t>
            </a:r>
          </a:p>
          <a:p>
            <a:pPr marL="914400" lvl="1" indent="-457200">
              <a:buFont typeface="+mj-lt"/>
              <a:buAutoNum type="arabicPeriod"/>
            </a:pPr>
            <a:r>
              <a:rPr lang="en-US" dirty="0" err="1">
                <a:solidFill>
                  <a:schemeClr val="bg2">
                    <a:lumMod val="50000"/>
                  </a:schemeClr>
                </a:solidFill>
                <a:latin typeface="Gill Sans MT" panose="020B0502020104020203" pitchFamily="34" charset="77"/>
                <a:cs typeface="Arial" panose="020B0604020202020204" pitchFamily="34" charset="0"/>
              </a:rPr>
              <a:t>Jika</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penyebab</a:t>
            </a:r>
            <a:r>
              <a:rPr lang="en-US" dirty="0">
                <a:solidFill>
                  <a:schemeClr val="bg2">
                    <a:lumMod val="50000"/>
                  </a:schemeClr>
                </a:solidFill>
                <a:latin typeface="Gill Sans MT" panose="020B0502020104020203" pitchFamily="34" charset="77"/>
                <a:cs typeface="Arial" panose="020B0604020202020204" pitchFamily="34" charset="0"/>
              </a:rPr>
              <a:t> defect </a:t>
            </a:r>
            <a:r>
              <a:rPr lang="en-US" dirty="0" err="1">
                <a:solidFill>
                  <a:schemeClr val="bg2">
                    <a:lumMod val="50000"/>
                  </a:schemeClr>
                </a:solidFill>
                <a:latin typeface="Gill Sans MT" panose="020B0502020104020203" pitchFamily="34" charset="77"/>
                <a:cs typeface="Arial" panose="020B0604020202020204" pitchFamily="34" charset="0"/>
              </a:rPr>
              <a:t>sudah</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terindentifikasi</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kenapa</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sampai</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lolos</a:t>
            </a:r>
            <a:r>
              <a:rPr lang="en-US" dirty="0">
                <a:solidFill>
                  <a:schemeClr val="bg2">
                    <a:lumMod val="50000"/>
                  </a:schemeClr>
                </a:solidFill>
                <a:latin typeface="Gill Sans MT" panose="020B0502020104020203" pitchFamily="34" charset="77"/>
                <a:cs typeface="Arial" panose="020B0604020202020204" pitchFamily="34" charset="0"/>
              </a:rPr>
              <a:t> ? </a:t>
            </a:r>
            <a:r>
              <a:rPr lang="en-US" dirty="0" err="1">
                <a:solidFill>
                  <a:schemeClr val="bg2">
                    <a:lumMod val="50000"/>
                  </a:schemeClr>
                </a:solidFill>
                <a:latin typeface="Gill Sans MT" panose="020B0502020104020203" pitchFamily="34" charset="77"/>
                <a:cs typeface="Arial" panose="020B0604020202020204" pitchFamily="34" charset="0"/>
              </a:rPr>
              <a:t>Bagaimana</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efektifitas</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sistem</a:t>
            </a:r>
            <a:r>
              <a:rPr lang="en-US" dirty="0">
                <a:solidFill>
                  <a:schemeClr val="bg2">
                    <a:lumMod val="50000"/>
                  </a:schemeClr>
                </a:solidFill>
                <a:latin typeface="Gill Sans MT" panose="020B0502020104020203" pitchFamily="34" charset="77"/>
                <a:cs typeface="Arial" panose="020B0604020202020204" pitchFamily="34" charset="0"/>
              </a:rPr>
              <a:t> </a:t>
            </a:r>
            <a:r>
              <a:rPr lang="en-US" dirty="0" err="1">
                <a:solidFill>
                  <a:schemeClr val="bg2">
                    <a:lumMod val="50000"/>
                  </a:schemeClr>
                </a:solidFill>
                <a:latin typeface="Gill Sans MT" panose="020B0502020104020203" pitchFamily="34" charset="77"/>
                <a:cs typeface="Arial" panose="020B0604020202020204" pitchFamily="34" charset="0"/>
              </a:rPr>
              <a:t>kontrolnya</a:t>
            </a:r>
            <a:r>
              <a:rPr lang="en-US" dirty="0">
                <a:solidFill>
                  <a:schemeClr val="bg2">
                    <a:lumMod val="50000"/>
                  </a:schemeClr>
                </a:solidFill>
                <a:latin typeface="Gill Sans MT" panose="020B0502020104020203" pitchFamily="34" charset="77"/>
                <a:cs typeface="Arial" panose="020B0604020202020204" pitchFamily="34" charset="0"/>
              </a:rPr>
              <a:t> ? </a:t>
            </a:r>
          </a:p>
          <a:p>
            <a:pPr lvl="1"/>
            <a:endParaRPr lang="en-US" dirty="0">
              <a:solidFill>
                <a:schemeClr val="bg2">
                  <a:lumMod val="50000"/>
                </a:schemeClr>
              </a:solidFill>
              <a:latin typeface="Gill Sans MT" panose="020B0502020104020203" pitchFamily="34" charset="77"/>
              <a:cs typeface="Arial" panose="020B0604020202020204" pitchFamily="34" charset="0"/>
            </a:endParaRPr>
          </a:p>
          <a:p>
            <a:pPr lvl="1"/>
            <a:endParaRPr lang="en-US" dirty="0">
              <a:solidFill>
                <a:schemeClr val="bg2">
                  <a:lumMod val="50000"/>
                </a:schemeClr>
              </a:solidFill>
              <a:latin typeface="Gill Sans MT" panose="020B0502020104020203" pitchFamily="34" charset="77"/>
              <a:cs typeface="Arial" panose="020B0604020202020204" pitchFamily="34" charset="0"/>
            </a:endParaRPr>
          </a:p>
          <a:p>
            <a:endParaRPr lang="en-US" dirty="0">
              <a:solidFill>
                <a:schemeClr val="bg2">
                  <a:lumMod val="50000"/>
                </a:schemeClr>
              </a:solidFill>
              <a:latin typeface="Gill Sans MT" panose="020B0502020104020203" pitchFamily="34" charset="77"/>
              <a:cs typeface="Arial" panose="020B0604020202020204" pitchFamily="34" charset="0"/>
            </a:endParaRPr>
          </a:p>
          <a:p>
            <a:endParaRPr lang="en-US" dirty="0">
              <a:solidFill>
                <a:schemeClr val="bg2">
                  <a:lumMod val="50000"/>
                </a:schemeClr>
              </a:solidFill>
              <a:latin typeface="Gill Sans MT" panose="020B0502020104020203" pitchFamily="34" charset="77"/>
              <a:cs typeface="Arial" panose="020B0604020202020204" pitchFamily="34" charset="0"/>
            </a:endParaRPr>
          </a:p>
        </p:txBody>
      </p:sp>
      <p:sp>
        <p:nvSpPr>
          <p:cNvPr id="4" name="Title 1">
            <a:extLst>
              <a:ext uri="{FF2B5EF4-FFF2-40B4-BE49-F238E27FC236}">
                <a16:creationId xmlns:a16="http://schemas.microsoft.com/office/drawing/2014/main" id="{9131F7D5-5D07-7845-81F5-2BF6648E10FE}"/>
              </a:ext>
            </a:extLst>
          </p:cNvPr>
          <p:cNvSpPr txBox="1">
            <a:spLocks/>
          </p:cNvSpPr>
          <p:nvPr/>
        </p:nvSpPr>
        <p:spPr>
          <a:xfrm>
            <a:off x="39808" y="21541"/>
            <a:ext cx="5914678" cy="718687"/>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rPr>
              <a:t>APAKAH FMEA ANDA  :  </a:t>
            </a:r>
            <a:r>
              <a:rPr lang="en-US" sz="3600" b="1" dirty="0">
                <a:solidFill>
                  <a:schemeClr val="bg1"/>
                </a:solidFill>
              </a:rPr>
              <a:t>EFEKTIF</a:t>
            </a:r>
            <a:r>
              <a:rPr lang="en-US" sz="3200" b="1" dirty="0">
                <a:solidFill>
                  <a:schemeClr val="bg1"/>
                </a:solidFill>
              </a:rPr>
              <a:t> ?</a:t>
            </a:r>
          </a:p>
        </p:txBody>
      </p:sp>
      <p:sp>
        <p:nvSpPr>
          <p:cNvPr id="2" name="Slide Number Placeholder 1">
            <a:extLst>
              <a:ext uri="{FF2B5EF4-FFF2-40B4-BE49-F238E27FC236}">
                <a16:creationId xmlns:a16="http://schemas.microsoft.com/office/drawing/2014/main" id="{CA4AAEC2-CE1B-FC48-A5F6-07531238322D}"/>
              </a:ext>
            </a:extLst>
          </p:cNvPr>
          <p:cNvSpPr>
            <a:spLocks noGrp="1"/>
          </p:cNvSpPr>
          <p:nvPr>
            <p:ph type="sldNum" sz="quarter" idx="12"/>
          </p:nvPr>
        </p:nvSpPr>
        <p:spPr/>
        <p:txBody>
          <a:bodyPr/>
          <a:lstStyle/>
          <a:p>
            <a:fld id="{0BE96E79-1F98-4396-B82F-94B4AEA37C6A}" type="slidenum">
              <a:rPr lang="en-US" smtClean="0"/>
              <a:t>11</a:t>
            </a:fld>
            <a:endParaRPr lang="en-US"/>
          </a:p>
        </p:txBody>
      </p:sp>
      <p:sp>
        <p:nvSpPr>
          <p:cNvPr id="5" name="Footer Placeholder 4">
            <a:extLst>
              <a:ext uri="{FF2B5EF4-FFF2-40B4-BE49-F238E27FC236}">
                <a16:creationId xmlns:a16="http://schemas.microsoft.com/office/drawing/2014/main" id="{A05EB5C4-3575-4A90-B5F4-312E200F96F0}"/>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39540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A51842-5BC8-1D4F-9512-613281D987EB}"/>
              </a:ext>
            </a:extLst>
          </p:cNvPr>
          <p:cNvSpPr>
            <a:spLocks noGrp="1"/>
          </p:cNvSpPr>
          <p:nvPr>
            <p:ph idx="1"/>
          </p:nvPr>
        </p:nvSpPr>
        <p:spPr>
          <a:xfrm>
            <a:off x="789896" y="1118054"/>
            <a:ext cx="8543925" cy="4946570"/>
          </a:xfrm>
        </p:spPr>
        <p:txBody>
          <a:bodyPr>
            <a:normAutofit fontScale="77500" lnSpcReduction="20000"/>
          </a:bodyPr>
          <a:lstStyle/>
          <a:p>
            <a:pPr marL="514350" indent="-514350">
              <a:buClr>
                <a:srgbClr val="FFC000"/>
              </a:buClr>
              <a:buSzPct val="140000"/>
              <a:buFont typeface="+mj-lt"/>
              <a:buAutoNum type="arabicPeriod"/>
            </a:pPr>
            <a:r>
              <a:rPr lang="en-US" dirty="0">
                <a:solidFill>
                  <a:schemeClr val="bg2">
                    <a:lumMod val="50000"/>
                  </a:schemeClr>
                </a:solidFill>
                <a:latin typeface="Gill Sans MT" panose="020B0502020104020203" pitchFamily="34" charset="77"/>
              </a:rPr>
              <a:t>Proses </a:t>
            </a:r>
            <a:r>
              <a:rPr lang="en-US" dirty="0" err="1">
                <a:solidFill>
                  <a:schemeClr val="bg2">
                    <a:lumMod val="50000"/>
                  </a:schemeClr>
                </a:solidFill>
                <a:latin typeface="Gill Sans MT" panose="020B0502020104020203" pitchFamily="34" charset="77"/>
              </a:rPr>
              <a:t>terjaga</a:t>
            </a:r>
            <a:r>
              <a:rPr lang="en-US" dirty="0">
                <a:solidFill>
                  <a:schemeClr val="bg2">
                    <a:lumMod val="50000"/>
                  </a:schemeClr>
                </a:solidFill>
                <a:latin typeface="Gill Sans MT" panose="020B0502020104020203" pitchFamily="34" charset="77"/>
              </a:rPr>
              <a:t> </a:t>
            </a:r>
            <a:r>
              <a:rPr lang="en-US" dirty="0" err="1">
                <a:solidFill>
                  <a:schemeClr val="bg2">
                    <a:lumMod val="50000"/>
                  </a:schemeClr>
                </a:solidFill>
                <a:latin typeface="Gill Sans MT" panose="020B0502020104020203" pitchFamily="34" charset="77"/>
              </a:rPr>
              <a:t>stabil</a:t>
            </a:r>
            <a:r>
              <a:rPr lang="en-US" dirty="0">
                <a:solidFill>
                  <a:schemeClr val="bg2">
                    <a:lumMod val="50000"/>
                  </a:schemeClr>
                </a:solidFill>
                <a:latin typeface="Gill Sans MT" panose="020B0502020104020203" pitchFamily="34" charset="77"/>
              </a:rPr>
              <a:t> </a:t>
            </a:r>
            <a:r>
              <a:rPr lang="en-US" dirty="0">
                <a:solidFill>
                  <a:schemeClr val="bg2">
                    <a:lumMod val="50000"/>
                  </a:schemeClr>
                </a:solidFill>
                <a:latin typeface="Gill Sans MT" panose="020B0502020104020203" pitchFamily="34" charset="77"/>
                <a:sym typeface="Wingdings" pitchFamily="2" charset="2"/>
              </a:rPr>
              <a:t> </a:t>
            </a:r>
            <a:r>
              <a:rPr lang="en-US" dirty="0">
                <a:solidFill>
                  <a:schemeClr val="bg2">
                    <a:lumMod val="50000"/>
                  </a:schemeClr>
                </a:solidFill>
                <a:latin typeface="Gill Sans MT" panose="020B0502020104020203" pitchFamily="34" charset="77"/>
              </a:rPr>
              <a:t>defect </a:t>
            </a:r>
            <a:r>
              <a:rPr lang="en-US" dirty="0" err="1">
                <a:solidFill>
                  <a:schemeClr val="bg2">
                    <a:lumMod val="50000"/>
                  </a:schemeClr>
                </a:solidFill>
                <a:latin typeface="Gill Sans MT" panose="020B0502020104020203" pitchFamily="34" charset="77"/>
              </a:rPr>
              <a:t>tidak</a:t>
            </a:r>
            <a:r>
              <a:rPr lang="en-US" dirty="0">
                <a:solidFill>
                  <a:schemeClr val="bg2">
                    <a:lumMod val="50000"/>
                  </a:schemeClr>
                </a:solidFill>
                <a:latin typeface="Gill Sans MT" panose="020B0502020104020203" pitchFamily="34" charset="77"/>
              </a:rPr>
              <a:t> naik </a:t>
            </a:r>
            <a:r>
              <a:rPr lang="en-US" dirty="0" err="1">
                <a:solidFill>
                  <a:schemeClr val="bg2">
                    <a:lumMod val="50000"/>
                  </a:schemeClr>
                </a:solidFill>
                <a:latin typeface="Gill Sans MT" panose="020B0502020104020203" pitchFamily="34" charset="77"/>
              </a:rPr>
              <a:t>turun</a:t>
            </a:r>
            <a:r>
              <a:rPr lang="en-US" dirty="0">
                <a:solidFill>
                  <a:schemeClr val="bg2">
                    <a:lumMod val="50000"/>
                  </a:schemeClr>
                </a:solidFill>
                <a:latin typeface="Gill Sans MT" panose="020B0502020104020203" pitchFamily="34" charset="77"/>
              </a:rPr>
              <a:t>, </a:t>
            </a:r>
            <a:r>
              <a:rPr lang="en-US" dirty="0" err="1">
                <a:solidFill>
                  <a:schemeClr val="bg2">
                    <a:lumMod val="50000"/>
                  </a:schemeClr>
                </a:solidFill>
                <a:latin typeface="Gill Sans MT" panose="020B0502020104020203" pitchFamily="34" charset="77"/>
              </a:rPr>
              <a:t>kadang</a:t>
            </a:r>
            <a:r>
              <a:rPr lang="en-US" dirty="0">
                <a:solidFill>
                  <a:schemeClr val="bg2">
                    <a:lumMod val="50000"/>
                  </a:schemeClr>
                </a:solidFill>
                <a:latin typeface="Gill Sans MT" panose="020B0502020104020203" pitchFamily="34" charset="77"/>
              </a:rPr>
              <a:t> </a:t>
            </a:r>
            <a:r>
              <a:rPr lang="en-US" dirty="0" err="1">
                <a:solidFill>
                  <a:schemeClr val="bg2">
                    <a:lumMod val="50000"/>
                  </a:schemeClr>
                </a:solidFill>
                <a:latin typeface="Gill Sans MT" panose="020B0502020104020203" pitchFamily="34" charset="77"/>
              </a:rPr>
              <a:t>rejectnya</a:t>
            </a:r>
            <a:r>
              <a:rPr lang="en-US" dirty="0">
                <a:solidFill>
                  <a:schemeClr val="bg2">
                    <a:lumMod val="50000"/>
                  </a:schemeClr>
                </a:solidFill>
                <a:latin typeface="Gill Sans MT" panose="020B0502020104020203" pitchFamily="34" charset="77"/>
              </a:rPr>
              <a:t> </a:t>
            </a:r>
            <a:r>
              <a:rPr lang="en-US" dirty="0" err="1">
                <a:solidFill>
                  <a:schemeClr val="bg2">
                    <a:lumMod val="50000"/>
                  </a:schemeClr>
                </a:solidFill>
                <a:latin typeface="Gill Sans MT" panose="020B0502020104020203" pitchFamily="34" charset="77"/>
              </a:rPr>
              <a:t>rendah</a:t>
            </a:r>
            <a:r>
              <a:rPr lang="en-US" dirty="0">
                <a:solidFill>
                  <a:schemeClr val="bg2">
                    <a:lumMod val="50000"/>
                  </a:schemeClr>
                </a:solidFill>
                <a:latin typeface="Gill Sans MT" panose="020B0502020104020203" pitchFamily="34" charset="77"/>
              </a:rPr>
              <a:t>, </a:t>
            </a:r>
            <a:r>
              <a:rPr lang="en-US" dirty="0" err="1">
                <a:solidFill>
                  <a:schemeClr val="bg2">
                    <a:lumMod val="50000"/>
                  </a:schemeClr>
                </a:solidFill>
                <a:latin typeface="Gill Sans MT" panose="020B0502020104020203" pitchFamily="34" charset="77"/>
              </a:rPr>
              <a:t>kadang</a:t>
            </a:r>
            <a:r>
              <a:rPr lang="en-US" dirty="0">
                <a:solidFill>
                  <a:schemeClr val="bg2">
                    <a:lumMod val="50000"/>
                  </a:schemeClr>
                </a:solidFill>
                <a:latin typeface="Gill Sans MT" panose="020B0502020104020203" pitchFamily="34" charset="77"/>
              </a:rPr>
              <a:t> </a:t>
            </a:r>
            <a:r>
              <a:rPr lang="en-US" dirty="0" err="1">
                <a:solidFill>
                  <a:schemeClr val="bg2">
                    <a:lumMod val="50000"/>
                  </a:schemeClr>
                </a:solidFill>
                <a:latin typeface="Gill Sans MT" panose="020B0502020104020203" pitchFamily="34" charset="77"/>
              </a:rPr>
              <a:t>rejectnya</a:t>
            </a:r>
            <a:r>
              <a:rPr lang="en-US" dirty="0">
                <a:solidFill>
                  <a:schemeClr val="bg2">
                    <a:lumMod val="50000"/>
                  </a:schemeClr>
                </a:solidFill>
                <a:latin typeface="Gill Sans MT" panose="020B0502020104020203" pitchFamily="34" charset="77"/>
              </a:rPr>
              <a:t> </a:t>
            </a:r>
            <a:r>
              <a:rPr lang="en-US" dirty="0" err="1">
                <a:solidFill>
                  <a:schemeClr val="bg2">
                    <a:lumMod val="50000"/>
                  </a:schemeClr>
                </a:solidFill>
                <a:latin typeface="Gill Sans MT" panose="020B0502020104020203" pitchFamily="34" charset="77"/>
              </a:rPr>
              <a:t>tinggi</a:t>
            </a:r>
            <a:r>
              <a:rPr lang="en-US" dirty="0">
                <a:solidFill>
                  <a:schemeClr val="bg2">
                    <a:lumMod val="50000"/>
                  </a:schemeClr>
                </a:solidFill>
                <a:latin typeface="Gill Sans MT" panose="020B0502020104020203" pitchFamily="34" charset="77"/>
              </a:rPr>
              <a:t>. </a:t>
            </a:r>
          </a:p>
          <a:p>
            <a:pPr lvl="1">
              <a:buClr>
                <a:srgbClr val="FFC000"/>
              </a:buClr>
              <a:buSzPct val="140000"/>
            </a:pPr>
            <a:r>
              <a:rPr lang="en-US" dirty="0" err="1">
                <a:solidFill>
                  <a:schemeClr val="bg2">
                    <a:lumMod val="50000"/>
                  </a:schemeClr>
                </a:solidFill>
                <a:latin typeface="Gill Sans MT" panose="020B0502020104020203" pitchFamily="34" charset="77"/>
              </a:rPr>
              <a:t>Penyebab</a:t>
            </a:r>
            <a:r>
              <a:rPr lang="en-US" dirty="0">
                <a:solidFill>
                  <a:schemeClr val="bg2">
                    <a:lumMod val="50000"/>
                  </a:schemeClr>
                </a:solidFill>
                <a:latin typeface="Gill Sans MT" panose="020B0502020104020203" pitchFamily="34" charset="77"/>
              </a:rPr>
              <a:t> defect naik </a:t>
            </a:r>
            <a:r>
              <a:rPr lang="en-US" dirty="0" err="1">
                <a:solidFill>
                  <a:schemeClr val="bg2">
                    <a:lumMod val="50000"/>
                  </a:schemeClr>
                </a:solidFill>
                <a:latin typeface="Gill Sans MT" panose="020B0502020104020203" pitchFamily="34" charset="77"/>
              </a:rPr>
              <a:t>turun</a:t>
            </a:r>
            <a:r>
              <a:rPr lang="en-US" dirty="0">
                <a:solidFill>
                  <a:schemeClr val="bg2">
                    <a:lumMod val="50000"/>
                  </a:schemeClr>
                </a:solidFill>
                <a:latin typeface="Gill Sans MT" panose="020B0502020104020203" pitchFamily="34" charset="77"/>
              </a:rPr>
              <a:t> </a:t>
            </a:r>
            <a:r>
              <a:rPr lang="en-US" dirty="0" err="1">
                <a:solidFill>
                  <a:schemeClr val="bg2">
                    <a:lumMod val="50000"/>
                  </a:schemeClr>
                </a:solidFill>
                <a:latin typeface="Gill Sans MT" panose="020B0502020104020203" pitchFamily="34" charset="77"/>
              </a:rPr>
              <a:t>adalah</a:t>
            </a:r>
            <a:r>
              <a:rPr lang="en-US" dirty="0">
                <a:solidFill>
                  <a:schemeClr val="bg2">
                    <a:lumMod val="50000"/>
                  </a:schemeClr>
                </a:solidFill>
                <a:latin typeface="Gill Sans MT" panose="020B0502020104020203" pitchFamily="34" charset="77"/>
              </a:rPr>
              <a:t> </a:t>
            </a:r>
            <a:r>
              <a:rPr lang="en-US" b="1" dirty="0" err="1">
                <a:solidFill>
                  <a:schemeClr val="bg2">
                    <a:lumMod val="50000"/>
                  </a:schemeClr>
                </a:solidFill>
                <a:latin typeface="Gill Sans MT" panose="020B0502020104020203" pitchFamily="34" charset="77"/>
              </a:rPr>
              <a:t>lemahnya</a:t>
            </a:r>
            <a:r>
              <a:rPr lang="en-US" b="1" dirty="0">
                <a:solidFill>
                  <a:schemeClr val="bg2">
                    <a:lumMod val="50000"/>
                  </a:schemeClr>
                </a:solidFill>
                <a:latin typeface="Gill Sans MT" panose="020B0502020104020203" pitchFamily="34" charset="77"/>
              </a:rPr>
              <a:t> </a:t>
            </a:r>
            <a:r>
              <a:rPr lang="en-US" b="1" dirty="0" err="1">
                <a:solidFill>
                  <a:schemeClr val="bg2">
                    <a:lumMod val="50000"/>
                  </a:schemeClr>
                </a:solidFill>
                <a:latin typeface="Gill Sans MT" panose="020B0502020104020203" pitchFamily="34" charset="77"/>
              </a:rPr>
              <a:t>pengendalian</a:t>
            </a:r>
            <a:r>
              <a:rPr lang="en-US" b="1" dirty="0">
                <a:solidFill>
                  <a:schemeClr val="bg2">
                    <a:lumMod val="50000"/>
                  </a:schemeClr>
                </a:solidFill>
                <a:latin typeface="Gill Sans MT" panose="020B0502020104020203" pitchFamily="34" charset="77"/>
              </a:rPr>
              <a:t> </a:t>
            </a:r>
            <a:r>
              <a:rPr lang="en-US" b="1" dirty="0" err="1">
                <a:solidFill>
                  <a:schemeClr val="bg2">
                    <a:lumMod val="50000"/>
                  </a:schemeClr>
                </a:solidFill>
                <a:latin typeface="Gill Sans MT" panose="020B0502020104020203" pitchFamily="34" charset="77"/>
              </a:rPr>
              <a:t>terhadap</a:t>
            </a:r>
            <a:r>
              <a:rPr lang="en-US" b="1" dirty="0">
                <a:solidFill>
                  <a:schemeClr val="bg2">
                    <a:lumMod val="50000"/>
                  </a:schemeClr>
                </a:solidFill>
                <a:latin typeface="Gill Sans MT" panose="020B0502020104020203" pitchFamily="34" charset="77"/>
              </a:rPr>
              <a:t> </a:t>
            </a:r>
            <a:r>
              <a:rPr lang="en-US" b="1" dirty="0" err="1">
                <a:solidFill>
                  <a:schemeClr val="bg2">
                    <a:lumMod val="50000"/>
                  </a:schemeClr>
                </a:solidFill>
                <a:latin typeface="Gill Sans MT" panose="020B0502020104020203" pitchFamily="34" charset="77"/>
              </a:rPr>
              <a:t>faktor</a:t>
            </a:r>
            <a:r>
              <a:rPr lang="en-US" b="1" dirty="0">
                <a:solidFill>
                  <a:schemeClr val="bg2">
                    <a:lumMod val="50000"/>
                  </a:schemeClr>
                </a:solidFill>
                <a:latin typeface="Gill Sans MT" panose="020B0502020104020203" pitchFamily="34" charset="77"/>
              </a:rPr>
              <a:t> </a:t>
            </a:r>
            <a:r>
              <a:rPr lang="en-US" b="1" dirty="0" err="1">
                <a:solidFill>
                  <a:schemeClr val="bg2">
                    <a:lumMod val="50000"/>
                  </a:schemeClr>
                </a:solidFill>
                <a:latin typeface="Gill Sans MT" panose="020B0502020104020203" pitchFamily="34" charset="77"/>
              </a:rPr>
              <a:t>penyebab</a:t>
            </a:r>
            <a:r>
              <a:rPr lang="en-US" b="1" dirty="0">
                <a:solidFill>
                  <a:schemeClr val="bg2">
                    <a:lumMod val="50000"/>
                  </a:schemeClr>
                </a:solidFill>
                <a:latin typeface="Gill Sans MT" panose="020B0502020104020203" pitchFamily="34" charset="77"/>
              </a:rPr>
              <a:t> defect. </a:t>
            </a:r>
          </a:p>
          <a:p>
            <a:pPr lvl="2">
              <a:buClr>
                <a:srgbClr val="FFC000"/>
              </a:buClr>
              <a:buSzPct val="140000"/>
            </a:pPr>
            <a:r>
              <a:rPr lang="en-US" dirty="0" err="1">
                <a:solidFill>
                  <a:schemeClr val="bg2">
                    <a:lumMod val="50000"/>
                  </a:schemeClr>
                </a:solidFill>
                <a:latin typeface="Gill Sans MT" panose="020B0502020104020203" pitchFamily="34" charset="77"/>
              </a:rPr>
              <a:t>Catatan</a:t>
            </a:r>
            <a:r>
              <a:rPr lang="en-US" dirty="0">
                <a:solidFill>
                  <a:schemeClr val="bg2">
                    <a:lumMod val="50000"/>
                  </a:schemeClr>
                </a:solidFill>
                <a:latin typeface="Gill Sans MT" panose="020B0502020104020203" pitchFamily="34" charset="77"/>
              </a:rPr>
              <a:t> : </a:t>
            </a:r>
            <a:r>
              <a:rPr lang="en-US" dirty="0" err="1">
                <a:solidFill>
                  <a:schemeClr val="bg2">
                    <a:lumMod val="50000"/>
                  </a:schemeClr>
                </a:solidFill>
                <a:latin typeface="Gill Sans MT" panose="020B0502020104020203" pitchFamily="34" charset="77"/>
              </a:rPr>
              <a:t>penyebab</a:t>
            </a:r>
            <a:r>
              <a:rPr lang="en-US" dirty="0">
                <a:solidFill>
                  <a:schemeClr val="bg2">
                    <a:lumMod val="50000"/>
                  </a:schemeClr>
                </a:solidFill>
                <a:latin typeface="Gill Sans MT" panose="020B0502020104020203" pitchFamily="34" charset="77"/>
              </a:rPr>
              <a:t> proses </a:t>
            </a:r>
            <a:r>
              <a:rPr lang="en-US" dirty="0" err="1">
                <a:solidFill>
                  <a:schemeClr val="bg2">
                    <a:lumMod val="50000"/>
                  </a:schemeClr>
                </a:solidFill>
                <a:latin typeface="Gill Sans MT" panose="020B0502020104020203" pitchFamily="34" charset="77"/>
              </a:rPr>
              <a:t>tidak</a:t>
            </a:r>
            <a:r>
              <a:rPr lang="en-US" dirty="0">
                <a:solidFill>
                  <a:schemeClr val="bg2">
                    <a:lumMod val="50000"/>
                  </a:schemeClr>
                </a:solidFill>
                <a:latin typeface="Gill Sans MT" panose="020B0502020104020203" pitchFamily="34" charset="77"/>
              </a:rPr>
              <a:t> </a:t>
            </a:r>
            <a:r>
              <a:rPr lang="en-US" dirty="0" err="1">
                <a:solidFill>
                  <a:schemeClr val="bg2">
                    <a:lumMod val="50000"/>
                  </a:schemeClr>
                </a:solidFill>
                <a:latin typeface="Gill Sans MT" panose="020B0502020104020203" pitchFamily="34" charset="77"/>
              </a:rPr>
              <a:t>stabil</a:t>
            </a:r>
            <a:r>
              <a:rPr lang="en-US" dirty="0">
                <a:solidFill>
                  <a:schemeClr val="bg2">
                    <a:lumMod val="50000"/>
                  </a:schemeClr>
                </a:solidFill>
                <a:latin typeface="Gill Sans MT" panose="020B0502020104020203" pitchFamily="34" charset="77"/>
              </a:rPr>
              <a:t> </a:t>
            </a:r>
            <a:r>
              <a:rPr lang="en-US" dirty="0">
                <a:solidFill>
                  <a:srgbClr val="C00000"/>
                </a:solidFill>
                <a:latin typeface="Gill Sans MT" panose="020B0502020104020203" pitchFamily="34" charset="77"/>
                <a:sym typeface="Wingdings" pitchFamily="2" charset="2"/>
              </a:rPr>
              <a:t></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ada</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penyebab</a:t>
            </a:r>
            <a:r>
              <a:rPr lang="en-US" dirty="0">
                <a:solidFill>
                  <a:schemeClr val="bg2">
                    <a:lumMod val="50000"/>
                  </a:schemeClr>
                </a:solidFill>
                <a:latin typeface="Gill Sans MT" panose="020B0502020104020203" pitchFamily="34" charset="77"/>
                <a:sym typeface="Wingdings" pitchFamily="2" charset="2"/>
              </a:rPr>
              <a:t> defect yang </a:t>
            </a:r>
            <a:r>
              <a:rPr lang="en-US" dirty="0" err="1">
                <a:solidFill>
                  <a:schemeClr val="bg2">
                    <a:lumMod val="50000"/>
                  </a:schemeClr>
                </a:solidFill>
                <a:latin typeface="Gill Sans MT" panose="020B0502020104020203" pitchFamily="34" charset="77"/>
                <a:sym typeface="Wingdings" pitchFamily="2" charset="2"/>
              </a:rPr>
              <a:t>muncul</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mengakibatkan</a:t>
            </a:r>
            <a:r>
              <a:rPr lang="en-US" dirty="0">
                <a:solidFill>
                  <a:schemeClr val="bg2">
                    <a:lumMod val="50000"/>
                  </a:schemeClr>
                </a:solidFill>
                <a:latin typeface="Gill Sans MT" panose="020B0502020104020203" pitchFamily="34" charset="77"/>
                <a:sym typeface="Wingdings" pitchFamily="2" charset="2"/>
              </a:rPr>
              <a:t> proses </a:t>
            </a:r>
            <a:r>
              <a:rPr lang="en-US" dirty="0" err="1">
                <a:solidFill>
                  <a:schemeClr val="bg2">
                    <a:lumMod val="50000"/>
                  </a:schemeClr>
                </a:solidFill>
                <a:latin typeface="Gill Sans MT" panose="020B0502020104020203" pitchFamily="34" charset="77"/>
                <a:sym typeface="Wingdings" pitchFamily="2" charset="2"/>
              </a:rPr>
              <a:t>tidak</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stabil</a:t>
            </a:r>
            <a:r>
              <a:rPr lang="en-US" dirty="0">
                <a:solidFill>
                  <a:schemeClr val="bg2">
                    <a:lumMod val="50000"/>
                  </a:schemeClr>
                </a:solidFill>
                <a:latin typeface="Gill Sans MT" panose="020B0502020104020203" pitchFamily="34" charset="77"/>
                <a:sym typeface="Wingdings" pitchFamily="2" charset="2"/>
              </a:rPr>
              <a:t> (di SPC </a:t>
            </a:r>
            <a:r>
              <a:rPr lang="en-US" dirty="0" err="1">
                <a:solidFill>
                  <a:schemeClr val="bg2">
                    <a:lumMod val="50000"/>
                  </a:schemeClr>
                </a:solidFill>
                <a:latin typeface="Gill Sans MT" panose="020B0502020104020203" pitchFamily="34" charset="77"/>
                <a:sym typeface="Wingdings" pitchFamily="2" charset="2"/>
              </a:rPr>
              <a:t>dikenal</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dengan</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istilah</a:t>
            </a:r>
            <a:r>
              <a:rPr lang="en-US" dirty="0">
                <a:solidFill>
                  <a:schemeClr val="bg2">
                    <a:lumMod val="50000"/>
                  </a:schemeClr>
                </a:solidFill>
                <a:latin typeface="Gill Sans MT" panose="020B0502020104020203" pitchFamily="34" charset="77"/>
                <a:sym typeface="Wingdings" pitchFamily="2" charset="2"/>
              </a:rPr>
              <a:t> </a:t>
            </a:r>
            <a:r>
              <a:rPr lang="en-US" b="1" dirty="0">
                <a:solidFill>
                  <a:schemeClr val="bg2">
                    <a:lumMod val="50000"/>
                  </a:schemeClr>
                </a:solidFill>
                <a:latin typeface="Gill Sans MT" panose="020B0502020104020203" pitchFamily="34" charset="77"/>
                <a:sym typeface="Wingdings" pitchFamily="2" charset="2"/>
              </a:rPr>
              <a:t>special cause-factor </a:t>
            </a:r>
            <a:r>
              <a:rPr lang="en-US" b="1" dirty="0" err="1">
                <a:solidFill>
                  <a:schemeClr val="bg2">
                    <a:lumMod val="50000"/>
                  </a:schemeClr>
                </a:solidFill>
                <a:latin typeface="Gill Sans MT" panose="020B0502020104020203" pitchFamily="34" charset="77"/>
                <a:sym typeface="Wingdings" pitchFamily="2" charset="2"/>
              </a:rPr>
              <a:t>pencetus</a:t>
            </a:r>
            <a:r>
              <a:rPr lang="en-US" dirty="0">
                <a:solidFill>
                  <a:schemeClr val="bg2">
                    <a:lumMod val="50000"/>
                  </a:schemeClr>
                </a:solidFill>
                <a:latin typeface="Gill Sans MT" panose="020B0502020104020203" pitchFamily="34" charset="77"/>
                <a:sym typeface="Wingdings" pitchFamily="2" charset="2"/>
              </a:rPr>
              <a:t>);  </a:t>
            </a:r>
          </a:p>
          <a:p>
            <a:pPr lvl="1">
              <a:buClr>
                <a:srgbClr val="FFC000"/>
              </a:buClr>
              <a:buSzPct val="140000"/>
            </a:pPr>
            <a:r>
              <a:rPr lang="en-US" dirty="0">
                <a:solidFill>
                  <a:schemeClr val="bg2">
                    <a:lumMod val="50000"/>
                  </a:schemeClr>
                </a:solidFill>
                <a:latin typeface="Gill Sans MT" panose="020B0502020104020203" pitchFamily="34" charset="77"/>
                <a:sym typeface="Wingdings" pitchFamily="2" charset="2"/>
              </a:rPr>
              <a:t>Note : </a:t>
            </a:r>
            <a:r>
              <a:rPr lang="en-US" b="1" u="sng" dirty="0">
                <a:solidFill>
                  <a:schemeClr val="bg2">
                    <a:lumMod val="50000"/>
                  </a:schemeClr>
                </a:solidFill>
                <a:latin typeface="Gill Sans MT" panose="020B0502020104020203" pitchFamily="34" charset="77"/>
                <a:sym typeface="Wingdings" pitchFamily="2" charset="2"/>
              </a:rPr>
              <a:t>FMEA </a:t>
            </a:r>
            <a:r>
              <a:rPr lang="en-US" b="1" u="sng" dirty="0" err="1">
                <a:solidFill>
                  <a:schemeClr val="bg2">
                    <a:lumMod val="50000"/>
                  </a:schemeClr>
                </a:solidFill>
                <a:latin typeface="Gill Sans MT" panose="020B0502020104020203" pitchFamily="34" charset="77"/>
                <a:sym typeface="Wingdings" pitchFamily="2" charset="2"/>
              </a:rPr>
              <a:t>mengidentifikasi</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penyebab</a:t>
            </a:r>
            <a:r>
              <a:rPr lang="en-US" b="1" u="sng" dirty="0">
                <a:solidFill>
                  <a:schemeClr val="bg2">
                    <a:lumMod val="50000"/>
                  </a:schemeClr>
                </a:solidFill>
                <a:latin typeface="Gill Sans MT" panose="020B0502020104020203" pitchFamily="34" charset="77"/>
                <a:sym typeface="Wingdings" pitchFamily="2" charset="2"/>
              </a:rPr>
              <a:t> defect </a:t>
            </a:r>
            <a:r>
              <a:rPr lang="en-US" b="1" u="sng" dirty="0" err="1">
                <a:solidFill>
                  <a:schemeClr val="bg2">
                    <a:lumMod val="50000"/>
                  </a:schemeClr>
                </a:solidFill>
                <a:latin typeface="Gill Sans MT" panose="020B0502020104020203" pitchFamily="34" charset="77"/>
                <a:sym typeface="Wingdings" pitchFamily="2" charset="2"/>
              </a:rPr>
              <a:t>dan</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memfokuskan</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sistem</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kontrol</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terhadap</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penyebab</a:t>
            </a:r>
            <a:r>
              <a:rPr lang="en-US" b="1" u="sng" dirty="0">
                <a:solidFill>
                  <a:schemeClr val="bg2">
                    <a:lumMod val="50000"/>
                  </a:schemeClr>
                </a:solidFill>
                <a:latin typeface="Gill Sans MT" panose="020B0502020104020203" pitchFamily="34" charset="77"/>
                <a:sym typeface="Wingdings" pitchFamily="2" charset="2"/>
              </a:rPr>
              <a:t> defect </a:t>
            </a:r>
          </a:p>
          <a:p>
            <a:pPr lvl="1">
              <a:buClr>
                <a:srgbClr val="FFC000"/>
              </a:buClr>
              <a:buSzPct val="140000"/>
            </a:pPr>
            <a:endParaRPr lang="en-US" b="1" u="sng" dirty="0">
              <a:solidFill>
                <a:schemeClr val="bg2">
                  <a:lumMod val="50000"/>
                </a:schemeClr>
              </a:solidFill>
              <a:latin typeface="Gill Sans MT" panose="020B0502020104020203" pitchFamily="34" charset="77"/>
              <a:sym typeface="Wingdings" pitchFamily="2" charset="2"/>
            </a:endParaRPr>
          </a:p>
          <a:p>
            <a:pPr marL="457200" indent="-457200">
              <a:buClr>
                <a:srgbClr val="FFC000"/>
              </a:buClr>
              <a:buSzPct val="140000"/>
              <a:buFont typeface="+mj-lt"/>
              <a:buAutoNum type="arabicPeriod"/>
            </a:pPr>
            <a:r>
              <a:rPr lang="en-US" dirty="0">
                <a:solidFill>
                  <a:schemeClr val="bg2">
                    <a:lumMod val="50000"/>
                  </a:schemeClr>
                </a:solidFill>
                <a:latin typeface="Gill Sans MT" panose="020B0502020104020203" pitchFamily="34" charset="77"/>
                <a:sym typeface="Wingdings" pitchFamily="2" charset="2"/>
              </a:rPr>
              <a:t>Defect </a:t>
            </a:r>
            <a:r>
              <a:rPr lang="en-US" dirty="0" err="1">
                <a:solidFill>
                  <a:schemeClr val="bg2">
                    <a:lumMod val="50000"/>
                  </a:schemeClr>
                </a:solidFill>
                <a:latin typeface="Gill Sans MT" panose="020B0502020104020203" pitchFamily="34" charset="77"/>
                <a:sym typeface="Wingdings" pitchFamily="2" charset="2"/>
              </a:rPr>
              <a:t>rendah</a:t>
            </a:r>
            <a:r>
              <a:rPr lang="en-US" dirty="0">
                <a:solidFill>
                  <a:schemeClr val="bg2">
                    <a:lumMod val="50000"/>
                  </a:schemeClr>
                </a:solidFill>
                <a:latin typeface="Gill Sans MT" panose="020B0502020104020203" pitchFamily="34" charset="77"/>
                <a:sym typeface="Wingdings" pitchFamily="2" charset="2"/>
              </a:rPr>
              <a:t>, </a:t>
            </a:r>
          </a:p>
          <a:p>
            <a:pPr lvl="1">
              <a:buClr>
                <a:srgbClr val="FFC000"/>
              </a:buClr>
              <a:buSzPct val="140000"/>
            </a:pPr>
            <a:r>
              <a:rPr lang="en-US" dirty="0" err="1">
                <a:solidFill>
                  <a:schemeClr val="bg2">
                    <a:lumMod val="50000"/>
                  </a:schemeClr>
                </a:solidFill>
                <a:latin typeface="Gill Sans MT" panose="020B0502020104020203" pitchFamily="34" charset="77"/>
                <a:sym typeface="Wingdings" pitchFamily="2" charset="2"/>
              </a:rPr>
              <a:t>Penyebab</a:t>
            </a:r>
            <a:r>
              <a:rPr lang="en-US" dirty="0">
                <a:solidFill>
                  <a:schemeClr val="bg2">
                    <a:lumMod val="50000"/>
                  </a:schemeClr>
                </a:solidFill>
                <a:latin typeface="Gill Sans MT" panose="020B0502020104020203" pitchFamily="34" charset="77"/>
                <a:sym typeface="Wingdings" pitchFamily="2" charset="2"/>
              </a:rPr>
              <a:t> defect </a:t>
            </a:r>
            <a:r>
              <a:rPr lang="en-US" dirty="0" err="1">
                <a:solidFill>
                  <a:schemeClr val="bg2">
                    <a:lumMod val="50000"/>
                  </a:schemeClr>
                </a:solidFill>
                <a:latin typeface="Gill Sans MT" panose="020B0502020104020203" pitchFamily="34" charset="77"/>
                <a:sym typeface="Wingdings" pitchFamily="2" charset="2"/>
              </a:rPr>
              <a:t>tinggi</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adalah</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highlight>
                  <a:srgbClr val="FFFF00"/>
                </a:highlight>
                <a:latin typeface="Gill Sans MT" panose="020B0502020104020203" pitchFamily="34" charset="77"/>
                <a:sym typeface="Wingdings" pitchFamily="2" charset="2"/>
              </a:rPr>
              <a:t>variasi</a:t>
            </a:r>
            <a:r>
              <a:rPr lang="en-US" dirty="0">
                <a:solidFill>
                  <a:schemeClr val="bg2">
                    <a:lumMod val="50000"/>
                  </a:schemeClr>
                </a:solidFill>
                <a:highlight>
                  <a:srgbClr val="FFFF00"/>
                </a:highlight>
                <a:latin typeface="Gill Sans MT" panose="020B0502020104020203" pitchFamily="34" charset="77"/>
                <a:sym typeface="Wingdings" pitchFamily="2" charset="2"/>
              </a:rPr>
              <a:t> </a:t>
            </a:r>
            <a:r>
              <a:rPr lang="en-US" dirty="0" err="1">
                <a:solidFill>
                  <a:schemeClr val="bg2">
                    <a:lumMod val="50000"/>
                  </a:schemeClr>
                </a:solidFill>
                <a:highlight>
                  <a:srgbClr val="FFFF00"/>
                </a:highlight>
                <a:latin typeface="Gill Sans MT" panose="020B0502020104020203" pitchFamily="34" charset="77"/>
                <a:sym typeface="Wingdings" pitchFamily="2" charset="2"/>
              </a:rPr>
              <a:t>dari</a:t>
            </a:r>
            <a:r>
              <a:rPr lang="en-US" dirty="0">
                <a:solidFill>
                  <a:schemeClr val="bg2">
                    <a:lumMod val="50000"/>
                  </a:schemeClr>
                </a:solidFill>
                <a:highlight>
                  <a:srgbClr val="FFFF00"/>
                </a:highlight>
                <a:latin typeface="Gill Sans MT" panose="020B0502020104020203" pitchFamily="34" charset="77"/>
                <a:sym typeface="Wingdings" pitchFamily="2" charset="2"/>
              </a:rPr>
              <a:t> </a:t>
            </a:r>
            <a:r>
              <a:rPr lang="en-US" dirty="0" err="1">
                <a:solidFill>
                  <a:schemeClr val="bg2">
                    <a:lumMod val="50000"/>
                  </a:schemeClr>
                </a:solidFill>
                <a:highlight>
                  <a:srgbClr val="FFFF00"/>
                </a:highlight>
                <a:latin typeface="Gill Sans MT" panose="020B0502020104020203" pitchFamily="34" charset="77"/>
                <a:sym typeface="Wingdings" pitchFamily="2" charset="2"/>
              </a:rPr>
              <a:t>penyebab</a:t>
            </a:r>
            <a:r>
              <a:rPr lang="en-US" dirty="0">
                <a:solidFill>
                  <a:schemeClr val="bg2">
                    <a:lumMod val="50000"/>
                  </a:schemeClr>
                </a:solidFill>
                <a:highlight>
                  <a:srgbClr val="FFFF00"/>
                </a:highlight>
                <a:latin typeface="Gill Sans MT" panose="020B0502020104020203" pitchFamily="34" charset="77"/>
                <a:sym typeface="Wingdings" pitchFamily="2" charset="2"/>
              </a:rPr>
              <a:t> defect </a:t>
            </a:r>
            <a:r>
              <a:rPr lang="en-US" dirty="0" err="1">
                <a:solidFill>
                  <a:schemeClr val="bg2">
                    <a:lumMod val="50000"/>
                  </a:schemeClr>
                </a:solidFill>
                <a:highlight>
                  <a:srgbClr val="FFFF00"/>
                </a:highlight>
                <a:latin typeface="Gill Sans MT" panose="020B0502020104020203" pitchFamily="34" charset="77"/>
                <a:sym typeface="Wingdings" pitchFamily="2" charset="2"/>
              </a:rPr>
              <a:t>masih</a:t>
            </a:r>
            <a:r>
              <a:rPr lang="en-US" dirty="0">
                <a:solidFill>
                  <a:schemeClr val="bg2">
                    <a:lumMod val="50000"/>
                  </a:schemeClr>
                </a:solidFill>
                <a:highlight>
                  <a:srgbClr val="FFFF00"/>
                </a:highlight>
                <a:latin typeface="Gill Sans MT" panose="020B0502020104020203" pitchFamily="34" charset="77"/>
                <a:sym typeface="Wingdings" pitchFamily="2" charset="2"/>
              </a:rPr>
              <a:t> </a:t>
            </a:r>
            <a:r>
              <a:rPr lang="en-US" dirty="0" err="1">
                <a:solidFill>
                  <a:schemeClr val="bg2">
                    <a:lumMod val="50000"/>
                  </a:schemeClr>
                </a:solidFill>
                <a:highlight>
                  <a:srgbClr val="FFFF00"/>
                </a:highlight>
                <a:latin typeface="Gill Sans MT" panose="020B0502020104020203" pitchFamily="34" charset="77"/>
                <a:sym typeface="Wingdings" pitchFamily="2" charset="2"/>
              </a:rPr>
              <a:t>tinggi</a:t>
            </a:r>
            <a:r>
              <a:rPr lang="en-US" b="1" dirty="0">
                <a:solidFill>
                  <a:schemeClr val="bg2">
                    <a:lumMod val="50000"/>
                  </a:schemeClr>
                </a:solidFill>
                <a:latin typeface="Gill Sans MT" panose="020B0502020104020203" pitchFamily="34" charset="77"/>
                <a:sym typeface="Wingdings" pitchFamily="2" charset="2"/>
              </a:rPr>
              <a:t> </a:t>
            </a:r>
            <a:r>
              <a:rPr lang="en-US" dirty="0">
                <a:solidFill>
                  <a:srgbClr val="C00000"/>
                </a:solidFill>
                <a:latin typeface="Gill Sans MT" panose="020B0502020104020203" pitchFamily="34" charset="77"/>
                <a:sym typeface="Wingdings" pitchFamily="2" charset="2"/>
              </a:rPr>
              <a:t></a:t>
            </a:r>
            <a:r>
              <a:rPr lang="en-US" dirty="0">
                <a:solidFill>
                  <a:schemeClr val="bg2">
                    <a:lumMod val="50000"/>
                  </a:schemeClr>
                </a:solidFill>
                <a:latin typeface="Gill Sans MT" panose="020B0502020104020203" pitchFamily="34" charset="77"/>
                <a:sym typeface="Wingdings" pitchFamily="2" charset="2"/>
              </a:rPr>
              <a:t> proses </a:t>
            </a:r>
            <a:r>
              <a:rPr lang="en-US" dirty="0">
                <a:solidFill>
                  <a:schemeClr val="bg2">
                    <a:lumMod val="50000"/>
                  </a:schemeClr>
                </a:solidFill>
                <a:highlight>
                  <a:srgbClr val="FFFF00"/>
                </a:highlight>
                <a:latin typeface="Gill Sans MT" panose="020B0502020104020203" pitchFamily="34" charset="77"/>
                <a:sym typeface="Wingdings" pitchFamily="2" charset="2"/>
              </a:rPr>
              <a:t>HARUS di </a:t>
            </a:r>
            <a:r>
              <a:rPr lang="en-US" dirty="0" err="1">
                <a:solidFill>
                  <a:schemeClr val="bg2">
                    <a:lumMod val="50000"/>
                  </a:schemeClr>
                </a:solidFill>
                <a:highlight>
                  <a:srgbClr val="FFFF00"/>
                </a:highlight>
                <a:latin typeface="Gill Sans MT" panose="020B0502020104020203" pitchFamily="34" charset="77"/>
                <a:sym typeface="Wingdings" pitchFamily="2" charset="2"/>
              </a:rPr>
              <a:t>modifikasi</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untuk</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mengurangi</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variasi</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dari</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penyebab</a:t>
            </a:r>
            <a:r>
              <a:rPr lang="en-US" dirty="0">
                <a:solidFill>
                  <a:schemeClr val="bg2">
                    <a:lumMod val="50000"/>
                  </a:schemeClr>
                </a:solidFill>
                <a:latin typeface="Gill Sans MT" panose="020B0502020104020203" pitchFamily="34" charset="77"/>
                <a:sym typeface="Wingdings" pitchFamily="2" charset="2"/>
              </a:rPr>
              <a:t> defect. </a:t>
            </a:r>
          </a:p>
          <a:p>
            <a:pPr lvl="1">
              <a:buClr>
                <a:srgbClr val="FFC000"/>
              </a:buClr>
              <a:buSzPct val="140000"/>
            </a:pPr>
            <a:r>
              <a:rPr lang="en-US" dirty="0">
                <a:solidFill>
                  <a:schemeClr val="bg2">
                    <a:lumMod val="50000"/>
                  </a:schemeClr>
                </a:solidFill>
                <a:latin typeface="Gill Sans MT" panose="020B0502020104020203" pitchFamily="34" charset="77"/>
                <a:sym typeface="Wingdings" pitchFamily="2" charset="2"/>
              </a:rPr>
              <a:t>Note : </a:t>
            </a:r>
            <a:r>
              <a:rPr lang="en-US" b="1" u="sng" dirty="0">
                <a:solidFill>
                  <a:schemeClr val="bg2">
                    <a:lumMod val="50000"/>
                  </a:schemeClr>
                </a:solidFill>
                <a:latin typeface="Gill Sans MT" panose="020B0502020104020203" pitchFamily="34" charset="77"/>
                <a:sym typeface="Wingdings" pitchFamily="2" charset="2"/>
              </a:rPr>
              <a:t>FMEA </a:t>
            </a:r>
            <a:r>
              <a:rPr lang="en-US" b="1" u="sng" dirty="0" err="1">
                <a:solidFill>
                  <a:schemeClr val="bg2">
                    <a:lumMod val="50000"/>
                  </a:schemeClr>
                </a:solidFill>
                <a:latin typeface="Gill Sans MT" panose="020B0502020104020203" pitchFamily="34" charset="77"/>
                <a:sym typeface="Wingdings" pitchFamily="2" charset="2"/>
              </a:rPr>
              <a:t>mengidentifikasi</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penyebab</a:t>
            </a:r>
            <a:r>
              <a:rPr lang="en-US" b="1" u="sng" dirty="0">
                <a:solidFill>
                  <a:schemeClr val="bg2">
                    <a:lumMod val="50000"/>
                  </a:schemeClr>
                </a:solidFill>
                <a:latin typeface="Gill Sans MT" panose="020B0502020104020203" pitchFamily="34" charset="77"/>
                <a:sym typeface="Wingdings" pitchFamily="2" charset="2"/>
              </a:rPr>
              <a:t> defect </a:t>
            </a:r>
            <a:r>
              <a:rPr lang="en-US" b="1" u="sng" dirty="0" err="1">
                <a:solidFill>
                  <a:schemeClr val="bg2">
                    <a:lumMod val="50000"/>
                  </a:schemeClr>
                </a:solidFill>
                <a:latin typeface="Gill Sans MT" panose="020B0502020104020203" pitchFamily="34" charset="77"/>
                <a:sym typeface="Wingdings" pitchFamily="2" charset="2"/>
              </a:rPr>
              <a:t>dan</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memfokuskan</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sistem</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kontrol</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terhadap</a:t>
            </a:r>
            <a:r>
              <a:rPr lang="en-US" b="1" u="sng" dirty="0">
                <a:solidFill>
                  <a:schemeClr val="bg2">
                    <a:lumMod val="50000"/>
                  </a:schemeClr>
                </a:solidFill>
                <a:latin typeface="Gill Sans MT" panose="020B0502020104020203" pitchFamily="34" charset="77"/>
                <a:sym typeface="Wingdings" pitchFamily="2" charset="2"/>
              </a:rPr>
              <a:t> </a:t>
            </a:r>
            <a:r>
              <a:rPr lang="en-US" b="1" u="sng" dirty="0" err="1">
                <a:solidFill>
                  <a:schemeClr val="bg2">
                    <a:lumMod val="50000"/>
                  </a:schemeClr>
                </a:solidFill>
                <a:latin typeface="Gill Sans MT" panose="020B0502020104020203" pitchFamily="34" charset="77"/>
                <a:sym typeface="Wingdings" pitchFamily="2" charset="2"/>
              </a:rPr>
              <a:t>penyebab</a:t>
            </a:r>
            <a:r>
              <a:rPr lang="en-US" b="1" u="sng" dirty="0">
                <a:solidFill>
                  <a:schemeClr val="bg2">
                    <a:lumMod val="50000"/>
                  </a:schemeClr>
                </a:solidFill>
                <a:latin typeface="Gill Sans MT" panose="020B0502020104020203" pitchFamily="34" charset="77"/>
                <a:sym typeface="Wingdings" pitchFamily="2" charset="2"/>
              </a:rPr>
              <a:t> defect </a:t>
            </a:r>
          </a:p>
          <a:p>
            <a:pPr lvl="1">
              <a:buClr>
                <a:srgbClr val="FFC000"/>
              </a:buClr>
              <a:buSzPct val="140000"/>
            </a:pPr>
            <a:endParaRPr lang="en-US" dirty="0">
              <a:solidFill>
                <a:schemeClr val="bg2">
                  <a:lumMod val="50000"/>
                </a:schemeClr>
              </a:solidFill>
              <a:latin typeface="Gill Sans MT" panose="020B0502020104020203" pitchFamily="34" charset="77"/>
              <a:sym typeface="Wingdings" pitchFamily="2" charset="2"/>
            </a:endParaRPr>
          </a:p>
          <a:p>
            <a:pPr marL="457200" indent="-457200">
              <a:buClr>
                <a:srgbClr val="FFC000"/>
              </a:buClr>
              <a:buSzPct val="140000"/>
              <a:buFont typeface="+mj-lt"/>
              <a:buAutoNum type="arabicPeriod"/>
            </a:pPr>
            <a:r>
              <a:rPr lang="en-US" dirty="0" err="1">
                <a:solidFill>
                  <a:schemeClr val="bg2">
                    <a:lumMod val="50000"/>
                  </a:schemeClr>
                </a:solidFill>
                <a:latin typeface="Gill Sans MT" panose="020B0502020104020203" pitchFamily="34" charset="77"/>
                <a:sym typeface="Wingdings" pitchFamily="2" charset="2"/>
              </a:rPr>
              <a:t>Tidak</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ada</a:t>
            </a:r>
            <a:r>
              <a:rPr lang="en-US" dirty="0">
                <a:solidFill>
                  <a:schemeClr val="bg2">
                    <a:lumMod val="50000"/>
                  </a:schemeClr>
                </a:solidFill>
                <a:latin typeface="Gill Sans MT" panose="020B0502020104020203" pitchFamily="34" charset="77"/>
                <a:sym typeface="Wingdings" pitchFamily="2" charset="2"/>
              </a:rPr>
              <a:t> defect critical yang </a:t>
            </a:r>
            <a:r>
              <a:rPr lang="en-US" dirty="0" err="1">
                <a:solidFill>
                  <a:schemeClr val="bg2">
                    <a:lumMod val="50000"/>
                  </a:schemeClr>
                </a:solidFill>
                <a:latin typeface="Gill Sans MT" panose="020B0502020104020203" pitchFamily="34" charset="77"/>
                <a:sym typeface="Wingdings" pitchFamily="2" charset="2"/>
              </a:rPr>
              <a:t>terkirim</a:t>
            </a:r>
            <a:r>
              <a:rPr lang="en-US" dirty="0">
                <a:solidFill>
                  <a:schemeClr val="bg2">
                    <a:lumMod val="50000"/>
                  </a:schemeClr>
                </a:solidFill>
                <a:latin typeface="Gill Sans MT" panose="020B0502020104020203" pitchFamily="34" charset="77"/>
                <a:sym typeface="Wingdings" pitchFamily="2" charset="2"/>
              </a:rPr>
              <a:t> </a:t>
            </a:r>
          </a:p>
          <a:p>
            <a:pPr lvl="1">
              <a:buClr>
                <a:srgbClr val="FFC000"/>
              </a:buClr>
              <a:buSzPct val="140000"/>
            </a:pPr>
            <a:r>
              <a:rPr lang="en-US" dirty="0" err="1">
                <a:solidFill>
                  <a:schemeClr val="bg2">
                    <a:lumMod val="50000"/>
                  </a:schemeClr>
                </a:solidFill>
                <a:latin typeface="Gill Sans MT" panose="020B0502020104020203" pitchFamily="34" charset="77"/>
                <a:sym typeface="Wingdings" pitchFamily="2" charset="2"/>
              </a:rPr>
              <a:t>Penyebab</a:t>
            </a:r>
            <a:r>
              <a:rPr lang="en-US" dirty="0">
                <a:solidFill>
                  <a:schemeClr val="bg2">
                    <a:lumMod val="50000"/>
                  </a:schemeClr>
                </a:solidFill>
                <a:latin typeface="Gill Sans MT" panose="020B0502020104020203" pitchFamily="34" charset="77"/>
                <a:sym typeface="Wingdings" pitchFamily="2" charset="2"/>
              </a:rPr>
              <a:t> defect </a:t>
            </a:r>
            <a:r>
              <a:rPr lang="en-US" dirty="0" err="1">
                <a:solidFill>
                  <a:schemeClr val="bg2">
                    <a:lumMod val="50000"/>
                  </a:schemeClr>
                </a:solidFill>
                <a:latin typeface="Gill Sans MT" panose="020B0502020104020203" pitchFamily="34" charset="77"/>
                <a:sym typeface="Wingdings" pitchFamily="2" charset="2"/>
              </a:rPr>
              <a:t>masih</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terkirim</a:t>
            </a:r>
            <a:r>
              <a:rPr lang="en-US" dirty="0">
                <a:solidFill>
                  <a:schemeClr val="bg2">
                    <a:lumMod val="50000"/>
                  </a:schemeClr>
                </a:solidFill>
                <a:latin typeface="Gill Sans MT" panose="020B0502020104020203" pitchFamily="34" charset="77"/>
                <a:sym typeface="Wingdings" pitchFamily="2" charset="2"/>
              </a:rPr>
              <a:t> </a:t>
            </a:r>
            <a:r>
              <a:rPr lang="en-US" dirty="0" err="1">
                <a:solidFill>
                  <a:schemeClr val="bg2">
                    <a:lumMod val="50000"/>
                  </a:schemeClr>
                </a:solidFill>
                <a:latin typeface="Gill Sans MT" panose="020B0502020104020203" pitchFamily="34" charset="77"/>
                <a:sym typeface="Wingdings" pitchFamily="2" charset="2"/>
              </a:rPr>
              <a:t>adalah</a:t>
            </a:r>
            <a:r>
              <a:rPr lang="en-US" dirty="0">
                <a:solidFill>
                  <a:schemeClr val="bg2">
                    <a:lumMod val="50000"/>
                  </a:schemeClr>
                </a:solidFill>
                <a:latin typeface="Gill Sans MT" panose="020B0502020104020203" pitchFamily="34" charset="77"/>
                <a:sym typeface="Wingdings" pitchFamily="2" charset="2"/>
              </a:rPr>
              <a:t> </a:t>
            </a:r>
            <a:r>
              <a:rPr lang="en-US" b="1" dirty="0" err="1">
                <a:solidFill>
                  <a:schemeClr val="bg2">
                    <a:lumMod val="50000"/>
                  </a:schemeClr>
                </a:solidFill>
                <a:latin typeface="Gill Sans MT" panose="020B0502020104020203" pitchFamily="34" charset="77"/>
                <a:sym typeface="Wingdings" pitchFamily="2" charset="2"/>
              </a:rPr>
              <a:t>lemahnya</a:t>
            </a:r>
            <a:r>
              <a:rPr lang="en-US" b="1" dirty="0">
                <a:solidFill>
                  <a:schemeClr val="bg2">
                    <a:lumMod val="50000"/>
                  </a:schemeClr>
                </a:solidFill>
                <a:latin typeface="Gill Sans MT" panose="020B0502020104020203" pitchFamily="34" charset="77"/>
                <a:sym typeface="Wingdings" pitchFamily="2" charset="2"/>
              </a:rPr>
              <a:t> </a:t>
            </a:r>
            <a:r>
              <a:rPr lang="en-US" b="1" dirty="0" err="1">
                <a:solidFill>
                  <a:schemeClr val="bg2">
                    <a:lumMod val="50000"/>
                  </a:schemeClr>
                </a:solidFill>
                <a:latin typeface="Gill Sans MT" panose="020B0502020104020203" pitchFamily="34" charset="77"/>
                <a:sym typeface="Wingdings" pitchFamily="2" charset="2"/>
              </a:rPr>
              <a:t>sistem</a:t>
            </a:r>
            <a:r>
              <a:rPr lang="en-US" b="1" dirty="0">
                <a:solidFill>
                  <a:schemeClr val="bg2">
                    <a:lumMod val="50000"/>
                  </a:schemeClr>
                </a:solidFill>
                <a:latin typeface="Gill Sans MT" panose="020B0502020104020203" pitchFamily="34" charset="77"/>
                <a:sym typeface="Wingdings" pitchFamily="2" charset="2"/>
              </a:rPr>
              <a:t> </a:t>
            </a:r>
            <a:r>
              <a:rPr lang="en-US" b="1" dirty="0" err="1">
                <a:solidFill>
                  <a:schemeClr val="bg2">
                    <a:lumMod val="50000"/>
                  </a:schemeClr>
                </a:solidFill>
                <a:latin typeface="Gill Sans MT" panose="020B0502020104020203" pitchFamily="34" charset="77"/>
                <a:sym typeface="Wingdings" pitchFamily="2" charset="2"/>
              </a:rPr>
              <a:t>deteksi</a:t>
            </a:r>
            <a:r>
              <a:rPr lang="en-US" b="1" dirty="0">
                <a:solidFill>
                  <a:schemeClr val="bg2">
                    <a:lumMod val="50000"/>
                  </a:schemeClr>
                </a:solidFill>
                <a:latin typeface="Gill Sans MT" panose="020B0502020104020203" pitchFamily="34" charset="77"/>
                <a:sym typeface="Wingdings" pitchFamily="2" charset="2"/>
              </a:rPr>
              <a:t> </a:t>
            </a:r>
            <a:endParaRPr lang="en-US" b="1" dirty="0">
              <a:solidFill>
                <a:schemeClr val="bg2">
                  <a:lumMod val="50000"/>
                </a:schemeClr>
              </a:solidFill>
              <a:latin typeface="Gill Sans MT" panose="020B0502020104020203" pitchFamily="34" charset="77"/>
            </a:endParaRPr>
          </a:p>
          <a:p>
            <a:pPr lvl="1"/>
            <a:endParaRPr lang="en-US" dirty="0">
              <a:solidFill>
                <a:schemeClr val="bg2">
                  <a:lumMod val="50000"/>
                </a:schemeClr>
              </a:solidFill>
              <a:latin typeface="Gill Sans MT" panose="020B0502020104020203" pitchFamily="34" charset="77"/>
            </a:endParaRPr>
          </a:p>
        </p:txBody>
      </p:sp>
      <p:sp>
        <p:nvSpPr>
          <p:cNvPr id="4" name="Title 1">
            <a:extLst>
              <a:ext uri="{FF2B5EF4-FFF2-40B4-BE49-F238E27FC236}">
                <a16:creationId xmlns:a16="http://schemas.microsoft.com/office/drawing/2014/main" id="{8BC9FA0E-BF28-0F4C-85F0-FF53B2FAA9D3}"/>
              </a:ext>
            </a:extLst>
          </p:cNvPr>
          <p:cNvSpPr txBox="1">
            <a:spLocks/>
          </p:cNvSpPr>
          <p:nvPr/>
        </p:nvSpPr>
        <p:spPr>
          <a:xfrm>
            <a:off x="39808" y="21542"/>
            <a:ext cx="5633272" cy="614380"/>
          </a:xfrm>
          <a:prstGeom prst="rect">
            <a:avLst/>
          </a:prstGeom>
          <a:solidFill>
            <a:schemeClr val="accent5">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rPr>
              <a:t>MENGUKUR EFEKTIFITAS FMEA</a:t>
            </a:r>
          </a:p>
        </p:txBody>
      </p:sp>
      <p:sp>
        <p:nvSpPr>
          <p:cNvPr id="2" name="Slide Number Placeholder 1">
            <a:extLst>
              <a:ext uri="{FF2B5EF4-FFF2-40B4-BE49-F238E27FC236}">
                <a16:creationId xmlns:a16="http://schemas.microsoft.com/office/drawing/2014/main" id="{0CB47EBB-F1F4-054E-9568-6693606351FF}"/>
              </a:ext>
            </a:extLst>
          </p:cNvPr>
          <p:cNvSpPr>
            <a:spLocks noGrp="1"/>
          </p:cNvSpPr>
          <p:nvPr>
            <p:ph type="sldNum" sz="quarter" idx="12"/>
          </p:nvPr>
        </p:nvSpPr>
        <p:spPr/>
        <p:txBody>
          <a:bodyPr/>
          <a:lstStyle/>
          <a:p>
            <a:fld id="{0BE96E79-1F98-4396-B82F-94B4AEA37C6A}" type="slidenum">
              <a:rPr lang="en-US" smtClean="0"/>
              <a:t>12</a:t>
            </a:fld>
            <a:endParaRPr lang="en-US"/>
          </a:p>
        </p:txBody>
      </p:sp>
      <p:sp>
        <p:nvSpPr>
          <p:cNvPr id="5" name="Footer Placeholder 4">
            <a:extLst>
              <a:ext uri="{FF2B5EF4-FFF2-40B4-BE49-F238E27FC236}">
                <a16:creationId xmlns:a16="http://schemas.microsoft.com/office/drawing/2014/main" id="{6C146BE1-6C46-4382-961D-6341101D7E1C}"/>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328795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866B078-3172-2648-B684-BF7D3CFCEB29}"/>
              </a:ext>
            </a:extLst>
          </p:cNvPr>
          <p:cNvGraphicFramePr>
            <a:graphicFrameLocks noGrp="1"/>
          </p:cNvGraphicFramePr>
          <p:nvPr>
            <p:ph idx="1"/>
            <p:extLst>
              <p:ext uri="{D42A27DB-BD31-4B8C-83A1-F6EECF244321}">
                <p14:modId xmlns:p14="http://schemas.microsoft.com/office/powerpoint/2010/main" val="1036159979"/>
              </p:ext>
            </p:extLst>
          </p:nvPr>
        </p:nvGraphicFramePr>
        <p:xfrm>
          <a:off x="223838" y="1575252"/>
          <a:ext cx="9105219" cy="4543131"/>
        </p:xfrm>
        <a:graphic>
          <a:graphicData uri="http://schemas.openxmlformats.org/drawingml/2006/table">
            <a:tbl>
              <a:tblPr firstRow="1" bandRow="1">
                <a:tableStyleId>{5940675A-B579-460E-94D1-54222C63F5DA}</a:tableStyleId>
              </a:tblPr>
              <a:tblGrid>
                <a:gridCol w="1738242">
                  <a:extLst>
                    <a:ext uri="{9D8B030D-6E8A-4147-A177-3AD203B41FA5}">
                      <a16:colId xmlns:a16="http://schemas.microsoft.com/office/drawing/2014/main" val="2019924082"/>
                    </a:ext>
                  </a:extLst>
                </a:gridCol>
                <a:gridCol w="4177463">
                  <a:extLst>
                    <a:ext uri="{9D8B030D-6E8A-4147-A177-3AD203B41FA5}">
                      <a16:colId xmlns:a16="http://schemas.microsoft.com/office/drawing/2014/main" val="3488842262"/>
                    </a:ext>
                  </a:extLst>
                </a:gridCol>
                <a:gridCol w="3189514">
                  <a:extLst>
                    <a:ext uri="{9D8B030D-6E8A-4147-A177-3AD203B41FA5}">
                      <a16:colId xmlns:a16="http://schemas.microsoft.com/office/drawing/2014/main" val="3076694797"/>
                    </a:ext>
                  </a:extLst>
                </a:gridCol>
              </a:tblGrid>
              <a:tr h="627210">
                <a:tc>
                  <a:txBody>
                    <a:bodyPr/>
                    <a:lstStyle/>
                    <a:p>
                      <a:r>
                        <a:rPr lang="en-US" sz="1600" dirty="0"/>
                        <a:t>Proses </a:t>
                      </a:r>
                      <a:r>
                        <a:rPr lang="en-US" sz="1600" dirty="0" err="1"/>
                        <a:t>pada</a:t>
                      </a:r>
                      <a:r>
                        <a:rPr lang="en-US" sz="1600" dirty="0"/>
                        <a:t> FMEA</a:t>
                      </a:r>
                      <a:endParaRPr lang="en-US" sz="1600" dirty="0">
                        <a:latin typeface="Gill Sans MT" panose="020B0502020104020203" pitchFamily="34" charset="77"/>
                      </a:endParaRPr>
                    </a:p>
                  </a:txBody>
                  <a:tcPr/>
                </a:tc>
                <a:tc>
                  <a:txBody>
                    <a:bodyPr/>
                    <a:lstStyle/>
                    <a:p>
                      <a:r>
                        <a:rPr lang="en-US" sz="1600" dirty="0" err="1"/>
                        <a:t>Permasalahan</a:t>
                      </a:r>
                      <a:r>
                        <a:rPr lang="en-US" sz="1600" dirty="0"/>
                        <a:t> </a:t>
                      </a:r>
                      <a:r>
                        <a:rPr lang="en-US" sz="1600" dirty="0" err="1"/>
                        <a:t>umum</a:t>
                      </a:r>
                      <a:endParaRPr lang="en-US" sz="1600" dirty="0">
                        <a:latin typeface="Gill Sans MT" panose="020B0502020104020203" pitchFamily="34" charset="77"/>
                      </a:endParaRPr>
                    </a:p>
                  </a:txBody>
                  <a:tcPr/>
                </a:tc>
                <a:tc>
                  <a:txBody>
                    <a:bodyPr/>
                    <a:lstStyle/>
                    <a:p>
                      <a:r>
                        <a:rPr lang="en-US" sz="1600" dirty="0"/>
                        <a:t>FMEA AIAG VDA </a:t>
                      </a:r>
                      <a:endParaRPr lang="en-US" sz="1600" dirty="0">
                        <a:latin typeface="Gill Sans MT" panose="020B0502020104020203" pitchFamily="34" charset="77"/>
                      </a:endParaRPr>
                    </a:p>
                  </a:txBody>
                  <a:tcPr/>
                </a:tc>
                <a:extLst>
                  <a:ext uri="{0D108BD9-81ED-4DB2-BD59-A6C34878D82A}">
                    <a16:rowId xmlns:a16="http://schemas.microsoft.com/office/drawing/2014/main" val="725436533"/>
                  </a:ext>
                </a:extLst>
              </a:tr>
              <a:tr h="812881">
                <a:tc rowSpan="3">
                  <a:txBody>
                    <a:bodyPr/>
                    <a:lstStyle/>
                    <a:p>
                      <a:r>
                        <a:rPr lang="en-US" sz="1600" dirty="0" err="1"/>
                        <a:t>Identifikasi</a:t>
                      </a:r>
                      <a:r>
                        <a:rPr lang="en-US" sz="1600" dirty="0"/>
                        <a:t> </a:t>
                      </a:r>
                      <a:r>
                        <a:rPr lang="en-US" sz="1600" dirty="0" err="1"/>
                        <a:t>potensi</a:t>
                      </a:r>
                      <a:r>
                        <a:rPr lang="en-US" sz="1600" dirty="0"/>
                        <a:t> </a:t>
                      </a:r>
                      <a:r>
                        <a:rPr lang="en-US" sz="1600" dirty="0" err="1"/>
                        <a:t>kegagalan</a:t>
                      </a:r>
                      <a:endParaRPr lang="en-US" sz="1600" dirty="0">
                        <a:latin typeface="Gill Sans MT" panose="020B0502020104020203" pitchFamily="34"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Semua</a:t>
                      </a:r>
                      <a:r>
                        <a:rPr lang="en-US" sz="1600" dirty="0"/>
                        <a:t> </a:t>
                      </a:r>
                      <a:r>
                        <a:rPr lang="en-US" sz="1600" dirty="0" err="1"/>
                        <a:t>jenis</a:t>
                      </a:r>
                      <a:r>
                        <a:rPr lang="en-US" sz="1600" dirty="0"/>
                        <a:t> </a:t>
                      </a:r>
                      <a:r>
                        <a:rPr lang="en-US" sz="1600" dirty="0" err="1"/>
                        <a:t>kegagalan</a:t>
                      </a:r>
                      <a:r>
                        <a:rPr lang="en-US" sz="1600" dirty="0"/>
                        <a:t> </a:t>
                      </a:r>
                      <a:r>
                        <a:rPr lang="en-US" sz="1600" dirty="0" err="1"/>
                        <a:t>atau</a:t>
                      </a:r>
                      <a:r>
                        <a:rPr lang="en-US" sz="1600" dirty="0"/>
                        <a:t> defect </a:t>
                      </a:r>
                      <a:r>
                        <a:rPr lang="en-US" sz="1600" dirty="0" err="1"/>
                        <a:t>produk</a:t>
                      </a:r>
                      <a:r>
                        <a:rPr lang="en-US" sz="1600" dirty="0"/>
                        <a:t> TIDAK TERREKAM </a:t>
                      </a:r>
                      <a:r>
                        <a:rPr lang="en-US" sz="1600" dirty="0" err="1"/>
                        <a:t>dalam</a:t>
                      </a:r>
                      <a:r>
                        <a:rPr lang="en-US" sz="1600" dirty="0"/>
                        <a:t> FMEA </a:t>
                      </a:r>
                      <a:endParaRPr lang="en-US" sz="1600" dirty="0">
                        <a:latin typeface="Gill Sans MT" panose="020B0502020104020203" pitchFamily="34" charset="77"/>
                      </a:endParaRPr>
                    </a:p>
                  </a:txBody>
                  <a:tcPr/>
                </a:tc>
                <a:tc>
                  <a:txBody>
                    <a:bodyPr/>
                    <a:lstStyle/>
                    <a:p>
                      <a:r>
                        <a:rPr lang="en-US" sz="1600" dirty="0"/>
                        <a:t>Step 1, planning </a:t>
                      </a:r>
                      <a:r>
                        <a:rPr lang="en-US" sz="1600" dirty="0" err="1"/>
                        <a:t>dan</a:t>
                      </a:r>
                      <a:r>
                        <a:rPr lang="en-US" sz="1600" dirty="0"/>
                        <a:t> preparation</a:t>
                      </a:r>
                      <a:endParaRPr lang="en-US" sz="1600" dirty="0">
                        <a:latin typeface="Gill Sans MT" panose="020B0502020104020203" pitchFamily="34" charset="77"/>
                      </a:endParaRPr>
                    </a:p>
                  </a:txBody>
                  <a:tcPr/>
                </a:tc>
                <a:extLst>
                  <a:ext uri="{0D108BD9-81ED-4DB2-BD59-A6C34878D82A}">
                    <a16:rowId xmlns:a16="http://schemas.microsoft.com/office/drawing/2014/main" val="2558458472"/>
                  </a:ext>
                </a:extLst>
              </a:tr>
              <a:tr h="1683564">
                <a:tc vMerge="1">
                  <a:txBody>
                    <a:bodyPr/>
                    <a:lstStyle/>
                    <a:p>
                      <a:endParaRPr lang="en-US" sz="1600" dirty="0"/>
                    </a:p>
                  </a:txBody>
                  <a:tcPr/>
                </a:tc>
                <a:tc>
                  <a:txBody>
                    <a:bodyPr/>
                    <a:lstStyle/>
                    <a:p>
                      <a:r>
                        <a:rPr lang="en-US" sz="1600" dirty="0"/>
                        <a:t>Analisa </a:t>
                      </a:r>
                      <a:r>
                        <a:rPr lang="en-US" sz="1600" dirty="0" err="1"/>
                        <a:t>kegagalan</a:t>
                      </a:r>
                      <a:r>
                        <a:rPr lang="en-US" sz="1600" dirty="0"/>
                        <a:t> </a:t>
                      </a:r>
                      <a:r>
                        <a:rPr lang="en-US" sz="1600" dirty="0" err="1"/>
                        <a:t>tidak</a:t>
                      </a:r>
                      <a:r>
                        <a:rPr lang="en-US" sz="1600" dirty="0"/>
                        <a:t> </a:t>
                      </a:r>
                      <a:r>
                        <a:rPr lang="en-US" sz="1600" dirty="0" err="1"/>
                        <a:t>dilakukan</a:t>
                      </a:r>
                      <a:r>
                        <a:rPr lang="en-US" sz="1600" dirty="0"/>
                        <a:t> </a:t>
                      </a:r>
                      <a:r>
                        <a:rPr lang="en-US" sz="1600" dirty="0" err="1"/>
                        <a:t>secara</a:t>
                      </a:r>
                      <a:r>
                        <a:rPr lang="en-US" sz="1600" dirty="0"/>
                        <a:t> detail </a:t>
                      </a:r>
                      <a:r>
                        <a:rPr lang="en-US" sz="1600" dirty="0" err="1"/>
                        <a:t>untuk</a:t>
                      </a:r>
                      <a:r>
                        <a:rPr lang="en-US" sz="1600" dirty="0"/>
                        <a:t> </a:t>
                      </a:r>
                      <a:r>
                        <a:rPr lang="en-US" sz="1600" dirty="0" err="1"/>
                        <a:t>setiap</a:t>
                      </a:r>
                      <a:r>
                        <a:rPr lang="en-US" sz="1600" dirty="0"/>
                        <a:t> </a:t>
                      </a:r>
                      <a:r>
                        <a:rPr lang="en-US" sz="1600" dirty="0" err="1"/>
                        <a:t>tahapan</a:t>
                      </a:r>
                      <a:r>
                        <a:rPr lang="en-US" sz="1600" dirty="0"/>
                        <a:t> proses. </a:t>
                      </a:r>
                    </a:p>
                    <a:p>
                      <a:r>
                        <a:rPr lang="en-US" sz="1600" dirty="0" err="1"/>
                        <a:t>Misalnya</a:t>
                      </a:r>
                      <a:r>
                        <a:rPr lang="en-US" sz="1600" dirty="0"/>
                        <a:t> proses painting </a:t>
                      </a:r>
                      <a:r>
                        <a:rPr lang="en-US" sz="1600" dirty="0" err="1"/>
                        <a:t>kegagalan</a:t>
                      </a:r>
                      <a:r>
                        <a:rPr lang="en-US" sz="1600" dirty="0"/>
                        <a:t> cat </a:t>
                      </a:r>
                      <a:r>
                        <a:rPr lang="en-US" sz="1600" dirty="0" err="1"/>
                        <a:t>mengelupas</a:t>
                      </a:r>
                      <a:r>
                        <a:rPr lang="en-US" sz="1600" dirty="0"/>
                        <a:t>, </a:t>
                      </a:r>
                      <a:endParaRPr lang="en-US" sz="1600" dirty="0">
                        <a:latin typeface="Gill Sans MT" panose="020B0502020104020203" pitchFamily="34" charset="77"/>
                      </a:endParaRPr>
                    </a:p>
                  </a:txBody>
                  <a:tcPr/>
                </a:tc>
                <a:tc>
                  <a:txBody>
                    <a:bodyPr/>
                    <a:lstStyle/>
                    <a:p>
                      <a:r>
                        <a:rPr lang="en-US" sz="1600" dirty="0"/>
                        <a:t>Step 2, </a:t>
                      </a:r>
                      <a:r>
                        <a:rPr lang="en-US" sz="1600" dirty="0" err="1"/>
                        <a:t>analisa</a:t>
                      </a:r>
                      <a:r>
                        <a:rPr lang="en-US" sz="1600" dirty="0"/>
                        <a:t> </a:t>
                      </a:r>
                      <a:r>
                        <a:rPr lang="en-US" sz="1600" dirty="0" err="1"/>
                        <a:t>struktur</a:t>
                      </a:r>
                      <a:r>
                        <a:rPr lang="en-US" sz="1600" dirty="0"/>
                        <a:t>.</a:t>
                      </a:r>
                    </a:p>
                    <a:p>
                      <a:r>
                        <a:rPr lang="en-US" sz="1600" dirty="0"/>
                        <a:t>Proses item </a:t>
                      </a:r>
                      <a:r>
                        <a:rPr lang="en-US" sz="1600" dirty="0" err="1">
                          <a:highlight>
                            <a:srgbClr val="FFFF00"/>
                          </a:highlight>
                        </a:rPr>
                        <a:t>dibreakdwon</a:t>
                      </a:r>
                      <a:r>
                        <a:rPr lang="en-US" sz="1600" dirty="0">
                          <a:highlight>
                            <a:srgbClr val="FFFF00"/>
                          </a:highlight>
                        </a:rPr>
                        <a:t> </a:t>
                      </a:r>
                      <a:r>
                        <a:rPr lang="en-US" sz="1600" dirty="0" err="1">
                          <a:highlight>
                            <a:srgbClr val="FFFF00"/>
                          </a:highlight>
                        </a:rPr>
                        <a:t>ke</a:t>
                      </a:r>
                      <a:r>
                        <a:rPr lang="en-US" sz="1600" dirty="0">
                          <a:highlight>
                            <a:srgbClr val="FFFF00"/>
                          </a:highlight>
                        </a:rPr>
                        <a:t> </a:t>
                      </a:r>
                      <a:r>
                        <a:rPr lang="en-US" sz="1600" dirty="0" err="1">
                          <a:highlight>
                            <a:srgbClr val="FFFF00"/>
                          </a:highlight>
                        </a:rPr>
                        <a:t>tahapan</a:t>
                      </a:r>
                      <a:r>
                        <a:rPr lang="en-US" sz="1600" dirty="0">
                          <a:highlight>
                            <a:srgbClr val="FFFF00"/>
                          </a:highlight>
                        </a:rPr>
                        <a:t> proses</a:t>
                      </a:r>
                      <a:r>
                        <a:rPr lang="en-US" sz="1600" dirty="0"/>
                        <a:t>, </a:t>
                      </a:r>
                      <a:r>
                        <a:rPr lang="en-US" sz="1600" dirty="0" err="1"/>
                        <a:t>untuk</a:t>
                      </a:r>
                      <a:r>
                        <a:rPr lang="en-US" sz="1600" dirty="0"/>
                        <a:t> </a:t>
                      </a:r>
                      <a:r>
                        <a:rPr lang="en-US" sz="1600" dirty="0" err="1"/>
                        <a:t>mengetahui</a:t>
                      </a:r>
                      <a:r>
                        <a:rPr lang="en-US" sz="1600" dirty="0"/>
                        <a:t> </a:t>
                      </a:r>
                      <a:r>
                        <a:rPr lang="en-US" sz="1600" dirty="0" err="1"/>
                        <a:t>sumber</a:t>
                      </a:r>
                      <a:r>
                        <a:rPr lang="en-US" sz="1600" dirty="0"/>
                        <a:t> </a:t>
                      </a:r>
                      <a:r>
                        <a:rPr lang="en-US" sz="1600" dirty="0" err="1"/>
                        <a:t>kegagalan</a:t>
                      </a:r>
                      <a:r>
                        <a:rPr lang="en-US" sz="1600" dirty="0"/>
                        <a:t> </a:t>
                      </a:r>
                      <a:r>
                        <a:rPr lang="en-US" sz="1600" dirty="0" err="1"/>
                        <a:t>berasal</a:t>
                      </a:r>
                      <a:r>
                        <a:rPr lang="en-US" sz="1600" dirty="0"/>
                        <a:t> </a:t>
                      </a:r>
                      <a:r>
                        <a:rPr lang="en-US" sz="1600" dirty="0" err="1"/>
                        <a:t>dari</a:t>
                      </a:r>
                      <a:r>
                        <a:rPr lang="en-US" sz="1600" dirty="0"/>
                        <a:t> </a:t>
                      </a:r>
                      <a:r>
                        <a:rPr lang="en-US" sz="1600" dirty="0" err="1"/>
                        <a:t>tahap</a:t>
                      </a:r>
                      <a:r>
                        <a:rPr lang="en-US" sz="1600" dirty="0"/>
                        <a:t> proses yang mana ? </a:t>
                      </a:r>
                      <a:endParaRPr lang="en-US" sz="1600" dirty="0">
                        <a:latin typeface="Gill Sans MT" panose="020B0502020104020203" pitchFamily="34" charset="77"/>
                      </a:endParaRPr>
                    </a:p>
                  </a:txBody>
                  <a:tcPr/>
                </a:tc>
                <a:extLst>
                  <a:ext uri="{0D108BD9-81ED-4DB2-BD59-A6C34878D82A}">
                    <a16:rowId xmlns:a16="http://schemas.microsoft.com/office/drawing/2014/main" val="4217638777"/>
                  </a:ext>
                </a:extLst>
              </a:tr>
              <a:tr h="1419476">
                <a:tc vMerge="1">
                  <a:txBody>
                    <a:bodyPr/>
                    <a:lstStyle/>
                    <a:p>
                      <a:endParaRPr lang="en-US" sz="1600" dirty="0"/>
                    </a:p>
                  </a:txBody>
                  <a:tcPr/>
                </a:tc>
                <a:tc>
                  <a:txBody>
                    <a:bodyPr/>
                    <a:lstStyle/>
                    <a:p>
                      <a:r>
                        <a:rPr lang="en-US" sz="1600" dirty="0" err="1"/>
                        <a:t>Memasukkan</a:t>
                      </a:r>
                      <a:r>
                        <a:rPr lang="en-US" sz="1600" dirty="0"/>
                        <a:t> </a:t>
                      </a:r>
                      <a:r>
                        <a:rPr lang="en-US" sz="1600" dirty="0" err="1"/>
                        <a:t>potensi</a:t>
                      </a:r>
                      <a:r>
                        <a:rPr lang="en-US" sz="1600" dirty="0"/>
                        <a:t> </a:t>
                      </a:r>
                      <a:r>
                        <a:rPr lang="en-US" sz="1600" dirty="0" err="1"/>
                        <a:t>kegagalan</a:t>
                      </a:r>
                      <a:r>
                        <a:rPr lang="en-US" sz="1600" dirty="0"/>
                        <a:t> proses </a:t>
                      </a:r>
                      <a:r>
                        <a:rPr lang="en-US" sz="1600" dirty="0" err="1"/>
                        <a:t>sebagai</a:t>
                      </a:r>
                      <a:r>
                        <a:rPr lang="en-US" sz="1600" dirty="0"/>
                        <a:t> </a:t>
                      </a:r>
                      <a:r>
                        <a:rPr lang="en-US" sz="1600" dirty="0" err="1"/>
                        <a:t>potensi</a:t>
                      </a:r>
                      <a:r>
                        <a:rPr lang="en-US" sz="1600" dirty="0"/>
                        <a:t> </a:t>
                      </a:r>
                      <a:r>
                        <a:rPr lang="en-US" sz="1600" dirty="0" err="1"/>
                        <a:t>kegagalan</a:t>
                      </a:r>
                      <a:r>
                        <a:rPr lang="en-US" sz="1600" dirty="0"/>
                        <a:t> </a:t>
                      </a:r>
                      <a:r>
                        <a:rPr lang="en-US" sz="1600" dirty="0" err="1"/>
                        <a:t>produk</a:t>
                      </a:r>
                      <a:r>
                        <a:rPr lang="en-US" sz="1600" dirty="0"/>
                        <a:t>, </a:t>
                      </a:r>
                      <a:r>
                        <a:rPr lang="en-US" sz="1600" dirty="0" err="1"/>
                        <a:t>misalnya</a:t>
                      </a:r>
                      <a:r>
                        <a:rPr lang="en-US" sz="1600" dirty="0"/>
                        <a:t> </a:t>
                      </a:r>
                    </a:p>
                    <a:p>
                      <a:pPr marL="285750" indent="-285750">
                        <a:buFont typeface="Arial" panose="020B0604020202020204" pitchFamily="34" charset="0"/>
                        <a:buChar char="•"/>
                      </a:pPr>
                      <a:r>
                        <a:rPr lang="en-US" sz="1600" dirty="0"/>
                        <a:t>Proses : setting </a:t>
                      </a:r>
                      <a:r>
                        <a:rPr lang="en-US" sz="1600" dirty="0" err="1"/>
                        <a:t>mesin</a:t>
                      </a:r>
                      <a:r>
                        <a:rPr lang="en-US" sz="1600" dirty="0"/>
                        <a:t> </a:t>
                      </a:r>
                      <a:r>
                        <a:rPr lang="en-US" sz="1600" dirty="0">
                          <a:sym typeface="Wingdings" pitchFamily="2" charset="2"/>
                        </a:rPr>
                        <a:t> </a:t>
                      </a:r>
                      <a:r>
                        <a:rPr lang="en-US" sz="1600" dirty="0" err="1">
                          <a:sym typeface="Wingdings" pitchFamily="2" charset="2"/>
                        </a:rPr>
                        <a:t>P</a:t>
                      </a:r>
                      <a:r>
                        <a:rPr lang="en-US" sz="1600" dirty="0" err="1"/>
                        <a:t>otensi</a:t>
                      </a:r>
                      <a:r>
                        <a:rPr lang="en-US" sz="1600" dirty="0"/>
                        <a:t> </a:t>
                      </a:r>
                      <a:r>
                        <a:rPr lang="en-US" sz="1600" dirty="0" err="1"/>
                        <a:t>kegagalan</a:t>
                      </a:r>
                      <a:r>
                        <a:rPr lang="en-US" sz="1600" dirty="0"/>
                        <a:t> salah setting, salah setting </a:t>
                      </a:r>
                      <a:r>
                        <a:rPr lang="en-US" sz="1600" dirty="0" err="1"/>
                        <a:t>seharusnya</a:t>
                      </a:r>
                      <a:r>
                        <a:rPr lang="en-US" sz="1600" dirty="0"/>
                        <a:t> </a:t>
                      </a:r>
                      <a:r>
                        <a:rPr lang="en-US" sz="1600" dirty="0" err="1"/>
                        <a:t>bukan</a:t>
                      </a:r>
                      <a:r>
                        <a:rPr lang="en-US" sz="1600" dirty="0"/>
                        <a:t> </a:t>
                      </a:r>
                      <a:r>
                        <a:rPr lang="en-US" sz="1600" dirty="0" err="1"/>
                        <a:t>potensi</a:t>
                      </a:r>
                      <a:r>
                        <a:rPr lang="en-US" sz="1600" dirty="0"/>
                        <a:t> </a:t>
                      </a:r>
                      <a:r>
                        <a:rPr lang="en-US" sz="1600" dirty="0" err="1"/>
                        <a:t>kegagalan</a:t>
                      </a:r>
                      <a:r>
                        <a:rPr lang="en-US" sz="1600" dirty="0"/>
                        <a:t> </a:t>
                      </a:r>
                      <a:r>
                        <a:rPr lang="en-US" sz="1600" dirty="0" err="1"/>
                        <a:t>tapi</a:t>
                      </a:r>
                      <a:r>
                        <a:rPr lang="en-US" sz="1600" dirty="0"/>
                        <a:t> </a:t>
                      </a:r>
                      <a:r>
                        <a:rPr lang="en-US" sz="1600" dirty="0" err="1"/>
                        <a:t>penyebab</a:t>
                      </a:r>
                      <a:r>
                        <a:rPr lang="en-US" sz="1600" dirty="0"/>
                        <a:t> (</a:t>
                      </a:r>
                      <a:r>
                        <a:rPr lang="en-US" sz="1400" dirty="0"/>
                        <a:t>CAUSE</a:t>
                      </a:r>
                      <a:r>
                        <a:rPr lang="en-US" sz="1600" dirty="0"/>
                        <a:t>)</a:t>
                      </a:r>
                      <a:endParaRPr lang="en-US" sz="1600" dirty="0">
                        <a:latin typeface="Gill Sans MT" panose="020B0502020104020203" pitchFamily="34" charset="77"/>
                      </a:endParaRPr>
                    </a:p>
                  </a:txBody>
                  <a:tcPr/>
                </a:tc>
                <a:tc>
                  <a:txBody>
                    <a:bodyPr/>
                    <a:lstStyle/>
                    <a:p>
                      <a:r>
                        <a:rPr lang="en-US" sz="1600" dirty="0"/>
                        <a:t>Step 3, </a:t>
                      </a:r>
                      <a:r>
                        <a:rPr lang="en-US" sz="1600" dirty="0" err="1"/>
                        <a:t>memahami</a:t>
                      </a:r>
                      <a:r>
                        <a:rPr lang="en-US" sz="1600" dirty="0"/>
                        <a:t> </a:t>
                      </a:r>
                      <a:r>
                        <a:rPr lang="en-US" sz="1600" dirty="0" err="1"/>
                        <a:t>fungsi</a:t>
                      </a:r>
                      <a:r>
                        <a:rPr lang="en-US" sz="1600" dirty="0"/>
                        <a:t> </a:t>
                      </a:r>
                      <a:r>
                        <a:rPr lang="en-US" sz="1600" dirty="0" err="1"/>
                        <a:t>dari</a:t>
                      </a:r>
                      <a:r>
                        <a:rPr lang="en-US" sz="1600" dirty="0"/>
                        <a:t> </a:t>
                      </a:r>
                      <a:r>
                        <a:rPr lang="en-US" sz="1600" dirty="0" err="1"/>
                        <a:t>masing-masing</a:t>
                      </a:r>
                      <a:r>
                        <a:rPr lang="en-US" sz="1600" dirty="0"/>
                        <a:t> proses. </a:t>
                      </a:r>
                    </a:p>
                    <a:p>
                      <a:pPr marL="285750" indent="-285750">
                        <a:buFont typeface="Arial" panose="020B0604020202020204" pitchFamily="34" charset="0"/>
                        <a:buChar char="•"/>
                      </a:pPr>
                      <a:r>
                        <a:rPr lang="en-US" sz="1600" dirty="0" err="1"/>
                        <a:t>Fungsi</a:t>
                      </a:r>
                      <a:r>
                        <a:rPr lang="en-US" sz="1600" dirty="0"/>
                        <a:t> </a:t>
                      </a:r>
                      <a:r>
                        <a:rPr lang="en-US" sz="1600" dirty="0" err="1"/>
                        <a:t>dari</a:t>
                      </a:r>
                      <a:r>
                        <a:rPr lang="en-US" sz="1600" dirty="0"/>
                        <a:t> proses item</a:t>
                      </a:r>
                    </a:p>
                    <a:p>
                      <a:pPr marL="285750" indent="-285750">
                        <a:buFont typeface="Arial" panose="020B0604020202020204" pitchFamily="34" charset="0"/>
                        <a:buChar char="•"/>
                      </a:pPr>
                      <a:r>
                        <a:rPr lang="en-US" sz="1600" dirty="0" err="1"/>
                        <a:t>Fungsi</a:t>
                      </a:r>
                      <a:r>
                        <a:rPr lang="en-US" sz="1600" dirty="0"/>
                        <a:t> </a:t>
                      </a:r>
                      <a:r>
                        <a:rPr lang="en-US" sz="1600" dirty="0" err="1"/>
                        <a:t>dari</a:t>
                      </a:r>
                      <a:r>
                        <a:rPr lang="en-US" sz="1600" dirty="0"/>
                        <a:t> </a:t>
                      </a:r>
                      <a:r>
                        <a:rPr lang="en-US" sz="1600" dirty="0" err="1"/>
                        <a:t>tahapan</a:t>
                      </a:r>
                      <a:r>
                        <a:rPr lang="en-US" sz="1600" dirty="0"/>
                        <a:t> proses</a:t>
                      </a:r>
                    </a:p>
                    <a:p>
                      <a:pPr marL="285750" indent="-285750">
                        <a:buFont typeface="Arial" panose="020B0604020202020204" pitchFamily="34" charset="0"/>
                        <a:buChar char="•"/>
                      </a:pPr>
                      <a:r>
                        <a:rPr lang="en-US" sz="1600" dirty="0" err="1"/>
                        <a:t>Fungsi</a:t>
                      </a:r>
                      <a:r>
                        <a:rPr lang="en-US" sz="1600" dirty="0"/>
                        <a:t> </a:t>
                      </a:r>
                      <a:r>
                        <a:rPr lang="en-US" sz="1600" dirty="0" err="1"/>
                        <a:t>dari</a:t>
                      </a:r>
                      <a:r>
                        <a:rPr lang="en-US" sz="1600" dirty="0"/>
                        <a:t> work element</a:t>
                      </a:r>
                      <a:endParaRPr lang="en-US" sz="1600" dirty="0">
                        <a:latin typeface="Gill Sans MT" panose="020B0502020104020203" pitchFamily="34" charset="77"/>
                      </a:endParaRPr>
                    </a:p>
                  </a:txBody>
                  <a:tcPr/>
                </a:tc>
                <a:extLst>
                  <a:ext uri="{0D108BD9-81ED-4DB2-BD59-A6C34878D82A}">
                    <a16:rowId xmlns:a16="http://schemas.microsoft.com/office/drawing/2014/main" val="4092943239"/>
                  </a:ext>
                </a:extLst>
              </a:tr>
            </a:tbl>
          </a:graphicData>
        </a:graphic>
      </p:graphicFrame>
      <p:sp>
        <p:nvSpPr>
          <p:cNvPr id="5" name="Title 1">
            <a:extLst>
              <a:ext uri="{FF2B5EF4-FFF2-40B4-BE49-F238E27FC236}">
                <a16:creationId xmlns:a16="http://schemas.microsoft.com/office/drawing/2014/main" id="{F399D7EF-19AF-D749-A2D9-CF2357469B2C}"/>
              </a:ext>
            </a:extLst>
          </p:cNvPr>
          <p:cNvSpPr txBox="1">
            <a:spLocks/>
          </p:cNvSpPr>
          <p:nvPr/>
        </p:nvSpPr>
        <p:spPr>
          <a:xfrm>
            <a:off x="39807" y="21541"/>
            <a:ext cx="7797908" cy="903745"/>
          </a:xfrm>
          <a:prstGeom prst="rect">
            <a:avLst/>
          </a:prstGeom>
          <a:solidFill>
            <a:schemeClr val="accent5">
              <a:lumMod val="75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solidFill>
                  <a:schemeClr val="bg1"/>
                </a:solidFill>
                <a:latin typeface="Gill Sans MT" panose="020B0502020104020203" pitchFamily="34" charset="77"/>
              </a:rPr>
              <a:t>Permasalahan</a:t>
            </a:r>
            <a:r>
              <a:rPr lang="en-US" sz="2800" dirty="0">
                <a:solidFill>
                  <a:schemeClr val="bg1"/>
                </a:solidFill>
                <a:latin typeface="Gill Sans MT" panose="020B0502020104020203" pitchFamily="34" charset="77"/>
              </a:rPr>
              <a:t> </a:t>
            </a:r>
            <a:r>
              <a:rPr lang="en-US" sz="2800" dirty="0" err="1">
                <a:solidFill>
                  <a:schemeClr val="bg1"/>
                </a:solidFill>
                <a:latin typeface="Gill Sans MT" panose="020B0502020104020203" pitchFamily="34" charset="77"/>
              </a:rPr>
              <a:t>umum</a:t>
            </a:r>
            <a:r>
              <a:rPr lang="en-US" sz="2800" dirty="0">
                <a:solidFill>
                  <a:schemeClr val="bg1"/>
                </a:solidFill>
                <a:latin typeface="Gill Sans MT" panose="020B0502020104020203" pitchFamily="34" charset="77"/>
              </a:rPr>
              <a:t> </a:t>
            </a:r>
            <a:r>
              <a:rPr lang="en-US" sz="3200" b="1" dirty="0">
                <a:solidFill>
                  <a:schemeClr val="accent4">
                    <a:lumMod val="60000"/>
                    <a:lumOff val="40000"/>
                  </a:schemeClr>
                </a:solidFill>
                <a:latin typeface="Gill Sans MT" panose="020B0502020104020203" pitchFamily="34" charset="77"/>
              </a:rPr>
              <a:t>(1)</a:t>
            </a:r>
            <a:r>
              <a:rPr lang="en-US" sz="2800" dirty="0">
                <a:solidFill>
                  <a:schemeClr val="bg1"/>
                </a:solidFill>
                <a:latin typeface="Gill Sans MT" panose="020B0502020104020203" pitchFamily="34" charset="77"/>
              </a:rPr>
              <a:t> </a:t>
            </a:r>
            <a:r>
              <a:rPr lang="en-US" sz="2800" dirty="0" err="1">
                <a:solidFill>
                  <a:schemeClr val="bg1"/>
                </a:solidFill>
                <a:latin typeface="Gill Sans MT" panose="020B0502020104020203" pitchFamily="34" charset="77"/>
              </a:rPr>
              <a:t>dalam</a:t>
            </a:r>
            <a:r>
              <a:rPr lang="en-US" sz="2800" dirty="0">
                <a:solidFill>
                  <a:schemeClr val="bg1"/>
                </a:solidFill>
                <a:latin typeface="Gill Sans MT" panose="020B0502020104020203" pitchFamily="34" charset="77"/>
              </a:rPr>
              <a:t> </a:t>
            </a:r>
          </a:p>
          <a:p>
            <a:r>
              <a:rPr lang="en-US" sz="2800" dirty="0" err="1">
                <a:solidFill>
                  <a:schemeClr val="bg1"/>
                </a:solidFill>
                <a:latin typeface="Gill Sans MT" panose="020B0502020104020203" pitchFamily="34" charset="77"/>
              </a:rPr>
              <a:t>pembuatan</a:t>
            </a:r>
            <a:r>
              <a:rPr lang="en-US" sz="2800" dirty="0">
                <a:solidFill>
                  <a:schemeClr val="bg1"/>
                </a:solidFill>
                <a:latin typeface="Gill Sans MT" panose="020B0502020104020203" pitchFamily="34" charset="77"/>
              </a:rPr>
              <a:t> FMEA vs Improvement </a:t>
            </a:r>
            <a:r>
              <a:rPr lang="en-US" sz="2000" b="1" dirty="0">
                <a:solidFill>
                  <a:schemeClr val="bg1"/>
                </a:solidFill>
                <a:latin typeface="Gill Sans MT" panose="020B0502020104020203" pitchFamily="34" charset="77"/>
              </a:rPr>
              <a:t>FMEA AIAG-VDA</a:t>
            </a:r>
            <a:endParaRPr lang="en-US" sz="2800" b="1" dirty="0">
              <a:solidFill>
                <a:schemeClr val="bg1"/>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35764559-DB33-5A42-98F7-FBDBABA51BBB}"/>
              </a:ext>
            </a:extLst>
          </p:cNvPr>
          <p:cNvSpPr>
            <a:spLocks noGrp="1"/>
          </p:cNvSpPr>
          <p:nvPr>
            <p:ph type="sldNum" sz="quarter" idx="12"/>
          </p:nvPr>
        </p:nvSpPr>
        <p:spPr/>
        <p:txBody>
          <a:bodyPr/>
          <a:lstStyle/>
          <a:p>
            <a:fld id="{0BE96E79-1F98-4396-B82F-94B4AEA37C6A}" type="slidenum">
              <a:rPr lang="en-US" smtClean="0"/>
              <a:t>13</a:t>
            </a:fld>
            <a:endParaRPr lang="en-US"/>
          </a:p>
        </p:txBody>
      </p:sp>
      <p:sp>
        <p:nvSpPr>
          <p:cNvPr id="3" name="Footer Placeholder 2">
            <a:extLst>
              <a:ext uri="{FF2B5EF4-FFF2-40B4-BE49-F238E27FC236}">
                <a16:creationId xmlns:a16="http://schemas.microsoft.com/office/drawing/2014/main" id="{E15CB7CE-3EA5-4D15-9160-744741AC1E9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39648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6605" y="2065152"/>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Item Proses</a:t>
            </a:r>
          </a:p>
        </p:txBody>
      </p:sp>
      <p:sp>
        <p:nvSpPr>
          <p:cNvPr id="5" name="Rectangle 4"/>
          <p:cNvSpPr/>
          <p:nvPr/>
        </p:nvSpPr>
        <p:spPr>
          <a:xfrm>
            <a:off x="3175953" y="2072955"/>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t>Tahapan</a:t>
            </a:r>
            <a:r>
              <a:rPr lang="en-MY" dirty="0"/>
              <a:t> Proses</a:t>
            </a:r>
          </a:p>
        </p:txBody>
      </p:sp>
      <p:sp>
        <p:nvSpPr>
          <p:cNvPr id="6" name="Rectangle 5"/>
          <p:cNvSpPr/>
          <p:nvPr/>
        </p:nvSpPr>
        <p:spPr>
          <a:xfrm>
            <a:off x="6128281" y="2072955"/>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Work Element</a:t>
            </a:r>
          </a:p>
        </p:txBody>
      </p:sp>
      <p:sp>
        <p:nvSpPr>
          <p:cNvPr id="7" name="Rectangle 6"/>
          <p:cNvSpPr/>
          <p:nvPr/>
        </p:nvSpPr>
        <p:spPr>
          <a:xfrm>
            <a:off x="408188" y="2593345"/>
            <a:ext cx="2376264" cy="17281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MY" sz="1400" b="1" dirty="0">
                <a:solidFill>
                  <a:schemeClr val="tx1"/>
                </a:solidFill>
                <a:latin typeface="Gill Sans MT" panose="020B0502020104020203" pitchFamily="34" charset="77"/>
              </a:rPr>
              <a:t>P A I N T I N G</a:t>
            </a:r>
          </a:p>
          <a:p>
            <a:pPr marL="285750" indent="-285750">
              <a:buFont typeface="Arial"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 </a:t>
            </a:r>
            <a:r>
              <a:rPr lang="en-MY" sz="1400" dirty="0" err="1">
                <a:solidFill>
                  <a:schemeClr val="tx1"/>
                </a:solidFill>
                <a:latin typeface="Gill Sans MT" panose="020B0502020104020203" pitchFamily="34" charset="77"/>
              </a:rPr>
              <a:t>melapisi</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sehingga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karat + </a:t>
            </a: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penampilan</a:t>
            </a:r>
            <a:endParaRPr lang="en-MY" sz="1400" dirty="0">
              <a:solidFill>
                <a:schemeClr val="tx1"/>
              </a:solidFill>
              <a:latin typeface="Gill Sans MT" panose="020B0502020104020203" pitchFamily="34" charset="77"/>
            </a:endParaRPr>
          </a:p>
          <a:p>
            <a:pPr marL="285750" indent="-285750">
              <a:buFont typeface="Arial" pitchFamily="34" charset="0"/>
              <a:buChar char="•"/>
            </a:pPr>
            <a:r>
              <a:rPr lang="en-MY" sz="1400" dirty="0">
                <a:solidFill>
                  <a:schemeClr val="tx1"/>
                </a:solidFill>
                <a:latin typeface="Gill Sans MT" panose="020B0502020104020203" pitchFamily="34" charset="77"/>
              </a:rPr>
              <a:t>Defect </a:t>
            </a:r>
            <a:r>
              <a:rPr lang="en-MY" sz="1400" dirty="0" err="1">
                <a:solidFill>
                  <a:schemeClr val="tx1"/>
                </a:solidFill>
                <a:latin typeface="Gill Sans MT" panose="020B0502020104020203" pitchFamily="34" charset="77"/>
              </a:rPr>
              <a:t>produk</a:t>
            </a:r>
            <a:r>
              <a:rPr lang="en-MY" sz="1400" dirty="0">
                <a:solidFill>
                  <a:schemeClr val="tx1"/>
                </a:solidFill>
                <a:latin typeface="Gill Sans MT" panose="020B0502020104020203" pitchFamily="34" charset="77"/>
              </a:rPr>
              <a:t> : cat </a:t>
            </a:r>
            <a:r>
              <a:rPr lang="en-MY" sz="1400" dirty="0" err="1">
                <a:solidFill>
                  <a:schemeClr val="tx1"/>
                </a:solidFill>
                <a:latin typeface="Gill Sans MT" panose="020B0502020104020203" pitchFamily="34" charset="77"/>
              </a:rPr>
              <a:t>mengelupas</a:t>
            </a:r>
            <a:endParaRPr lang="en-MY" sz="1400" dirty="0">
              <a:solidFill>
                <a:schemeClr val="tx1"/>
              </a:solidFill>
              <a:latin typeface="Gill Sans MT" panose="020B0502020104020203" pitchFamily="34" charset="77"/>
            </a:endParaRPr>
          </a:p>
        </p:txBody>
      </p:sp>
      <p:sp>
        <p:nvSpPr>
          <p:cNvPr id="8" name="Rectangle 7"/>
          <p:cNvSpPr/>
          <p:nvPr/>
        </p:nvSpPr>
        <p:spPr>
          <a:xfrm>
            <a:off x="3146125" y="2593344"/>
            <a:ext cx="2376264" cy="203181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400" b="1" dirty="0">
                <a:solidFill>
                  <a:schemeClr val="tx1"/>
                </a:solidFill>
                <a:latin typeface="Gill Sans MT" panose="020B0502020104020203" pitchFamily="34" charset="77"/>
              </a:rPr>
              <a:t>1. </a:t>
            </a:r>
            <a:r>
              <a:rPr lang="en-MY" sz="1400" b="1" dirty="0" err="1">
                <a:solidFill>
                  <a:schemeClr val="tx1"/>
                </a:solidFill>
                <a:latin typeface="Gill Sans MT" panose="020B0502020104020203" pitchFamily="34" charset="77"/>
              </a:rPr>
              <a:t>Pembersihan</a:t>
            </a:r>
            <a:r>
              <a:rPr lang="en-MY" sz="1400" b="1" dirty="0">
                <a:solidFill>
                  <a:schemeClr val="tx1"/>
                </a:solidFill>
                <a:latin typeface="Gill Sans MT" panose="020B0502020104020203" pitchFamily="34" charset="77"/>
              </a:rPr>
              <a:t> part </a:t>
            </a:r>
            <a:r>
              <a:rPr lang="en-MY" sz="1400" b="1" dirty="0" err="1">
                <a:solidFill>
                  <a:schemeClr val="tx1"/>
                </a:solidFill>
                <a:latin typeface="Gill Sans MT" panose="020B0502020104020203" pitchFamily="34" charset="77"/>
              </a:rPr>
              <a:t>dengan</a:t>
            </a:r>
            <a:r>
              <a:rPr lang="en-MY" sz="1400" b="1" dirty="0">
                <a:solidFill>
                  <a:schemeClr val="tx1"/>
                </a:solidFill>
                <a:latin typeface="Gill Sans MT" panose="020B0502020104020203" pitchFamily="34" charset="77"/>
              </a:rPr>
              <a:t> </a:t>
            </a:r>
            <a:r>
              <a:rPr lang="en-MY" sz="1400" b="1" dirty="0" err="1">
                <a:solidFill>
                  <a:schemeClr val="tx1"/>
                </a:solidFill>
                <a:latin typeface="Gill Sans MT" panose="020B0502020104020203" pitchFamily="34" charset="77"/>
              </a:rPr>
              <a:t>sistem</a:t>
            </a:r>
            <a:r>
              <a:rPr lang="en-MY" sz="1400" b="1" dirty="0">
                <a:solidFill>
                  <a:schemeClr val="tx1"/>
                </a:solidFill>
                <a:latin typeface="Gill Sans MT" panose="020B0502020104020203" pitchFamily="34" charset="77"/>
              </a:rPr>
              <a:t> </a:t>
            </a:r>
            <a:r>
              <a:rPr lang="en-MY" sz="1400" b="1" dirty="0" err="1">
                <a:solidFill>
                  <a:schemeClr val="tx1"/>
                </a:solidFill>
                <a:latin typeface="Gill Sans MT" panose="020B0502020104020203" pitchFamily="34" charset="77"/>
              </a:rPr>
              <a:t>celup</a:t>
            </a:r>
            <a:endParaRPr lang="en-MY" sz="1400" b="1" dirty="0">
              <a:solidFill>
                <a:schemeClr val="tx1"/>
              </a:solidFill>
              <a:latin typeface="Gill Sans MT" panose="020B0502020104020203" pitchFamily="34" charset="77"/>
            </a:endParaRPr>
          </a:p>
          <a:p>
            <a:pPr marL="342900" indent="-163513">
              <a:buFont typeface="Arial"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membersihkan</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dari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oli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kotoran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lainnya</a:t>
            </a:r>
            <a:r>
              <a:rPr lang="en-MY" sz="1400" dirty="0">
                <a:solidFill>
                  <a:schemeClr val="tx1"/>
                </a:solidFill>
                <a:latin typeface="Gill Sans MT" panose="020B0502020104020203" pitchFamily="34" charset="77"/>
              </a:rPr>
              <a:t> </a:t>
            </a:r>
          </a:p>
          <a:p>
            <a:pPr marL="342900" indent="-163513">
              <a:buFont typeface="Arial" pitchFamily="34" charset="0"/>
              <a:buChar char="•"/>
            </a:pPr>
            <a:r>
              <a:rPr lang="en-MY" sz="1400" dirty="0" err="1">
                <a:solidFill>
                  <a:schemeClr val="tx1"/>
                </a:solidFill>
                <a:latin typeface="Gill Sans MT" panose="020B0502020104020203" pitchFamily="34" charset="77"/>
              </a:rPr>
              <a:t>Potensi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kegagalan</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bersih</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terutama</a:t>
            </a:r>
            <a:r>
              <a:rPr lang="en-MY" sz="1400" dirty="0">
                <a:solidFill>
                  <a:schemeClr val="tx1"/>
                </a:solidFill>
                <a:latin typeface="Gill Sans MT" panose="020B0502020104020203" pitchFamily="34" charset="77"/>
              </a:rPr>
              <a:t> di </a:t>
            </a:r>
            <a:r>
              <a:rPr lang="en-MY" sz="1400" dirty="0" err="1">
                <a:solidFill>
                  <a:schemeClr val="tx1"/>
                </a:solidFill>
                <a:latin typeface="Gill Sans MT" panose="020B0502020104020203" pitchFamily="34" charset="77"/>
              </a:rPr>
              <a:t>daerah-tertentu</a:t>
            </a:r>
            <a:r>
              <a:rPr lang="en-MY" sz="1400" dirty="0">
                <a:solidFill>
                  <a:schemeClr val="tx1"/>
                </a:solidFill>
                <a:latin typeface="Gill Sans MT" panose="020B0502020104020203" pitchFamily="34" charset="77"/>
              </a:rPr>
              <a:t> yang </a:t>
            </a:r>
            <a:r>
              <a:rPr lang="en-MY" sz="1400" dirty="0" err="1">
                <a:solidFill>
                  <a:schemeClr val="tx1"/>
                </a:solidFill>
                <a:latin typeface="Gill Sans MT" panose="020B0502020104020203" pitchFamily="34" charset="77"/>
              </a:rPr>
              <a:t>pembersihannya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sulit</a:t>
            </a:r>
            <a:endParaRPr lang="en-MY" sz="1400" dirty="0">
              <a:solidFill>
                <a:schemeClr val="tx1"/>
              </a:solidFill>
              <a:latin typeface="Gill Sans MT" panose="020B0502020104020203" pitchFamily="34" charset="77"/>
            </a:endParaRPr>
          </a:p>
        </p:txBody>
      </p:sp>
      <p:sp>
        <p:nvSpPr>
          <p:cNvPr id="10" name="TextBox 9"/>
          <p:cNvSpPr txBox="1"/>
          <p:nvPr/>
        </p:nvSpPr>
        <p:spPr>
          <a:xfrm>
            <a:off x="6123802" y="2593343"/>
            <a:ext cx="3618912" cy="397031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28600" indent="-228600">
              <a:buFont typeface="+mj-lt"/>
              <a:buAutoNum type="arabicPeriod"/>
            </a:pPr>
            <a:r>
              <a:rPr lang="en-MY" sz="1400" b="1" dirty="0" err="1">
                <a:solidFill>
                  <a:schemeClr val="tx1"/>
                </a:solidFill>
                <a:latin typeface="Gill Sans MT" panose="020B0502020104020203" pitchFamily="34" charset="77"/>
              </a:rPr>
              <a:t>Manusia</a:t>
            </a:r>
            <a:r>
              <a:rPr lang="en-MY" sz="1400" b="1" dirty="0">
                <a:solidFill>
                  <a:schemeClr val="tx1"/>
                </a:solidFill>
                <a:latin typeface="Gill Sans MT" panose="020B0502020104020203" pitchFamily="34" charset="77"/>
              </a:rPr>
              <a:t> </a:t>
            </a:r>
          </a:p>
          <a:p>
            <a:pPr marL="454025" lvl="1" indent="-179388">
              <a:buFont typeface="Arial" panose="020B0604020202020204" pitchFamily="34" charset="0"/>
              <a:buChar char="•"/>
            </a:pPr>
            <a:r>
              <a:rPr lang="en-MY" sz="1400" dirty="0" err="1">
                <a:solidFill>
                  <a:schemeClr val="tx1"/>
                </a:solidFill>
                <a:latin typeface="Gill Sans MT" panose="020B0502020104020203" pitchFamily="34" charset="77"/>
              </a:rPr>
              <a:t>Memegang</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dengan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tangan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telanjang</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keringat</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bisa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mengakibatkan</a:t>
            </a:r>
            <a:r>
              <a:rPr lang="en-MY" sz="1400" dirty="0">
                <a:solidFill>
                  <a:schemeClr val="tx1"/>
                </a:solidFill>
                <a:latin typeface="Gill Sans MT" panose="020B0502020104020203" pitchFamily="34" charset="77"/>
              </a:rPr>
              <a:t> karat)</a:t>
            </a:r>
          </a:p>
          <a:p>
            <a:pPr marL="454025" lvl="1" indent="-179388">
              <a:buFont typeface="Arial" panose="020B0604020202020204" pitchFamily="34" charset="0"/>
              <a:buChar char="•"/>
            </a:pPr>
            <a:r>
              <a:rPr lang="en-MY" sz="1400" dirty="0" err="1">
                <a:solidFill>
                  <a:schemeClr val="tx1"/>
                </a:solidFill>
                <a:latin typeface="Gill Sans MT" panose="020B0502020104020203" pitchFamily="34" charset="77"/>
              </a:rPr>
              <a:t>Memegang</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dengan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sarung</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tangan</a:t>
            </a:r>
            <a:r>
              <a:rPr lang="en-MY" sz="1400" dirty="0">
                <a:solidFill>
                  <a:schemeClr val="tx1"/>
                </a:solidFill>
                <a:latin typeface="Gill Sans MT" panose="020B0502020104020203" pitchFamily="34" charset="77"/>
              </a:rPr>
              <a:t> yang </a:t>
            </a:r>
            <a:r>
              <a:rPr lang="en-MY" sz="1400" dirty="0" err="1">
                <a:solidFill>
                  <a:schemeClr val="tx1"/>
                </a:solidFill>
                <a:latin typeface="Gill Sans MT" panose="020B0502020104020203" pitchFamily="34" charset="77"/>
              </a:rPr>
              <a:t>kotor</a:t>
            </a:r>
            <a:r>
              <a:rPr lang="en-MY" sz="1400" b="1" dirty="0">
                <a:solidFill>
                  <a:schemeClr val="tx1"/>
                </a:solidFill>
                <a:latin typeface="Gill Sans MT" panose="020B0502020104020203" pitchFamily="34" charset="77"/>
              </a:rPr>
              <a:t> </a:t>
            </a:r>
            <a:endParaRPr lang="en-MY" sz="1400" dirty="0">
              <a:solidFill>
                <a:schemeClr val="tx1"/>
              </a:solidFill>
              <a:latin typeface="Gill Sans MT" panose="020B0502020104020203" pitchFamily="34" charset="77"/>
            </a:endParaRPr>
          </a:p>
          <a:p>
            <a:pPr marL="228600" indent="-228600">
              <a:buFont typeface="+mj-lt"/>
              <a:buAutoNum type="arabicPeriod"/>
            </a:pPr>
            <a:r>
              <a:rPr lang="en-MY" sz="1400" b="1" dirty="0" err="1">
                <a:solidFill>
                  <a:schemeClr val="tx1"/>
                </a:solidFill>
                <a:latin typeface="Gill Sans MT" panose="020B0502020104020203" pitchFamily="34" charset="77"/>
              </a:rPr>
              <a:t>Mesin</a:t>
            </a:r>
            <a:r>
              <a:rPr lang="en-MY" sz="1400" b="1" dirty="0">
                <a:solidFill>
                  <a:schemeClr val="tx1"/>
                </a:solidFill>
                <a:latin typeface="Gill Sans MT" panose="020B0502020104020203" pitchFamily="34" charset="77"/>
              </a:rPr>
              <a:t> / equipment </a:t>
            </a:r>
          </a:p>
          <a:p>
            <a:pPr marL="485775" lvl="1" indent="-211138">
              <a:buFont typeface="Arial" panose="020B0604020202020204" pitchFamily="34" charset="0"/>
              <a:buChar char="•"/>
            </a:pPr>
            <a:r>
              <a:rPr lang="en-MY" sz="1400" dirty="0" err="1">
                <a:solidFill>
                  <a:schemeClr val="tx1"/>
                </a:solidFill>
                <a:latin typeface="Gill Sans MT" panose="020B0502020104020203" pitchFamily="34" charset="77"/>
              </a:rPr>
              <a:t>Suhu</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stabil</a:t>
            </a:r>
            <a:endParaRPr lang="en-MY" sz="1400" dirty="0">
              <a:solidFill>
                <a:schemeClr val="tx1"/>
              </a:solidFill>
              <a:latin typeface="Gill Sans MT" panose="020B0502020104020203" pitchFamily="34" charset="77"/>
            </a:endParaRPr>
          </a:p>
          <a:p>
            <a:pPr marL="485775" lvl="1" indent="-211138">
              <a:buFont typeface="Arial" panose="020B0604020202020204" pitchFamily="34" charset="0"/>
              <a:buChar char="•"/>
            </a:pPr>
            <a:r>
              <a:rPr lang="en-MY" sz="1400" dirty="0" err="1">
                <a:solidFill>
                  <a:schemeClr val="tx1"/>
                </a:solidFill>
                <a:latin typeface="Gill Sans MT" panose="020B0502020104020203" pitchFamily="34" charset="77"/>
              </a:rPr>
              <a:t>Sirkulasi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baik</a:t>
            </a:r>
            <a:r>
              <a:rPr lang="en-MY" sz="1400" dirty="0">
                <a:solidFill>
                  <a:schemeClr val="tx1"/>
                </a:solidFill>
                <a:latin typeface="Gill Sans MT" panose="020B0502020104020203" pitchFamily="34" charset="77"/>
              </a:rPr>
              <a:t> </a:t>
            </a:r>
          </a:p>
          <a:p>
            <a:pPr marL="228600" indent="-228600">
              <a:buFont typeface="+mj-lt"/>
              <a:buAutoNum type="arabicPeriod"/>
            </a:pPr>
            <a:r>
              <a:rPr lang="en-MY" sz="1400" b="1" dirty="0">
                <a:solidFill>
                  <a:schemeClr val="tx1"/>
                </a:solidFill>
                <a:latin typeface="Gill Sans MT" panose="020B0502020104020203" pitchFamily="34" charset="77"/>
              </a:rPr>
              <a:t>Material (indirect)</a:t>
            </a:r>
          </a:p>
          <a:p>
            <a:pPr marL="496888" lvl="1" indent="-222250">
              <a:buFont typeface="Arial" panose="020B0604020202020204" pitchFamily="34" charset="0"/>
              <a:buChar char="•"/>
            </a:pPr>
            <a:r>
              <a:rPr lang="en-MY" sz="1400" dirty="0" err="1">
                <a:solidFill>
                  <a:schemeClr val="tx1"/>
                </a:solidFill>
                <a:latin typeface="Gill Sans MT" panose="020B0502020104020203" pitchFamily="34" charset="77"/>
              </a:rPr>
              <a:t>Kejenuhan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cairan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sehingga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kemampuan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pembersihan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berkurang</a:t>
            </a:r>
            <a:endParaRPr lang="en-MY" sz="1400" dirty="0">
              <a:solidFill>
                <a:schemeClr val="tx1"/>
              </a:solidFill>
              <a:latin typeface="Gill Sans MT" panose="020B0502020104020203" pitchFamily="34" charset="77"/>
            </a:endParaRPr>
          </a:p>
          <a:p>
            <a:pPr marL="496888" lvl="1" indent="-222250">
              <a:buFont typeface="Arial" panose="020B0604020202020204" pitchFamily="34" charset="0"/>
              <a:buChar char="•"/>
            </a:pPr>
            <a:r>
              <a:rPr lang="en-MY" sz="1400" dirty="0" err="1">
                <a:solidFill>
                  <a:schemeClr val="tx1"/>
                </a:solidFill>
                <a:latin typeface="Gill Sans MT" panose="020B0502020104020203" pitchFamily="34" charset="77"/>
              </a:rPr>
              <a:t>Kotoran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pada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cairan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pembersih</a:t>
            </a:r>
            <a:endParaRPr lang="en-MY" sz="1400" dirty="0">
              <a:solidFill>
                <a:schemeClr val="tx1"/>
              </a:solidFill>
              <a:latin typeface="Gill Sans MT" panose="020B0502020104020203" pitchFamily="34" charset="77"/>
            </a:endParaRPr>
          </a:p>
          <a:p>
            <a:pPr marL="228600" indent="-228600">
              <a:buFont typeface="+mj-lt"/>
              <a:buAutoNum type="arabicPeriod"/>
            </a:pPr>
            <a:r>
              <a:rPr lang="en-MY" sz="1400" b="1" dirty="0" err="1">
                <a:solidFill>
                  <a:schemeClr val="tx1"/>
                </a:solidFill>
                <a:latin typeface="Gill Sans MT" panose="020B0502020104020203" pitchFamily="34" charset="77"/>
              </a:rPr>
              <a:t>Lingkungan</a:t>
            </a:r>
            <a:r>
              <a:rPr lang="en-MY" sz="1400" b="1" dirty="0">
                <a:solidFill>
                  <a:schemeClr val="tx1"/>
                </a:solidFill>
                <a:latin typeface="Gill Sans MT" panose="020B0502020104020203" pitchFamily="34" charset="77"/>
              </a:rPr>
              <a:t> </a:t>
            </a:r>
            <a:endParaRPr lang="en-MY" sz="1400" dirty="0">
              <a:solidFill>
                <a:schemeClr val="tx1"/>
              </a:solidFill>
              <a:latin typeface="Gill Sans MT" panose="020B0502020104020203" pitchFamily="34" charset="77"/>
            </a:endParaRPr>
          </a:p>
          <a:p>
            <a:pPr marL="496888" lvl="1" indent="-222250">
              <a:buFont typeface="Arial" panose="020B0604020202020204" pitchFamily="34" charset="0"/>
              <a:buChar char="•"/>
            </a:pPr>
            <a:r>
              <a:rPr lang="en-MY" sz="1400" dirty="0">
                <a:solidFill>
                  <a:schemeClr val="tx1"/>
                </a:solidFill>
                <a:latin typeface="Gill Sans MT" panose="020B0502020104020203" pitchFamily="34" charset="77"/>
              </a:rPr>
              <a:t>Humidity </a:t>
            </a:r>
            <a:r>
              <a:rPr lang="en-MY" sz="1400" dirty="0" err="1">
                <a:solidFill>
                  <a:schemeClr val="tx1"/>
                </a:solidFill>
                <a:latin typeface="Gill Sans MT" panose="020B0502020104020203" pitchFamily="34" charset="77"/>
              </a:rPr>
              <a:t>dan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kadar</a:t>
            </a:r>
            <a:r>
              <a:rPr lang="en-MY" sz="1400" dirty="0">
                <a:solidFill>
                  <a:schemeClr val="tx1"/>
                </a:solidFill>
                <a:latin typeface="Gill Sans MT" panose="020B0502020104020203" pitchFamily="34" charset="77"/>
              </a:rPr>
              <a:t> garam yang </a:t>
            </a:r>
            <a:r>
              <a:rPr lang="en-MY" sz="1400" dirty="0" err="1">
                <a:solidFill>
                  <a:schemeClr val="tx1"/>
                </a:solidFill>
                <a:latin typeface="Gill Sans MT" panose="020B0502020104020203" pitchFamily="34" charset="77"/>
              </a:rPr>
              <a:t>tinggi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jika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langsung</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diproses</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akan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timbul</a:t>
            </a:r>
            <a:r>
              <a:rPr lang="en-MY" sz="1400" dirty="0">
                <a:solidFill>
                  <a:schemeClr val="tx1"/>
                </a:solidFill>
                <a:latin typeface="Gill Sans MT" panose="020B0502020104020203" pitchFamily="34" charset="77"/>
              </a:rPr>
              <a:t> karat</a:t>
            </a:r>
          </a:p>
          <a:p>
            <a:pPr marL="496888" lvl="1" indent="-222250">
              <a:buFont typeface="Arial" panose="020B0604020202020204" pitchFamily="34" charset="0"/>
              <a:buChar char="•"/>
            </a:pPr>
            <a:r>
              <a:rPr lang="en-MY" sz="1400" dirty="0" err="1">
                <a:solidFill>
                  <a:schemeClr val="tx1"/>
                </a:solidFill>
                <a:latin typeface="Gill Sans MT" panose="020B0502020104020203" pitchFamily="34" charset="77"/>
              </a:rPr>
              <a:t>Kotoran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debu</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dari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lingkungan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sekitar</a:t>
            </a:r>
            <a:r>
              <a:rPr lang="en-MY" sz="1400" dirty="0">
                <a:solidFill>
                  <a:schemeClr val="tx1"/>
                </a:solidFill>
                <a:latin typeface="Gill Sans MT" panose="020B0502020104020203" pitchFamily="34" charset="77"/>
              </a:rPr>
              <a:t> yang </a:t>
            </a:r>
            <a:r>
              <a:rPr lang="en-MY" sz="1400" dirty="0" err="1">
                <a:solidFill>
                  <a:schemeClr val="tx1"/>
                </a:solidFill>
                <a:latin typeface="Gill Sans MT" panose="020B0502020104020203" pitchFamily="34" charset="77"/>
              </a:rPr>
              <a:t>tinggi</a:t>
            </a:r>
            <a:endParaRPr lang="en-MY" sz="1400" dirty="0">
              <a:solidFill>
                <a:schemeClr val="tx1"/>
              </a:solidFill>
              <a:latin typeface="Gill Sans MT" panose="020B0502020104020203" pitchFamily="34" charset="77"/>
            </a:endParaRPr>
          </a:p>
        </p:txBody>
      </p:sp>
      <p:sp>
        <p:nvSpPr>
          <p:cNvPr id="11" name="Rectangle 10"/>
          <p:cNvSpPr/>
          <p:nvPr/>
        </p:nvSpPr>
        <p:spPr>
          <a:xfrm>
            <a:off x="3146125" y="4785512"/>
            <a:ext cx="2376264" cy="38191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400" b="1" dirty="0">
                <a:solidFill>
                  <a:schemeClr val="tx1"/>
                </a:solidFill>
                <a:latin typeface="Gill Sans MT" panose="020B0502020104020203" pitchFamily="34" charset="77"/>
              </a:rPr>
              <a:t>2. </a:t>
            </a:r>
            <a:r>
              <a:rPr lang="en-MY" sz="1400" b="1" dirty="0" err="1">
                <a:solidFill>
                  <a:schemeClr val="tx1"/>
                </a:solidFill>
                <a:latin typeface="Gill Sans MT" panose="020B0502020104020203" pitchFamily="34" charset="77"/>
              </a:rPr>
              <a:t>Pengeringan</a:t>
            </a:r>
            <a:endParaRPr lang="en-MY" sz="1400" b="1" dirty="0">
              <a:solidFill>
                <a:schemeClr val="tx1"/>
              </a:solidFill>
              <a:latin typeface="Gill Sans MT" panose="020B0502020104020203" pitchFamily="34" charset="77"/>
            </a:endParaRPr>
          </a:p>
        </p:txBody>
      </p:sp>
      <p:sp>
        <p:nvSpPr>
          <p:cNvPr id="12" name="Rectangle 11"/>
          <p:cNvSpPr/>
          <p:nvPr/>
        </p:nvSpPr>
        <p:spPr>
          <a:xfrm>
            <a:off x="3146125" y="5327772"/>
            <a:ext cx="2376264" cy="27705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400" b="1" dirty="0">
                <a:solidFill>
                  <a:schemeClr val="tx1"/>
                </a:solidFill>
                <a:latin typeface="Gill Sans MT" panose="020B0502020104020203" pitchFamily="34" charset="77"/>
              </a:rPr>
              <a:t>3. </a:t>
            </a:r>
            <a:r>
              <a:rPr lang="en-MY" sz="1400" b="1" dirty="0" err="1">
                <a:solidFill>
                  <a:schemeClr val="tx1"/>
                </a:solidFill>
                <a:latin typeface="Gill Sans MT" panose="020B0502020104020203" pitchFamily="34" charset="77"/>
              </a:rPr>
              <a:t>Pengecatan</a:t>
            </a:r>
            <a:r>
              <a:rPr lang="en-MY" sz="1400" b="1" dirty="0">
                <a:solidFill>
                  <a:schemeClr val="tx1"/>
                </a:solidFill>
                <a:latin typeface="Gill Sans MT" panose="020B0502020104020203" pitchFamily="34" charset="77"/>
              </a:rPr>
              <a:t> </a:t>
            </a:r>
          </a:p>
        </p:txBody>
      </p:sp>
      <p:cxnSp>
        <p:nvCxnSpPr>
          <p:cNvPr id="16" name="Straight Arrow Connector 15"/>
          <p:cNvCxnSpPr>
            <a:stCxn id="6" idx="1"/>
            <a:endCxn id="5" idx="3"/>
          </p:cNvCxnSpPr>
          <p:nvPr/>
        </p:nvCxnSpPr>
        <p:spPr>
          <a:xfrm flipH="1">
            <a:off x="5192177" y="2252975"/>
            <a:ext cx="9361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1"/>
            <a:endCxn id="4" idx="3"/>
          </p:cNvCxnSpPr>
          <p:nvPr/>
        </p:nvCxnSpPr>
        <p:spPr>
          <a:xfrm flipH="1" flipV="1">
            <a:off x="2392829" y="2245173"/>
            <a:ext cx="783124" cy="780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44943" y="1114433"/>
            <a:ext cx="2396086" cy="523220"/>
          </a:xfrm>
          <a:prstGeom prst="rect">
            <a:avLst/>
          </a:prstGeom>
          <a:solidFill>
            <a:schemeClr val="accent4">
              <a:lumMod val="20000"/>
              <a:lumOff val="80000"/>
            </a:schemeClr>
          </a:solidFill>
        </p:spPr>
        <p:txBody>
          <a:bodyPr wrap="square" rtlCol="0">
            <a:spAutoFit/>
          </a:bodyPr>
          <a:lstStyle/>
          <a:p>
            <a:pPr algn="ctr"/>
            <a:r>
              <a:rPr lang="en-MY" sz="1400" dirty="0" err="1"/>
              <a:t>Jika</a:t>
            </a:r>
            <a:r>
              <a:rPr lang="en-MY" sz="1400" dirty="0"/>
              <a:t> </a:t>
            </a:r>
            <a:r>
              <a:rPr lang="en-MY" sz="1400" dirty="0" err="1"/>
              <a:t>workelement</a:t>
            </a:r>
            <a:r>
              <a:rPr lang="en-MY" sz="1400" dirty="0"/>
              <a:t> OK </a:t>
            </a:r>
            <a:r>
              <a:rPr lang="en-MY" sz="1400" dirty="0" err="1"/>
              <a:t>maka</a:t>
            </a:r>
            <a:r>
              <a:rPr lang="en-MY" sz="1400" dirty="0"/>
              <a:t> </a:t>
            </a:r>
            <a:r>
              <a:rPr lang="en-MY" sz="1400" dirty="0" err="1"/>
              <a:t>tuntutan</a:t>
            </a:r>
            <a:r>
              <a:rPr lang="en-MY" sz="1400" dirty="0"/>
              <a:t> proses </a:t>
            </a:r>
            <a:r>
              <a:rPr lang="en-MY" sz="1400" dirty="0" err="1"/>
              <a:t>akan</a:t>
            </a:r>
            <a:r>
              <a:rPr lang="en-MY" sz="1400" dirty="0"/>
              <a:t> </a:t>
            </a:r>
            <a:r>
              <a:rPr lang="en-MY" sz="1400" dirty="0" err="1"/>
              <a:t>tercapai</a:t>
            </a:r>
            <a:r>
              <a:rPr lang="en-MY" sz="1400" dirty="0"/>
              <a:t> </a:t>
            </a:r>
          </a:p>
        </p:txBody>
      </p:sp>
      <p:sp>
        <p:nvSpPr>
          <p:cNvPr id="20" name="TextBox 19"/>
          <p:cNvSpPr txBox="1"/>
          <p:nvPr/>
        </p:nvSpPr>
        <p:spPr>
          <a:xfrm>
            <a:off x="1704196" y="1085270"/>
            <a:ext cx="2479869" cy="738664"/>
          </a:xfrm>
          <a:prstGeom prst="rect">
            <a:avLst/>
          </a:prstGeom>
          <a:solidFill>
            <a:schemeClr val="accent4">
              <a:lumMod val="20000"/>
              <a:lumOff val="80000"/>
            </a:schemeClr>
          </a:solidFill>
        </p:spPr>
        <p:txBody>
          <a:bodyPr wrap="square" rtlCol="0">
            <a:spAutoFit/>
          </a:bodyPr>
          <a:lstStyle/>
          <a:p>
            <a:pPr algn="ctr"/>
            <a:r>
              <a:rPr lang="en-MY" sz="1400" dirty="0" err="1"/>
              <a:t>Jika</a:t>
            </a:r>
            <a:r>
              <a:rPr lang="en-MY" sz="1400" dirty="0"/>
              <a:t> </a:t>
            </a:r>
            <a:r>
              <a:rPr lang="en-MY" sz="1400" dirty="0" err="1"/>
              <a:t>setiap</a:t>
            </a:r>
            <a:r>
              <a:rPr lang="en-MY" sz="1400" dirty="0"/>
              <a:t> </a:t>
            </a:r>
            <a:r>
              <a:rPr lang="en-MY" sz="1400" dirty="0" err="1"/>
              <a:t>tahapan</a:t>
            </a:r>
            <a:r>
              <a:rPr lang="en-MY" sz="1400" dirty="0"/>
              <a:t> proses </a:t>
            </a:r>
            <a:r>
              <a:rPr lang="en-MY" sz="1400" dirty="0" err="1"/>
              <a:t>terpenuhi</a:t>
            </a:r>
            <a:r>
              <a:rPr lang="en-MY" sz="1400" dirty="0"/>
              <a:t> </a:t>
            </a:r>
            <a:r>
              <a:rPr lang="en-MY" sz="1400" dirty="0" err="1"/>
              <a:t>maka</a:t>
            </a:r>
            <a:r>
              <a:rPr lang="en-MY" sz="1400" dirty="0"/>
              <a:t> </a:t>
            </a:r>
            <a:r>
              <a:rPr lang="en-MY" sz="1400" dirty="0" err="1"/>
              <a:t>tuntutan</a:t>
            </a:r>
            <a:r>
              <a:rPr lang="en-MY" sz="1400" dirty="0"/>
              <a:t> </a:t>
            </a:r>
            <a:r>
              <a:rPr lang="en-MY" sz="1400" dirty="0" err="1"/>
              <a:t>mutu</a:t>
            </a:r>
            <a:r>
              <a:rPr lang="en-MY" sz="1400" dirty="0"/>
              <a:t> </a:t>
            </a:r>
            <a:r>
              <a:rPr lang="en-MY" sz="1400" dirty="0" err="1"/>
              <a:t>produk</a:t>
            </a:r>
            <a:r>
              <a:rPr lang="en-MY" sz="1400" dirty="0"/>
              <a:t> </a:t>
            </a:r>
            <a:r>
              <a:rPr lang="en-MY" sz="1400" dirty="0" err="1"/>
              <a:t>akan</a:t>
            </a:r>
            <a:r>
              <a:rPr lang="en-MY" sz="1400" dirty="0"/>
              <a:t> </a:t>
            </a:r>
            <a:r>
              <a:rPr lang="en-MY" sz="1400" dirty="0" err="1"/>
              <a:t>tercapai</a:t>
            </a:r>
            <a:endParaRPr lang="en-MY" sz="1400" dirty="0"/>
          </a:p>
        </p:txBody>
      </p:sp>
      <p:sp>
        <p:nvSpPr>
          <p:cNvPr id="21" name="Title 1">
            <a:extLst>
              <a:ext uri="{FF2B5EF4-FFF2-40B4-BE49-F238E27FC236}">
                <a16:creationId xmlns:a16="http://schemas.microsoft.com/office/drawing/2014/main" id="{794D14F7-DE4F-5A46-BEB7-E84E94F5A9E8}"/>
              </a:ext>
            </a:extLst>
          </p:cNvPr>
          <p:cNvSpPr>
            <a:spLocks noGrp="1"/>
          </p:cNvSpPr>
          <p:nvPr>
            <p:ph type="title"/>
          </p:nvPr>
        </p:nvSpPr>
        <p:spPr>
          <a:xfrm>
            <a:off x="107422" y="93930"/>
            <a:ext cx="7294863" cy="954107"/>
          </a:xfrm>
          <a:solidFill>
            <a:schemeClr val="accent1">
              <a:lumMod val="20000"/>
              <a:lumOff val="80000"/>
            </a:schemeClr>
          </a:solidFill>
        </p:spPr>
        <p:txBody>
          <a:bodyPr>
            <a:normAutofit/>
          </a:bodyPr>
          <a:lstStyle/>
          <a:p>
            <a:r>
              <a:rPr lang="en-US" sz="2400" dirty="0">
                <a:solidFill>
                  <a:schemeClr val="bg2">
                    <a:lumMod val="25000"/>
                  </a:schemeClr>
                </a:solidFill>
                <a:latin typeface="Gill Sans MT" panose="020B0502020104020203" pitchFamily="34" charset="77"/>
              </a:rPr>
              <a:t>Analisa </a:t>
            </a:r>
            <a:r>
              <a:rPr lang="en-US" sz="2400" dirty="0" err="1">
                <a:solidFill>
                  <a:schemeClr val="bg2">
                    <a:lumMod val="25000"/>
                  </a:schemeClr>
                </a:solidFill>
                <a:latin typeface="Gill Sans MT" panose="020B0502020104020203" pitchFamily="34" charset="77"/>
              </a:rPr>
              <a:t>Struktur</a:t>
            </a:r>
            <a:r>
              <a:rPr lang="en-US" sz="2400" dirty="0">
                <a:solidFill>
                  <a:schemeClr val="bg2">
                    <a:lumMod val="25000"/>
                  </a:schemeClr>
                </a:solidFill>
                <a:latin typeface="Gill Sans MT" panose="020B0502020104020203" pitchFamily="34" charset="77"/>
              </a:rPr>
              <a:t> </a:t>
            </a:r>
            <a:br>
              <a:rPr lang="en-US" sz="2400" dirty="0">
                <a:solidFill>
                  <a:schemeClr val="bg2">
                    <a:lumMod val="25000"/>
                  </a:schemeClr>
                </a:solidFill>
                <a:latin typeface="Gill Sans MT" panose="020B0502020104020203" pitchFamily="34" charset="77"/>
              </a:rPr>
            </a:br>
            <a:r>
              <a:rPr lang="en-US" sz="2400" dirty="0">
                <a:solidFill>
                  <a:schemeClr val="bg2">
                    <a:lumMod val="25000"/>
                  </a:schemeClr>
                </a:solidFill>
                <a:latin typeface="Gill Sans MT" panose="020B0502020104020203" pitchFamily="34" charset="77"/>
              </a:rPr>
              <a:t>(Item proses - </a:t>
            </a:r>
            <a:r>
              <a:rPr lang="en-US" sz="2400" dirty="0" err="1">
                <a:solidFill>
                  <a:schemeClr val="bg2">
                    <a:lumMod val="25000"/>
                  </a:schemeClr>
                </a:solidFill>
                <a:latin typeface="Gill Sans MT" panose="020B0502020104020203" pitchFamily="34" charset="77"/>
              </a:rPr>
              <a:t>tahapan</a:t>
            </a:r>
            <a:r>
              <a:rPr lang="en-US" sz="2400" dirty="0">
                <a:solidFill>
                  <a:schemeClr val="bg2">
                    <a:lumMod val="25000"/>
                  </a:schemeClr>
                </a:solidFill>
                <a:latin typeface="Gill Sans MT" panose="020B0502020104020203" pitchFamily="34" charset="77"/>
              </a:rPr>
              <a:t> proses - work element)</a:t>
            </a:r>
          </a:p>
        </p:txBody>
      </p:sp>
      <p:sp>
        <p:nvSpPr>
          <p:cNvPr id="22" name="Rectangle 21">
            <a:extLst>
              <a:ext uri="{FF2B5EF4-FFF2-40B4-BE49-F238E27FC236}">
                <a16:creationId xmlns:a16="http://schemas.microsoft.com/office/drawing/2014/main" id="{92103AFA-5B01-C246-8A57-C5058102EE05}"/>
              </a:ext>
            </a:extLst>
          </p:cNvPr>
          <p:cNvSpPr/>
          <p:nvPr/>
        </p:nvSpPr>
        <p:spPr>
          <a:xfrm>
            <a:off x="3146125" y="5765171"/>
            <a:ext cx="2376264" cy="27705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400" b="1" dirty="0">
                <a:solidFill>
                  <a:schemeClr val="tx1"/>
                </a:solidFill>
                <a:latin typeface="Gill Sans MT" panose="020B0502020104020203" pitchFamily="34" charset="77"/>
              </a:rPr>
              <a:t>4. Oven  </a:t>
            </a:r>
          </a:p>
        </p:txBody>
      </p:sp>
      <p:cxnSp>
        <p:nvCxnSpPr>
          <p:cNvPr id="9" name="Curved Connector 8">
            <a:extLst>
              <a:ext uri="{FF2B5EF4-FFF2-40B4-BE49-F238E27FC236}">
                <a16:creationId xmlns:a16="http://schemas.microsoft.com/office/drawing/2014/main" id="{D1E1663A-FAF3-3242-83C4-16B82E84E3CF}"/>
              </a:ext>
            </a:extLst>
          </p:cNvPr>
          <p:cNvCxnSpPr>
            <a:cxnSpLocks/>
          </p:cNvCxnSpPr>
          <p:nvPr/>
        </p:nvCxnSpPr>
        <p:spPr>
          <a:xfrm rot="10800000" flipV="1">
            <a:off x="2732315" y="1823934"/>
            <a:ext cx="443638" cy="388582"/>
          </a:xfrm>
          <a:prstGeom prst="curvedConnector3">
            <a:avLst/>
          </a:prstGeom>
          <a:ln w="19050">
            <a:solidFill>
              <a:schemeClr val="accent2"/>
            </a:solidFill>
            <a:prstDash val="sysDash"/>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7B2163B7-B413-AC49-B224-41D755029411}"/>
              </a:ext>
            </a:extLst>
          </p:cNvPr>
          <p:cNvCxnSpPr>
            <a:cxnSpLocks/>
          </p:cNvCxnSpPr>
          <p:nvPr/>
        </p:nvCxnSpPr>
        <p:spPr>
          <a:xfrm rot="10800000" flipV="1">
            <a:off x="5660230" y="1663361"/>
            <a:ext cx="740570" cy="549154"/>
          </a:xfrm>
          <a:prstGeom prst="curvedConnector3">
            <a:avLst/>
          </a:prstGeom>
          <a:ln w="19050">
            <a:solidFill>
              <a:schemeClr val="accent2"/>
            </a:solidFill>
            <a:prstDash val="sysDash"/>
            <a:headEnd type="diamond"/>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0AEEC05-9407-E744-B2C5-E047026FAD47}"/>
              </a:ext>
            </a:extLst>
          </p:cNvPr>
          <p:cNvSpPr>
            <a:spLocks noGrp="1"/>
          </p:cNvSpPr>
          <p:nvPr>
            <p:ph type="sldNum" sz="quarter" idx="12"/>
          </p:nvPr>
        </p:nvSpPr>
        <p:spPr>
          <a:solidFill>
            <a:schemeClr val="accent4">
              <a:lumMod val="20000"/>
              <a:lumOff val="80000"/>
            </a:schemeClr>
          </a:solidFill>
        </p:spPr>
        <p:txBody>
          <a:bodyPr/>
          <a:lstStyle/>
          <a:p>
            <a:fld id="{0BE96E79-1F98-4396-B82F-94B4AEA37C6A}" type="slidenum">
              <a:rPr lang="en-US" smtClean="0">
                <a:solidFill>
                  <a:schemeClr val="tx1"/>
                </a:solidFill>
              </a:rPr>
              <a:t>14</a:t>
            </a:fld>
            <a:endParaRPr lang="en-US">
              <a:solidFill>
                <a:schemeClr val="tx1"/>
              </a:solidFill>
            </a:endParaRPr>
          </a:p>
        </p:txBody>
      </p:sp>
      <p:sp>
        <p:nvSpPr>
          <p:cNvPr id="3" name="Footer Placeholder 2">
            <a:extLst>
              <a:ext uri="{FF2B5EF4-FFF2-40B4-BE49-F238E27FC236}">
                <a16:creationId xmlns:a16="http://schemas.microsoft.com/office/drawing/2014/main" id="{7E011027-3CF0-49EA-BFE5-123F5EF9A4DD}"/>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708776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866B078-3172-2648-B684-BF7D3CFCEB29}"/>
              </a:ext>
            </a:extLst>
          </p:cNvPr>
          <p:cNvGraphicFramePr>
            <a:graphicFrameLocks noGrp="1"/>
          </p:cNvGraphicFramePr>
          <p:nvPr>
            <p:ph idx="1"/>
            <p:extLst>
              <p:ext uri="{D42A27DB-BD31-4B8C-83A1-F6EECF244321}">
                <p14:modId xmlns:p14="http://schemas.microsoft.com/office/powerpoint/2010/main" val="3591473589"/>
              </p:ext>
            </p:extLst>
          </p:nvPr>
        </p:nvGraphicFramePr>
        <p:xfrm>
          <a:off x="354181" y="1144112"/>
          <a:ext cx="8822475" cy="2682240"/>
        </p:xfrm>
        <a:graphic>
          <a:graphicData uri="http://schemas.openxmlformats.org/drawingml/2006/table">
            <a:tbl>
              <a:tblPr firstRow="1" bandRow="1">
                <a:tableStyleId>{5940675A-B579-460E-94D1-54222C63F5DA}</a:tableStyleId>
              </a:tblPr>
              <a:tblGrid>
                <a:gridCol w="1696402">
                  <a:extLst>
                    <a:ext uri="{9D8B030D-6E8A-4147-A177-3AD203B41FA5}">
                      <a16:colId xmlns:a16="http://schemas.microsoft.com/office/drawing/2014/main" val="2019924082"/>
                    </a:ext>
                  </a:extLst>
                </a:gridCol>
                <a:gridCol w="3512016">
                  <a:extLst>
                    <a:ext uri="{9D8B030D-6E8A-4147-A177-3AD203B41FA5}">
                      <a16:colId xmlns:a16="http://schemas.microsoft.com/office/drawing/2014/main" val="3488842262"/>
                    </a:ext>
                  </a:extLst>
                </a:gridCol>
                <a:gridCol w="3614057">
                  <a:extLst>
                    <a:ext uri="{9D8B030D-6E8A-4147-A177-3AD203B41FA5}">
                      <a16:colId xmlns:a16="http://schemas.microsoft.com/office/drawing/2014/main" val="3076694797"/>
                    </a:ext>
                  </a:extLst>
                </a:gridCol>
              </a:tblGrid>
              <a:tr h="535922">
                <a:tc>
                  <a:txBody>
                    <a:bodyPr/>
                    <a:lstStyle/>
                    <a:p>
                      <a:r>
                        <a:rPr lang="en-US" sz="1600" dirty="0"/>
                        <a:t>Proses </a:t>
                      </a:r>
                      <a:r>
                        <a:rPr lang="en-US" sz="1600" dirty="0" err="1"/>
                        <a:t>pada</a:t>
                      </a:r>
                      <a:r>
                        <a:rPr lang="en-US" sz="1600" dirty="0"/>
                        <a:t> FMEA</a:t>
                      </a:r>
                      <a:endParaRPr lang="en-US" sz="1600" dirty="0">
                        <a:solidFill>
                          <a:schemeClr val="bg1"/>
                        </a:solidFill>
                        <a:latin typeface="Gill Sans MT" panose="020B0502020104020203" pitchFamily="34" charset="77"/>
                      </a:endParaRPr>
                    </a:p>
                  </a:txBody>
                  <a:tcPr/>
                </a:tc>
                <a:tc>
                  <a:txBody>
                    <a:bodyPr/>
                    <a:lstStyle/>
                    <a:p>
                      <a:r>
                        <a:rPr lang="en-US" sz="1600" dirty="0" err="1"/>
                        <a:t>Permasalahan</a:t>
                      </a:r>
                      <a:r>
                        <a:rPr lang="en-US" sz="1600" dirty="0"/>
                        <a:t> </a:t>
                      </a:r>
                      <a:r>
                        <a:rPr lang="en-US" sz="1600" dirty="0" err="1"/>
                        <a:t>umum</a:t>
                      </a:r>
                      <a:endParaRPr lang="en-US" sz="1600" dirty="0">
                        <a:solidFill>
                          <a:schemeClr val="bg1"/>
                        </a:solidFill>
                        <a:latin typeface="Gill Sans MT" panose="020B0502020104020203" pitchFamily="34" charset="77"/>
                      </a:endParaRPr>
                    </a:p>
                  </a:txBody>
                  <a:tcPr/>
                </a:tc>
                <a:tc>
                  <a:txBody>
                    <a:bodyPr/>
                    <a:lstStyle/>
                    <a:p>
                      <a:r>
                        <a:rPr lang="en-US" sz="1600" dirty="0"/>
                        <a:t>FMEA AIAG VDA</a:t>
                      </a:r>
                      <a:endParaRPr lang="en-US" sz="1600" dirty="0">
                        <a:solidFill>
                          <a:schemeClr val="bg1"/>
                        </a:solidFill>
                        <a:latin typeface="Gill Sans MT" panose="020B0502020104020203" pitchFamily="34" charset="77"/>
                      </a:endParaRPr>
                    </a:p>
                  </a:txBody>
                  <a:tcPr/>
                </a:tc>
                <a:extLst>
                  <a:ext uri="{0D108BD9-81ED-4DB2-BD59-A6C34878D82A}">
                    <a16:rowId xmlns:a16="http://schemas.microsoft.com/office/drawing/2014/main" val="725436533"/>
                  </a:ext>
                </a:extLst>
              </a:tr>
              <a:tr h="893204">
                <a:tc>
                  <a:txBody>
                    <a:bodyPr/>
                    <a:lstStyle/>
                    <a:p>
                      <a:r>
                        <a:rPr lang="en-US" sz="1400" dirty="0" err="1"/>
                        <a:t>Efek</a:t>
                      </a:r>
                      <a:r>
                        <a:rPr lang="en-US" sz="1400" dirty="0"/>
                        <a:t> </a:t>
                      </a:r>
                      <a:r>
                        <a:rPr lang="en-US" sz="1400" dirty="0" err="1"/>
                        <a:t>dari</a:t>
                      </a:r>
                      <a:r>
                        <a:rPr lang="en-US" sz="1400" dirty="0"/>
                        <a:t> </a:t>
                      </a:r>
                      <a:r>
                        <a:rPr lang="en-US" sz="1400" dirty="0" err="1"/>
                        <a:t>kegagalan</a:t>
                      </a:r>
                      <a:endParaRPr lang="en-US" sz="1400" dirty="0">
                        <a:solidFill>
                          <a:schemeClr val="bg2">
                            <a:lumMod val="25000"/>
                          </a:schemeClr>
                        </a:solidFill>
                        <a:latin typeface="Gill Sans MT" panose="020B0502020104020203" pitchFamily="34"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Menetapkan</a:t>
                      </a:r>
                      <a:r>
                        <a:rPr lang="en-US" sz="1400" dirty="0"/>
                        <a:t> </a:t>
                      </a:r>
                      <a:r>
                        <a:rPr lang="en-US" sz="1400" dirty="0" err="1"/>
                        <a:t>efek</a:t>
                      </a:r>
                      <a:r>
                        <a:rPr lang="en-US" sz="1400" dirty="0"/>
                        <a:t> </a:t>
                      </a:r>
                      <a:r>
                        <a:rPr lang="en-US" sz="1400" dirty="0" err="1"/>
                        <a:t>dari</a:t>
                      </a:r>
                      <a:r>
                        <a:rPr lang="en-US" sz="1400" dirty="0"/>
                        <a:t> </a:t>
                      </a:r>
                      <a:r>
                        <a:rPr lang="en-US" sz="1400" dirty="0" err="1"/>
                        <a:t>kegagalan</a:t>
                      </a:r>
                      <a:r>
                        <a:rPr lang="en-US" sz="1400" dirty="0"/>
                        <a:t> </a:t>
                      </a:r>
                      <a:r>
                        <a:rPr lang="en-US" sz="1400" dirty="0" err="1"/>
                        <a:t>secara</a:t>
                      </a:r>
                      <a:r>
                        <a:rPr lang="en-US" sz="1400" dirty="0"/>
                        <a:t> normative, </a:t>
                      </a:r>
                      <a:r>
                        <a:rPr lang="en-US" sz="1400" dirty="0" err="1"/>
                        <a:t>misalnya</a:t>
                      </a:r>
                      <a:r>
                        <a:rPr lang="en-US" sz="1400" dirty="0"/>
                        <a:t> </a:t>
                      </a:r>
                      <a:r>
                        <a:rPr lang="en-US" sz="1400" dirty="0" err="1"/>
                        <a:t>potensi</a:t>
                      </a:r>
                      <a:r>
                        <a:rPr lang="en-US" sz="1400" dirty="0"/>
                        <a:t> </a:t>
                      </a:r>
                      <a:r>
                        <a:rPr lang="en-US" sz="1400" dirty="0" err="1"/>
                        <a:t>kegagalan</a:t>
                      </a:r>
                      <a:r>
                        <a:rPr lang="en-US" sz="1400" dirty="0"/>
                        <a:t> : part </a:t>
                      </a:r>
                      <a:r>
                        <a:rPr lang="en-US" sz="1400" dirty="0" err="1"/>
                        <a:t>tidak</a:t>
                      </a:r>
                      <a:r>
                        <a:rPr lang="en-US" sz="1400" dirty="0"/>
                        <a:t> </a:t>
                      </a:r>
                      <a:r>
                        <a:rPr lang="en-US" sz="1400" dirty="0" err="1"/>
                        <a:t>terpasang</a:t>
                      </a:r>
                      <a:r>
                        <a:rPr lang="en-US" sz="1400" dirty="0"/>
                        <a:t>, </a:t>
                      </a:r>
                      <a:r>
                        <a:rPr lang="en-US" sz="1400" dirty="0" err="1"/>
                        <a:t>efek</a:t>
                      </a:r>
                      <a:r>
                        <a:rPr lang="en-US" sz="1400" dirty="0"/>
                        <a:t> </a:t>
                      </a:r>
                      <a:r>
                        <a:rPr lang="en-US" sz="1400" dirty="0" err="1"/>
                        <a:t>kegagalan</a:t>
                      </a:r>
                      <a:r>
                        <a:rPr lang="en-US" sz="1400" dirty="0"/>
                        <a:t> : </a:t>
                      </a:r>
                      <a:r>
                        <a:rPr lang="en-US" sz="1400" dirty="0">
                          <a:highlight>
                            <a:srgbClr val="FFFF00"/>
                          </a:highlight>
                        </a:rPr>
                        <a:t>part </a:t>
                      </a:r>
                      <a:r>
                        <a:rPr lang="en-US" sz="1400" dirty="0" err="1">
                          <a:highlight>
                            <a:srgbClr val="FFFF00"/>
                          </a:highlight>
                        </a:rPr>
                        <a:t>tidak</a:t>
                      </a:r>
                      <a:r>
                        <a:rPr lang="en-US" sz="1400" dirty="0">
                          <a:highlight>
                            <a:srgbClr val="FFFF00"/>
                          </a:highlight>
                        </a:rPr>
                        <a:t> </a:t>
                      </a:r>
                      <a:r>
                        <a:rPr lang="en-US" sz="1400" dirty="0" err="1">
                          <a:highlight>
                            <a:srgbClr val="FFFF00"/>
                          </a:highlight>
                        </a:rPr>
                        <a:t>berfungsi</a:t>
                      </a:r>
                      <a:r>
                        <a:rPr lang="en-US" sz="1400" dirty="0"/>
                        <a:t> </a:t>
                      </a:r>
                      <a:r>
                        <a:rPr lang="en-US" sz="1400" dirty="0" err="1"/>
                        <a:t>atau</a:t>
                      </a:r>
                      <a:r>
                        <a:rPr lang="en-US" sz="1400" dirty="0"/>
                        <a:t> </a:t>
                      </a:r>
                      <a:r>
                        <a:rPr lang="en-US" sz="1400" dirty="0" err="1"/>
                        <a:t>produk</a:t>
                      </a:r>
                      <a:r>
                        <a:rPr lang="en-US" sz="1400" dirty="0"/>
                        <a:t> </a:t>
                      </a:r>
                      <a:r>
                        <a:rPr lang="en-US" sz="1400" dirty="0">
                          <a:highlight>
                            <a:srgbClr val="FFFF00"/>
                          </a:highlight>
                        </a:rPr>
                        <a:t>NG</a:t>
                      </a:r>
                      <a:r>
                        <a:rPr lang="en-US" sz="1400" dirty="0"/>
                        <a:t> </a:t>
                      </a:r>
                      <a:endParaRPr lang="en-US" sz="1400" dirty="0">
                        <a:solidFill>
                          <a:schemeClr val="bg2">
                            <a:lumMod val="25000"/>
                          </a:schemeClr>
                        </a:solidFill>
                        <a:latin typeface="Gill Sans MT" panose="020B0502020104020203" pitchFamily="34" charset="77"/>
                      </a:endParaRPr>
                    </a:p>
                  </a:txBody>
                  <a:tcPr/>
                </a:tc>
                <a:tc>
                  <a:txBody>
                    <a:bodyPr/>
                    <a:lstStyle/>
                    <a:p>
                      <a:r>
                        <a:rPr lang="en-US" sz="1400" dirty="0" err="1"/>
                        <a:t>Efek</a:t>
                      </a:r>
                      <a:r>
                        <a:rPr lang="en-US" sz="1400" dirty="0"/>
                        <a:t> </a:t>
                      </a:r>
                      <a:r>
                        <a:rPr lang="en-US" sz="1400" dirty="0" err="1"/>
                        <a:t>kegagalan</a:t>
                      </a:r>
                      <a:r>
                        <a:rPr lang="en-US" sz="1400" dirty="0"/>
                        <a:t> </a:t>
                      </a:r>
                      <a:r>
                        <a:rPr lang="en-US" sz="1400" dirty="0" err="1"/>
                        <a:t>bisa</a:t>
                      </a:r>
                      <a:r>
                        <a:rPr lang="en-US" sz="1400" dirty="0"/>
                        <a:t> </a:t>
                      </a:r>
                      <a:r>
                        <a:rPr lang="en-US" sz="1400" dirty="0" err="1"/>
                        <a:t>dilihat</a:t>
                      </a:r>
                      <a:r>
                        <a:rPr lang="en-US" sz="1400" dirty="0"/>
                        <a:t> </a:t>
                      </a:r>
                      <a:r>
                        <a:rPr lang="en-US" sz="1400" dirty="0" err="1"/>
                        <a:t>dari</a:t>
                      </a:r>
                      <a:r>
                        <a:rPr lang="en-US" sz="1400" dirty="0"/>
                        <a:t> </a:t>
                      </a:r>
                      <a:r>
                        <a:rPr lang="en-US" sz="1400" dirty="0" err="1"/>
                        <a:t>fungsi</a:t>
                      </a:r>
                      <a:r>
                        <a:rPr lang="en-US" sz="1400" dirty="0"/>
                        <a:t> pada proses item </a:t>
                      </a:r>
                      <a:r>
                        <a:rPr lang="en-US" sz="1400" dirty="0">
                          <a:sym typeface="Wingdings" pitchFamily="2" charset="2"/>
                        </a:rPr>
                        <a:t> (</a:t>
                      </a:r>
                      <a:r>
                        <a:rPr lang="en-US" sz="1400" dirty="0">
                          <a:highlight>
                            <a:srgbClr val="FFFF00"/>
                          </a:highlight>
                          <a:sym typeface="Wingdings" pitchFamily="2" charset="2"/>
                        </a:rPr>
                        <a:t>ANTI-TESA </a:t>
                      </a:r>
                      <a:r>
                        <a:rPr lang="en-US" sz="1400" dirty="0" err="1">
                          <a:highlight>
                            <a:srgbClr val="FFFF00"/>
                          </a:highlight>
                          <a:sym typeface="Wingdings" pitchFamily="2" charset="2"/>
                        </a:rPr>
                        <a:t>dari</a:t>
                      </a:r>
                      <a:r>
                        <a:rPr lang="en-US" sz="1400" dirty="0">
                          <a:highlight>
                            <a:srgbClr val="FFFF00"/>
                          </a:highlight>
                          <a:sym typeface="Wingdings" pitchFamily="2" charset="2"/>
                        </a:rPr>
                        <a:t>) </a:t>
                      </a:r>
                      <a:r>
                        <a:rPr lang="en-US" sz="1400" dirty="0" err="1">
                          <a:sym typeface="Wingdings" pitchFamily="2" charset="2"/>
                        </a:rPr>
                        <a:t>Fungsi</a:t>
                      </a:r>
                      <a:endParaRPr lang="en-US" sz="1400" dirty="0">
                        <a:solidFill>
                          <a:schemeClr val="bg2">
                            <a:lumMod val="25000"/>
                          </a:schemeClr>
                        </a:solidFill>
                        <a:latin typeface="Gill Sans MT" panose="020B0502020104020203" pitchFamily="34" charset="77"/>
                      </a:endParaRPr>
                    </a:p>
                  </a:txBody>
                  <a:tcPr/>
                </a:tc>
                <a:extLst>
                  <a:ext uri="{0D108BD9-81ED-4DB2-BD59-A6C34878D82A}">
                    <a16:rowId xmlns:a16="http://schemas.microsoft.com/office/drawing/2014/main" val="2558458472"/>
                  </a:ext>
                </a:extLst>
              </a:tr>
              <a:tr h="1097365">
                <a:tc>
                  <a:txBody>
                    <a:bodyPr/>
                    <a:lstStyle/>
                    <a:p>
                      <a:r>
                        <a:rPr lang="en-US" sz="1400" dirty="0"/>
                        <a:t>Severity </a:t>
                      </a:r>
                      <a:endParaRPr lang="en-US" sz="1400" dirty="0">
                        <a:solidFill>
                          <a:schemeClr val="bg2">
                            <a:lumMod val="25000"/>
                          </a:schemeClr>
                        </a:solidFill>
                        <a:latin typeface="Gill Sans MT" panose="020B0502020104020203" pitchFamily="34" charset="77"/>
                      </a:endParaRPr>
                    </a:p>
                  </a:txBody>
                  <a:tcPr/>
                </a:tc>
                <a:tc>
                  <a:txBody>
                    <a:bodyPr/>
                    <a:lstStyle/>
                    <a:p>
                      <a:r>
                        <a:rPr lang="en-US" sz="1400" dirty="0" err="1"/>
                        <a:t>Dikaitkan</a:t>
                      </a:r>
                      <a:r>
                        <a:rPr lang="en-US" sz="1400" dirty="0"/>
                        <a:t> </a:t>
                      </a:r>
                      <a:r>
                        <a:rPr lang="en-US" sz="1400" dirty="0" err="1"/>
                        <a:t>dengan</a:t>
                      </a:r>
                      <a:r>
                        <a:rPr lang="en-US" sz="1400" dirty="0"/>
                        <a:t> occurrence </a:t>
                      </a:r>
                      <a:r>
                        <a:rPr lang="en-US" sz="1400" dirty="0" err="1"/>
                        <a:t>atau</a:t>
                      </a:r>
                      <a:r>
                        <a:rPr lang="en-US" sz="1400" dirty="0"/>
                        <a:t> detection </a:t>
                      </a:r>
                      <a:r>
                        <a:rPr lang="en-US" sz="1400" dirty="0" err="1"/>
                        <a:t>sehingga</a:t>
                      </a:r>
                      <a:r>
                        <a:rPr lang="en-US" sz="1400" dirty="0"/>
                        <a:t> </a:t>
                      </a:r>
                      <a:r>
                        <a:rPr lang="en-US" sz="1400" dirty="0" err="1"/>
                        <a:t>nilai</a:t>
                      </a:r>
                      <a:r>
                        <a:rPr lang="en-US" sz="1400" dirty="0"/>
                        <a:t> severity </a:t>
                      </a:r>
                      <a:r>
                        <a:rPr lang="en-US" sz="1400" dirty="0" err="1"/>
                        <a:t>jadi</a:t>
                      </a:r>
                      <a:r>
                        <a:rPr lang="en-US" sz="1400" dirty="0"/>
                        <a:t> </a:t>
                      </a:r>
                      <a:r>
                        <a:rPr lang="en-US" sz="1400" dirty="0" err="1"/>
                        <a:t>turun</a:t>
                      </a:r>
                      <a:r>
                        <a:rPr lang="en-US" sz="1400" dirty="0"/>
                        <a:t>, </a:t>
                      </a:r>
                      <a:r>
                        <a:rPr lang="en-US" sz="1400" dirty="0" err="1"/>
                        <a:t>seharusnya</a:t>
                      </a:r>
                      <a:r>
                        <a:rPr lang="en-US" sz="1400" dirty="0"/>
                        <a:t> </a:t>
                      </a:r>
                      <a:r>
                        <a:rPr lang="en-US" sz="1400" dirty="0" err="1"/>
                        <a:t>tidak</a:t>
                      </a:r>
                      <a:r>
                        <a:rPr lang="en-US" sz="1400" dirty="0"/>
                        <a:t> </a:t>
                      </a:r>
                      <a:r>
                        <a:rPr lang="en-US" sz="1400" dirty="0" err="1"/>
                        <a:t>dikaitkan</a:t>
                      </a:r>
                      <a:r>
                        <a:rPr lang="en-US" sz="1400" dirty="0"/>
                        <a:t> </a:t>
                      </a:r>
                      <a:r>
                        <a:rPr lang="en-US" sz="1400" dirty="0" err="1"/>
                        <a:t>dengan</a:t>
                      </a:r>
                      <a:r>
                        <a:rPr lang="en-US" sz="1400" dirty="0"/>
                        <a:t> </a:t>
                      </a:r>
                      <a:r>
                        <a:rPr lang="en-US" sz="1400" dirty="0" err="1"/>
                        <a:t>nilai</a:t>
                      </a:r>
                      <a:r>
                        <a:rPr lang="en-US" sz="1400" dirty="0"/>
                        <a:t> occurrence </a:t>
                      </a:r>
                      <a:r>
                        <a:rPr lang="en-US" sz="1400" dirty="0" err="1"/>
                        <a:t>atau</a:t>
                      </a:r>
                      <a:r>
                        <a:rPr lang="en-US" sz="1400" dirty="0"/>
                        <a:t> detection</a:t>
                      </a:r>
                      <a:endParaRPr lang="en-US" sz="1400" dirty="0">
                        <a:solidFill>
                          <a:schemeClr val="bg2">
                            <a:lumMod val="25000"/>
                          </a:schemeClr>
                        </a:solidFill>
                        <a:latin typeface="Gill Sans MT" panose="020B0502020104020203" pitchFamily="34" charset="77"/>
                      </a:endParaRPr>
                    </a:p>
                  </a:txBody>
                  <a:tcPr/>
                </a:tc>
                <a:tc>
                  <a:txBody>
                    <a:bodyPr/>
                    <a:lstStyle/>
                    <a:p>
                      <a:r>
                        <a:rPr lang="en-US" sz="1400" dirty="0" err="1"/>
                        <a:t>Sama</a:t>
                      </a:r>
                      <a:r>
                        <a:rPr lang="en-US" sz="1400" dirty="0"/>
                        <a:t> </a:t>
                      </a:r>
                      <a:r>
                        <a:rPr lang="en-US" sz="1400" dirty="0" err="1"/>
                        <a:t>dengan</a:t>
                      </a:r>
                      <a:r>
                        <a:rPr lang="en-US" sz="1400" dirty="0"/>
                        <a:t> </a:t>
                      </a:r>
                      <a:r>
                        <a:rPr lang="en-US" sz="1400" dirty="0" err="1"/>
                        <a:t>sebelumnya</a:t>
                      </a:r>
                      <a:r>
                        <a:rPr lang="en-US" sz="1400" dirty="0"/>
                        <a:t>, </a:t>
                      </a:r>
                      <a:r>
                        <a:rPr lang="en-US" sz="1400" dirty="0" err="1"/>
                        <a:t>hanya</a:t>
                      </a:r>
                      <a:r>
                        <a:rPr lang="en-US" sz="1400" dirty="0"/>
                        <a:t> </a:t>
                      </a:r>
                      <a:r>
                        <a:rPr lang="en-US" sz="1400" dirty="0" err="1"/>
                        <a:t>saja</a:t>
                      </a:r>
                      <a:r>
                        <a:rPr lang="en-US" sz="1400" dirty="0"/>
                        <a:t> </a:t>
                      </a:r>
                    </a:p>
                    <a:p>
                      <a:r>
                        <a:rPr lang="en-US" sz="1400" dirty="0"/>
                        <a:t>Severity </a:t>
                      </a:r>
                      <a:r>
                        <a:rPr lang="en-US" sz="1400" dirty="0" err="1"/>
                        <a:t>dibagi</a:t>
                      </a:r>
                      <a:r>
                        <a:rPr lang="en-US" sz="1400" dirty="0"/>
                        <a:t> 3 : </a:t>
                      </a:r>
                    </a:p>
                    <a:p>
                      <a:pPr marL="342900" indent="-342900">
                        <a:buFont typeface="+mj-lt"/>
                        <a:buAutoNum type="arabicPeriod"/>
                      </a:pPr>
                      <a:r>
                        <a:rPr lang="en-US" sz="1400" dirty="0" err="1"/>
                        <a:t>Dampak</a:t>
                      </a:r>
                      <a:r>
                        <a:rPr lang="en-US" sz="1400" dirty="0"/>
                        <a:t> </a:t>
                      </a:r>
                      <a:r>
                        <a:rPr lang="en-US" sz="1400" dirty="0" err="1"/>
                        <a:t>terhadap</a:t>
                      </a:r>
                      <a:r>
                        <a:rPr lang="en-US" sz="1400" dirty="0"/>
                        <a:t> internal</a:t>
                      </a:r>
                    </a:p>
                    <a:p>
                      <a:pPr marL="342900" indent="-342900">
                        <a:buFont typeface="+mj-lt"/>
                        <a:buAutoNum type="arabicPeriod"/>
                      </a:pPr>
                      <a:r>
                        <a:rPr lang="en-US" sz="1400" dirty="0" err="1"/>
                        <a:t>Dampak</a:t>
                      </a:r>
                      <a:r>
                        <a:rPr lang="en-US" sz="1400" dirty="0"/>
                        <a:t> </a:t>
                      </a:r>
                      <a:r>
                        <a:rPr lang="en-US" sz="1400" dirty="0" err="1"/>
                        <a:t>terhadap</a:t>
                      </a:r>
                      <a:r>
                        <a:rPr lang="en-US" sz="1400" dirty="0"/>
                        <a:t> </a:t>
                      </a:r>
                      <a:r>
                        <a:rPr lang="en-US" sz="1400" dirty="0" err="1"/>
                        <a:t>pengiriman</a:t>
                      </a:r>
                      <a:r>
                        <a:rPr lang="en-US" sz="1400" dirty="0"/>
                        <a:t> (NEW)</a:t>
                      </a:r>
                    </a:p>
                    <a:p>
                      <a:pPr marL="342900" indent="-342900">
                        <a:buFont typeface="+mj-lt"/>
                        <a:buAutoNum type="arabicPeriod"/>
                      </a:pPr>
                      <a:r>
                        <a:rPr lang="en-US" sz="1400" dirty="0" err="1"/>
                        <a:t>Dampak</a:t>
                      </a:r>
                      <a:r>
                        <a:rPr lang="en-US" sz="1400" dirty="0"/>
                        <a:t> </a:t>
                      </a:r>
                      <a:r>
                        <a:rPr lang="en-US" sz="1400" dirty="0" err="1"/>
                        <a:t>terhadap</a:t>
                      </a:r>
                      <a:r>
                        <a:rPr lang="en-US" sz="1400" dirty="0"/>
                        <a:t> end user </a:t>
                      </a:r>
                      <a:endParaRPr lang="en-US" sz="1400" dirty="0">
                        <a:solidFill>
                          <a:schemeClr val="bg2">
                            <a:lumMod val="25000"/>
                          </a:schemeClr>
                        </a:solidFill>
                        <a:latin typeface="Gill Sans MT" panose="020B0502020104020203" pitchFamily="34" charset="77"/>
                      </a:endParaRPr>
                    </a:p>
                  </a:txBody>
                  <a:tcPr/>
                </a:tc>
                <a:extLst>
                  <a:ext uri="{0D108BD9-81ED-4DB2-BD59-A6C34878D82A}">
                    <a16:rowId xmlns:a16="http://schemas.microsoft.com/office/drawing/2014/main" val="4217638777"/>
                  </a:ext>
                </a:extLst>
              </a:tr>
            </a:tbl>
          </a:graphicData>
        </a:graphic>
      </p:graphicFrame>
      <p:sp>
        <p:nvSpPr>
          <p:cNvPr id="5" name="Title 1">
            <a:extLst>
              <a:ext uri="{FF2B5EF4-FFF2-40B4-BE49-F238E27FC236}">
                <a16:creationId xmlns:a16="http://schemas.microsoft.com/office/drawing/2014/main" id="{93A834DF-7439-B14C-A2AE-B3D573BA6F87}"/>
              </a:ext>
            </a:extLst>
          </p:cNvPr>
          <p:cNvSpPr>
            <a:spLocks noGrp="1"/>
          </p:cNvSpPr>
          <p:nvPr>
            <p:ph type="title"/>
          </p:nvPr>
        </p:nvSpPr>
        <p:spPr>
          <a:xfrm>
            <a:off x="82323" y="45509"/>
            <a:ext cx="9094333" cy="897245"/>
          </a:xfrm>
          <a:solidFill>
            <a:schemeClr val="accent5">
              <a:lumMod val="75000"/>
            </a:schemeClr>
          </a:solidFill>
        </p:spPr>
        <p:txBody>
          <a:bodyPr>
            <a:normAutofit fontScale="90000"/>
          </a:bodyPr>
          <a:lstStyle/>
          <a:p>
            <a:r>
              <a:rPr lang="en-US" sz="3200" dirty="0" err="1">
                <a:solidFill>
                  <a:schemeClr val="bg1"/>
                </a:solidFill>
                <a:latin typeface="Gill Sans MT" panose="020B0502020104020203" pitchFamily="34" charset="77"/>
              </a:rPr>
              <a:t>Permasalahan</a:t>
            </a:r>
            <a:r>
              <a:rPr lang="en-US" sz="3200" dirty="0">
                <a:solidFill>
                  <a:schemeClr val="bg1"/>
                </a:solidFill>
                <a:latin typeface="Gill Sans MT" panose="020B0502020104020203" pitchFamily="34" charset="77"/>
              </a:rPr>
              <a:t> </a:t>
            </a:r>
            <a:r>
              <a:rPr lang="en-US" sz="3200" dirty="0" err="1">
                <a:solidFill>
                  <a:schemeClr val="bg1"/>
                </a:solidFill>
                <a:latin typeface="Gill Sans MT" panose="020B0502020104020203" pitchFamily="34" charset="77"/>
              </a:rPr>
              <a:t>umum</a:t>
            </a:r>
            <a:r>
              <a:rPr lang="en-US" sz="3200" dirty="0">
                <a:solidFill>
                  <a:schemeClr val="bg1"/>
                </a:solidFill>
                <a:latin typeface="Gill Sans MT" panose="020B0502020104020203" pitchFamily="34" charset="77"/>
              </a:rPr>
              <a:t> </a:t>
            </a:r>
            <a:r>
              <a:rPr lang="en-US" sz="3600" b="1" dirty="0">
                <a:solidFill>
                  <a:schemeClr val="accent4">
                    <a:lumMod val="60000"/>
                    <a:lumOff val="40000"/>
                  </a:schemeClr>
                </a:solidFill>
                <a:latin typeface="Gill Sans MT" panose="020B0502020104020203" pitchFamily="34" charset="77"/>
              </a:rPr>
              <a:t>(2)</a:t>
            </a:r>
            <a:r>
              <a:rPr lang="en-US" sz="3600" b="1" dirty="0">
                <a:solidFill>
                  <a:schemeClr val="accent2"/>
                </a:solidFill>
                <a:latin typeface="Gill Sans MT" panose="020B0502020104020203" pitchFamily="34" charset="77"/>
              </a:rPr>
              <a:t> </a:t>
            </a:r>
            <a:r>
              <a:rPr lang="en-US" sz="3200" dirty="0" err="1">
                <a:solidFill>
                  <a:schemeClr val="bg1"/>
                </a:solidFill>
                <a:latin typeface="Gill Sans MT" panose="020B0502020104020203" pitchFamily="34" charset="77"/>
              </a:rPr>
              <a:t>dalam</a:t>
            </a:r>
            <a:r>
              <a:rPr lang="en-US" sz="3200" dirty="0">
                <a:solidFill>
                  <a:schemeClr val="bg1"/>
                </a:solidFill>
                <a:latin typeface="Gill Sans MT" panose="020B0502020104020203" pitchFamily="34" charset="77"/>
              </a:rPr>
              <a:t> </a:t>
            </a:r>
            <a:br>
              <a:rPr lang="en-US" sz="3200" dirty="0">
                <a:solidFill>
                  <a:schemeClr val="bg1"/>
                </a:solidFill>
                <a:latin typeface="Gill Sans MT" panose="020B0502020104020203" pitchFamily="34" charset="77"/>
              </a:rPr>
            </a:br>
            <a:r>
              <a:rPr lang="en-US" sz="3200" dirty="0" err="1">
                <a:solidFill>
                  <a:schemeClr val="bg1"/>
                </a:solidFill>
                <a:latin typeface="Gill Sans MT" panose="020B0502020104020203" pitchFamily="34" charset="77"/>
              </a:rPr>
              <a:t>penyusunan</a:t>
            </a:r>
            <a:r>
              <a:rPr lang="en-US" sz="3200" dirty="0">
                <a:solidFill>
                  <a:schemeClr val="bg1"/>
                </a:solidFill>
                <a:latin typeface="Gill Sans MT" panose="020B0502020104020203" pitchFamily="34" charset="77"/>
              </a:rPr>
              <a:t> FMEA vs Improvement pada </a:t>
            </a:r>
            <a:r>
              <a:rPr lang="en-US" sz="2700" b="1" dirty="0">
                <a:solidFill>
                  <a:schemeClr val="bg1"/>
                </a:solidFill>
                <a:latin typeface="Gill Sans MT" panose="020B0502020104020203" pitchFamily="34" charset="77"/>
              </a:rPr>
              <a:t>FMEA AIAG VDA</a:t>
            </a:r>
            <a:endParaRPr lang="en-US" sz="3200" b="1" dirty="0">
              <a:solidFill>
                <a:schemeClr val="bg1"/>
              </a:solidFill>
              <a:latin typeface="Gill Sans MT" panose="020B0502020104020203" pitchFamily="34" charset="77"/>
            </a:endParaRPr>
          </a:p>
        </p:txBody>
      </p:sp>
      <p:sp>
        <p:nvSpPr>
          <p:cNvPr id="7" name="Rectangle 6">
            <a:extLst>
              <a:ext uri="{FF2B5EF4-FFF2-40B4-BE49-F238E27FC236}">
                <a16:creationId xmlns:a16="http://schemas.microsoft.com/office/drawing/2014/main" id="{C7743FCB-769A-CE4A-B412-588FADF12CEE}"/>
              </a:ext>
            </a:extLst>
          </p:cNvPr>
          <p:cNvSpPr/>
          <p:nvPr/>
        </p:nvSpPr>
        <p:spPr>
          <a:xfrm>
            <a:off x="266670" y="4672082"/>
            <a:ext cx="397513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dirty="0">
                <a:latin typeface="Gill Sans MT" panose="020B0502020104020203" pitchFamily="34" charset="77"/>
              </a:rPr>
              <a:t>Item Proses</a:t>
            </a:r>
          </a:p>
        </p:txBody>
      </p:sp>
      <p:sp>
        <p:nvSpPr>
          <p:cNvPr id="8" name="Rectangle 7">
            <a:extLst>
              <a:ext uri="{FF2B5EF4-FFF2-40B4-BE49-F238E27FC236}">
                <a16:creationId xmlns:a16="http://schemas.microsoft.com/office/drawing/2014/main" id="{81DFF5E6-29A3-7845-B094-F9AAD8CD29D3}"/>
              </a:ext>
            </a:extLst>
          </p:cNvPr>
          <p:cNvSpPr/>
          <p:nvPr/>
        </p:nvSpPr>
        <p:spPr>
          <a:xfrm>
            <a:off x="4711169" y="4672082"/>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dirty="0" err="1">
                <a:latin typeface="Gill Sans MT" panose="020B0502020104020203" pitchFamily="34" charset="77"/>
              </a:rPr>
              <a:t>Tahapan</a:t>
            </a:r>
            <a:r>
              <a:rPr lang="en-MY" dirty="0">
                <a:latin typeface="Gill Sans MT" panose="020B0502020104020203" pitchFamily="34" charset="77"/>
              </a:rPr>
              <a:t> Proses</a:t>
            </a:r>
          </a:p>
        </p:txBody>
      </p:sp>
      <p:sp>
        <p:nvSpPr>
          <p:cNvPr id="9" name="Rectangle 8">
            <a:extLst>
              <a:ext uri="{FF2B5EF4-FFF2-40B4-BE49-F238E27FC236}">
                <a16:creationId xmlns:a16="http://schemas.microsoft.com/office/drawing/2014/main" id="{0FB4FF06-B7AF-A14E-9484-4FA888989A10}"/>
              </a:ext>
            </a:extLst>
          </p:cNvPr>
          <p:cNvSpPr/>
          <p:nvPr/>
        </p:nvSpPr>
        <p:spPr>
          <a:xfrm>
            <a:off x="266670" y="5059740"/>
            <a:ext cx="3975130" cy="94942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400" b="1" dirty="0">
                <a:solidFill>
                  <a:schemeClr val="tx1"/>
                </a:solidFill>
                <a:latin typeface="Gill Sans MT" panose="020B0502020104020203" pitchFamily="34" charset="77"/>
              </a:rPr>
              <a:t>Painting </a:t>
            </a:r>
          </a:p>
          <a:p>
            <a:pPr marL="285750" indent="-285750">
              <a:buFont typeface="Arial"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 </a:t>
            </a:r>
            <a:r>
              <a:rPr lang="en-MY" sz="1400" dirty="0" err="1">
                <a:solidFill>
                  <a:schemeClr val="tx1"/>
                </a:solidFill>
                <a:latin typeface="Gill Sans MT" panose="020B0502020104020203" pitchFamily="34" charset="77"/>
              </a:rPr>
              <a:t>melapisi</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sehingga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karat + </a:t>
            </a: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penampilan</a:t>
            </a:r>
            <a:endParaRPr lang="en-MY" sz="1400" dirty="0">
              <a:solidFill>
                <a:schemeClr val="tx1"/>
              </a:solidFill>
              <a:latin typeface="Gill Sans MT" panose="020B0502020104020203" pitchFamily="34" charset="77"/>
            </a:endParaRPr>
          </a:p>
          <a:p>
            <a:pPr marL="285750" indent="-285750">
              <a:buFont typeface="Arial" pitchFamily="34" charset="0"/>
              <a:buChar char="•"/>
            </a:pPr>
            <a:r>
              <a:rPr lang="en-MY" sz="1400" dirty="0">
                <a:solidFill>
                  <a:schemeClr val="tx1"/>
                </a:solidFill>
                <a:latin typeface="Gill Sans MT" panose="020B0502020104020203" pitchFamily="34" charset="77"/>
              </a:rPr>
              <a:t>ANTI FUNGSI Defect </a:t>
            </a:r>
            <a:r>
              <a:rPr lang="en-MY" sz="1400" dirty="0" err="1">
                <a:solidFill>
                  <a:schemeClr val="tx1"/>
                </a:solidFill>
                <a:latin typeface="Gill Sans MT" panose="020B0502020104020203" pitchFamily="34" charset="77"/>
              </a:rPr>
              <a:t>produk</a:t>
            </a:r>
            <a:r>
              <a:rPr lang="en-MY" sz="1400" dirty="0">
                <a:solidFill>
                  <a:schemeClr val="tx1"/>
                </a:solidFill>
                <a:latin typeface="Gill Sans MT" panose="020B0502020104020203" pitchFamily="34" charset="77"/>
              </a:rPr>
              <a:t> : cat </a:t>
            </a:r>
            <a:r>
              <a:rPr lang="en-MY" sz="1400" dirty="0" err="1">
                <a:solidFill>
                  <a:schemeClr val="tx1"/>
                </a:solidFill>
                <a:latin typeface="Gill Sans MT" panose="020B0502020104020203" pitchFamily="34" charset="77"/>
              </a:rPr>
              <a:t>mengelupas</a:t>
            </a:r>
            <a:endParaRPr lang="en-MY" sz="1400" dirty="0">
              <a:solidFill>
                <a:schemeClr val="tx1"/>
              </a:solidFill>
              <a:latin typeface="Gill Sans MT" panose="020B0502020104020203" pitchFamily="34" charset="77"/>
            </a:endParaRPr>
          </a:p>
        </p:txBody>
      </p:sp>
      <p:sp>
        <p:nvSpPr>
          <p:cNvPr id="10" name="Rectangle 9">
            <a:extLst>
              <a:ext uri="{FF2B5EF4-FFF2-40B4-BE49-F238E27FC236}">
                <a16:creationId xmlns:a16="http://schemas.microsoft.com/office/drawing/2014/main" id="{ED2654E1-E161-BD44-B212-C7C2757AFC7F}"/>
              </a:ext>
            </a:extLst>
          </p:cNvPr>
          <p:cNvSpPr/>
          <p:nvPr/>
        </p:nvSpPr>
        <p:spPr>
          <a:xfrm>
            <a:off x="4711169" y="5057618"/>
            <a:ext cx="4882094" cy="111889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400" b="1" dirty="0">
                <a:solidFill>
                  <a:schemeClr val="tx1"/>
                </a:solidFill>
                <a:latin typeface="Gill Sans MT" panose="020B0502020104020203" pitchFamily="34" charset="77"/>
              </a:rPr>
              <a:t>1. </a:t>
            </a:r>
            <a:r>
              <a:rPr lang="en-MY" sz="1400" b="1" dirty="0" err="1">
                <a:solidFill>
                  <a:schemeClr val="tx1"/>
                </a:solidFill>
                <a:latin typeface="Gill Sans MT" panose="020B0502020104020203" pitchFamily="34" charset="77"/>
              </a:rPr>
              <a:t>Pembersihan</a:t>
            </a:r>
            <a:r>
              <a:rPr lang="en-MY" sz="1400" b="1" dirty="0">
                <a:solidFill>
                  <a:schemeClr val="tx1"/>
                </a:solidFill>
                <a:latin typeface="Gill Sans MT" panose="020B0502020104020203" pitchFamily="34" charset="77"/>
              </a:rPr>
              <a:t> part </a:t>
            </a:r>
            <a:r>
              <a:rPr lang="en-MY" sz="1400" b="1" dirty="0" err="1">
                <a:solidFill>
                  <a:schemeClr val="tx1"/>
                </a:solidFill>
                <a:latin typeface="Gill Sans MT" panose="020B0502020104020203" pitchFamily="34" charset="77"/>
              </a:rPr>
              <a:t>dengan</a:t>
            </a:r>
            <a:r>
              <a:rPr lang="en-MY" sz="1400" b="1" dirty="0">
                <a:solidFill>
                  <a:schemeClr val="tx1"/>
                </a:solidFill>
                <a:latin typeface="Gill Sans MT" panose="020B0502020104020203" pitchFamily="34" charset="77"/>
              </a:rPr>
              <a:t> </a:t>
            </a:r>
            <a:r>
              <a:rPr lang="en-MY" sz="1400" b="1" dirty="0" err="1">
                <a:solidFill>
                  <a:schemeClr val="tx1"/>
                </a:solidFill>
                <a:latin typeface="Gill Sans MT" panose="020B0502020104020203" pitchFamily="34" charset="77"/>
              </a:rPr>
              <a:t>sistem</a:t>
            </a:r>
            <a:r>
              <a:rPr lang="en-MY" sz="1400" b="1" dirty="0">
                <a:solidFill>
                  <a:schemeClr val="tx1"/>
                </a:solidFill>
                <a:latin typeface="Gill Sans MT" panose="020B0502020104020203" pitchFamily="34" charset="77"/>
              </a:rPr>
              <a:t> </a:t>
            </a:r>
            <a:r>
              <a:rPr lang="en-MY" sz="1400" b="1" dirty="0" err="1">
                <a:solidFill>
                  <a:schemeClr val="tx1"/>
                </a:solidFill>
                <a:latin typeface="Gill Sans MT" panose="020B0502020104020203" pitchFamily="34" charset="77"/>
              </a:rPr>
              <a:t>celup</a:t>
            </a:r>
            <a:endParaRPr lang="en-MY" sz="1400" b="1" dirty="0">
              <a:solidFill>
                <a:schemeClr val="tx1"/>
              </a:solidFill>
              <a:latin typeface="Gill Sans MT" panose="020B0502020104020203" pitchFamily="34" charset="77"/>
            </a:endParaRPr>
          </a:p>
          <a:p>
            <a:pPr marL="342900" indent="-163513">
              <a:buFont typeface="Arial"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membersihkan</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dari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oli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kotoran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lainnya</a:t>
            </a:r>
            <a:r>
              <a:rPr lang="en-MY" sz="1400" dirty="0">
                <a:solidFill>
                  <a:schemeClr val="tx1"/>
                </a:solidFill>
                <a:latin typeface="Gill Sans MT" panose="020B0502020104020203" pitchFamily="34" charset="77"/>
              </a:rPr>
              <a:t> </a:t>
            </a:r>
          </a:p>
          <a:p>
            <a:pPr marL="342900" indent="-163513">
              <a:buFont typeface="Arial" pitchFamily="34" charset="0"/>
              <a:buChar char="•"/>
            </a:pPr>
            <a:r>
              <a:rPr lang="en-MY" sz="1400" dirty="0" err="1">
                <a:solidFill>
                  <a:schemeClr val="tx1"/>
                </a:solidFill>
                <a:latin typeface="Gill Sans MT" panose="020B0502020104020203" pitchFamily="34" charset="77"/>
              </a:rPr>
              <a:t>Potensi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kegagalan</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bersih</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terutama</a:t>
            </a:r>
            <a:r>
              <a:rPr lang="en-MY" sz="1400" dirty="0">
                <a:solidFill>
                  <a:schemeClr val="tx1"/>
                </a:solidFill>
                <a:latin typeface="Gill Sans MT" panose="020B0502020104020203" pitchFamily="34" charset="77"/>
              </a:rPr>
              <a:t> di </a:t>
            </a:r>
            <a:r>
              <a:rPr lang="en-MY" sz="1400" dirty="0" err="1">
                <a:solidFill>
                  <a:schemeClr val="tx1"/>
                </a:solidFill>
                <a:latin typeface="Gill Sans MT" panose="020B0502020104020203" pitchFamily="34" charset="77"/>
              </a:rPr>
              <a:t>daerah-tertentu</a:t>
            </a:r>
            <a:r>
              <a:rPr lang="en-MY" sz="1400" dirty="0">
                <a:solidFill>
                  <a:schemeClr val="tx1"/>
                </a:solidFill>
                <a:latin typeface="Gill Sans MT" panose="020B0502020104020203" pitchFamily="34" charset="77"/>
              </a:rPr>
              <a:t> yang </a:t>
            </a:r>
            <a:r>
              <a:rPr lang="en-MY" sz="1400" dirty="0" err="1">
                <a:solidFill>
                  <a:schemeClr val="tx1"/>
                </a:solidFill>
                <a:latin typeface="Gill Sans MT" panose="020B0502020104020203" pitchFamily="34" charset="77"/>
              </a:rPr>
              <a:t>pembersihannya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sulit</a:t>
            </a:r>
            <a:endParaRPr lang="en-MY" sz="1400" dirty="0">
              <a:solidFill>
                <a:schemeClr val="tx1"/>
              </a:solidFill>
              <a:latin typeface="Gill Sans MT" panose="020B0502020104020203" pitchFamily="34" charset="77"/>
            </a:endParaRPr>
          </a:p>
        </p:txBody>
      </p:sp>
      <p:sp>
        <p:nvSpPr>
          <p:cNvPr id="16" name="TextBox 15">
            <a:extLst>
              <a:ext uri="{FF2B5EF4-FFF2-40B4-BE49-F238E27FC236}">
                <a16:creationId xmlns:a16="http://schemas.microsoft.com/office/drawing/2014/main" id="{8E9ABB3E-8589-2A48-BF79-C1B0C52D6C8F}"/>
              </a:ext>
            </a:extLst>
          </p:cNvPr>
          <p:cNvSpPr txBox="1"/>
          <p:nvPr/>
        </p:nvSpPr>
        <p:spPr>
          <a:xfrm>
            <a:off x="4844614" y="6443180"/>
            <a:ext cx="3567964" cy="369332"/>
          </a:xfrm>
          <a:prstGeom prst="rect">
            <a:avLst/>
          </a:prstGeom>
          <a:solidFill>
            <a:schemeClr val="accent2">
              <a:lumMod val="20000"/>
              <a:lumOff val="80000"/>
            </a:schemeClr>
          </a:solidFill>
          <a:ln>
            <a:solidFill>
              <a:srgbClr val="C00000"/>
            </a:solidFill>
          </a:ln>
        </p:spPr>
        <p:txBody>
          <a:bodyPr wrap="none" rtlCol="0">
            <a:spAutoFit/>
          </a:bodyPr>
          <a:lstStyle/>
          <a:p>
            <a:r>
              <a:rPr lang="en-US" dirty="0" err="1">
                <a:solidFill>
                  <a:srgbClr val="FF0000"/>
                </a:solidFill>
                <a:latin typeface="Gill Sans MT" panose="020B0502020104020203" pitchFamily="34" charset="77"/>
              </a:rPr>
              <a:t>Efek</a:t>
            </a:r>
            <a:r>
              <a:rPr lang="en-US" dirty="0">
                <a:solidFill>
                  <a:srgbClr val="FF0000"/>
                </a:solidFill>
                <a:latin typeface="Gill Sans MT" panose="020B0502020104020203" pitchFamily="34" charset="77"/>
              </a:rPr>
              <a:t> </a:t>
            </a:r>
            <a:r>
              <a:rPr lang="en-US" dirty="0" err="1">
                <a:solidFill>
                  <a:srgbClr val="FF0000"/>
                </a:solidFill>
                <a:latin typeface="Gill Sans MT" panose="020B0502020104020203" pitchFamily="34" charset="77"/>
              </a:rPr>
              <a:t>kegagalan</a:t>
            </a:r>
            <a:r>
              <a:rPr lang="en-US" dirty="0">
                <a:solidFill>
                  <a:srgbClr val="FF0000"/>
                </a:solidFill>
                <a:latin typeface="Gill Sans MT" panose="020B0502020104020203" pitchFamily="34" charset="77"/>
              </a:rPr>
              <a:t> : CAT MENGELUPAS</a:t>
            </a:r>
          </a:p>
        </p:txBody>
      </p:sp>
      <p:cxnSp>
        <p:nvCxnSpPr>
          <p:cNvPr id="3" name="Elbow Connector 2">
            <a:extLst>
              <a:ext uri="{FF2B5EF4-FFF2-40B4-BE49-F238E27FC236}">
                <a16:creationId xmlns:a16="http://schemas.microsoft.com/office/drawing/2014/main" id="{E8B85648-FAA1-7B4B-A61E-A8179C4FEB8C}"/>
              </a:ext>
            </a:extLst>
          </p:cNvPr>
          <p:cNvCxnSpPr>
            <a:stCxn id="9" idx="2"/>
          </p:cNvCxnSpPr>
          <p:nvPr/>
        </p:nvCxnSpPr>
        <p:spPr>
          <a:xfrm rot="16200000" flipH="1">
            <a:off x="3167139" y="5096256"/>
            <a:ext cx="631126" cy="2456934"/>
          </a:xfrm>
          <a:prstGeom prst="bentConnector2">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C49FDB-9457-1F47-9F57-A8974C9DF5F5}"/>
              </a:ext>
            </a:extLst>
          </p:cNvPr>
          <p:cNvCxnSpPr/>
          <p:nvPr/>
        </p:nvCxnSpPr>
        <p:spPr>
          <a:xfrm>
            <a:off x="6248400" y="6176508"/>
            <a:ext cx="0" cy="2666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BA2815-9924-454A-88F9-1D53BC935533}"/>
              </a:ext>
            </a:extLst>
          </p:cNvPr>
          <p:cNvCxnSpPr/>
          <p:nvPr/>
        </p:nvCxnSpPr>
        <p:spPr>
          <a:xfrm>
            <a:off x="266670" y="4212771"/>
            <a:ext cx="932659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8CF2F9A-E6CB-E048-8ECE-6E7921A66D75}"/>
              </a:ext>
            </a:extLst>
          </p:cNvPr>
          <p:cNvSpPr>
            <a:spLocks noGrp="1"/>
          </p:cNvSpPr>
          <p:nvPr>
            <p:ph type="sldNum" sz="quarter" idx="12"/>
          </p:nvPr>
        </p:nvSpPr>
        <p:spPr/>
        <p:txBody>
          <a:bodyPr/>
          <a:lstStyle/>
          <a:p>
            <a:fld id="{0BE96E79-1F98-4396-B82F-94B4AEA37C6A}" type="slidenum">
              <a:rPr lang="en-US" smtClean="0"/>
              <a:t>15</a:t>
            </a:fld>
            <a:endParaRPr lang="en-US"/>
          </a:p>
        </p:txBody>
      </p:sp>
      <p:sp>
        <p:nvSpPr>
          <p:cNvPr id="6" name="Footer Placeholder 5">
            <a:extLst>
              <a:ext uri="{FF2B5EF4-FFF2-40B4-BE49-F238E27FC236}">
                <a16:creationId xmlns:a16="http://schemas.microsoft.com/office/drawing/2014/main" id="{E17652B8-7770-48CC-B223-FD99EE30B94E}"/>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31163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866B078-3172-2648-B684-BF7D3CFCEB29}"/>
              </a:ext>
            </a:extLst>
          </p:cNvPr>
          <p:cNvGraphicFramePr>
            <a:graphicFrameLocks noGrp="1"/>
          </p:cNvGraphicFramePr>
          <p:nvPr>
            <p:ph idx="1"/>
            <p:extLst>
              <p:ext uri="{D42A27DB-BD31-4B8C-83A1-F6EECF244321}">
                <p14:modId xmlns:p14="http://schemas.microsoft.com/office/powerpoint/2010/main" val="636631452"/>
              </p:ext>
            </p:extLst>
          </p:nvPr>
        </p:nvGraphicFramePr>
        <p:xfrm>
          <a:off x="312738" y="1271314"/>
          <a:ext cx="8543925" cy="1615440"/>
        </p:xfrm>
        <a:graphic>
          <a:graphicData uri="http://schemas.openxmlformats.org/drawingml/2006/table">
            <a:tbl>
              <a:tblPr firstRow="1" bandRow="1">
                <a:tableStyleId>{5940675A-B579-460E-94D1-54222C63F5DA}</a:tableStyleId>
              </a:tblPr>
              <a:tblGrid>
                <a:gridCol w="1696402">
                  <a:extLst>
                    <a:ext uri="{9D8B030D-6E8A-4147-A177-3AD203B41FA5}">
                      <a16:colId xmlns:a16="http://schemas.microsoft.com/office/drawing/2014/main" val="2019924082"/>
                    </a:ext>
                  </a:extLst>
                </a:gridCol>
                <a:gridCol w="3278777">
                  <a:extLst>
                    <a:ext uri="{9D8B030D-6E8A-4147-A177-3AD203B41FA5}">
                      <a16:colId xmlns:a16="http://schemas.microsoft.com/office/drawing/2014/main" val="3488842262"/>
                    </a:ext>
                  </a:extLst>
                </a:gridCol>
                <a:gridCol w="3568746">
                  <a:extLst>
                    <a:ext uri="{9D8B030D-6E8A-4147-A177-3AD203B41FA5}">
                      <a16:colId xmlns:a16="http://schemas.microsoft.com/office/drawing/2014/main" val="3076694797"/>
                    </a:ext>
                  </a:extLst>
                </a:gridCol>
              </a:tblGrid>
              <a:tr h="370840">
                <a:tc>
                  <a:txBody>
                    <a:bodyPr/>
                    <a:lstStyle/>
                    <a:p>
                      <a:r>
                        <a:rPr lang="en-US" sz="1600" dirty="0"/>
                        <a:t>Proses </a:t>
                      </a:r>
                      <a:r>
                        <a:rPr lang="en-US" sz="1600" dirty="0" err="1"/>
                        <a:t>pada</a:t>
                      </a:r>
                      <a:r>
                        <a:rPr lang="en-US" sz="1600" dirty="0"/>
                        <a:t> FMEA</a:t>
                      </a:r>
                      <a:endParaRPr lang="en-US" sz="1600" dirty="0">
                        <a:latin typeface="Gill Sans MT" panose="020B0502020104020203" pitchFamily="34" charset="77"/>
                      </a:endParaRPr>
                    </a:p>
                  </a:txBody>
                  <a:tcPr/>
                </a:tc>
                <a:tc>
                  <a:txBody>
                    <a:bodyPr/>
                    <a:lstStyle/>
                    <a:p>
                      <a:r>
                        <a:rPr lang="en-US" sz="1600" dirty="0" err="1"/>
                        <a:t>Permasalahan</a:t>
                      </a:r>
                      <a:r>
                        <a:rPr lang="en-US" sz="1600" dirty="0"/>
                        <a:t> </a:t>
                      </a:r>
                      <a:r>
                        <a:rPr lang="en-US" sz="1600" dirty="0" err="1"/>
                        <a:t>umum</a:t>
                      </a:r>
                      <a:endParaRPr lang="en-US" sz="1600" dirty="0">
                        <a:latin typeface="Gill Sans MT" panose="020B0502020104020203" pitchFamily="34" charset="77"/>
                      </a:endParaRPr>
                    </a:p>
                  </a:txBody>
                  <a:tcPr/>
                </a:tc>
                <a:tc>
                  <a:txBody>
                    <a:bodyPr/>
                    <a:lstStyle/>
                    <a:p>
                      <a:r>
                        <a:rPr lang="en-US" sz="1600" dirty="0"/>
                        <a:t>FMEA AIAG VDA</a:t>
                      </a:r>
                      <a:endParaRPr lang="en-US" sz="1600" dirty="0">
                        <a:latin typeface="Gill Sans MT" panose="020B0502020104020203" pitchFamily="34" charset="77"/>
                      </a:endParaRPr>
                    </a:p>
                  </a:txBody>
                  <a:tcPr/>
                </a:tc>
                <a:extLst>
                  <a:ext uri="{0D108BD9-81ED-4DB2-BD59-A6C34878D82A}">
                    <a16:rowId xmlns:a16="http://schemas.microsoft.com/office/drawing/2014/main" val="725436533"/>
                  </a:ext>
                </a:extLst>
              </a:tr>
              <a:tr h="370840">
                <a:tc>
                  <a:txBody>
                    <a:bodyPr/>
                    <a:lstStyle/>
                    <a:p>
                      <a:r>
                        <a:rPr lang="en-US" sz="1600" dirty="0" err="1"/>
                        <a:t>Penyebab</a:t>
                      </a:r>
                      <a:r>
                        <a:rPr lang="en-US" sz="1600" dirty="0"/>
                        <a:t> </a:t>
                      </a:r>
                      <a:r>
                        <a:rPr lang="en-US" sz="1600" dirty="0" err="1"/>
                        <a:t>kegagalan</a:t>
                      </a:r>
                      <a:endParaRPr lang="en-US" sz="1600" dirty="0">
                        <a:solidFill>
                          <a:schemeClr val="bg2">
                            <a:lumMod val="25000"/>
                          </a:schemeClr>
                        </a:solidFill>
                        <a:latin typeface="Gill Sans MT" panose="020B0502020104020203" pitchFamily="34" charset="77"/>
                      </a:endParaRPr>
                    </a:p>
                  </a:txBody>
                  <a:tcPr/>
                </a:tc>
                <a:tc>
                  <a:txBody>
                    <a:bodyPr/>
                    <a:lstStyle/>
                    <a:p>
                      <a:r>
                        <a:rPr lang="en-US" sz="1600" dirty="0" err="1"/>
                        <a:t>Hanya</a:t>
                      </a:r>
                      <a:r>
                        <a:rPr lang="en-US" sz="1600" dirty="0"/>
                        <a:t> </a:t>
                      </a:r>
                      <a:r>
                        <a:rPr lang="en-US" sz="1600" dirty="0" err="1"/>
                        <a:t>menggunakan</a:t>
                      </a:r>
                      <a:r>
                        <a:rPr lang="en-US" sz="1600" dirty="0"/>
                        <a:t> </a:t>
                      </a:r>
                      <a:r>
                        <a:rPr lang="en-US" sz="1600" dirty="0" err="1">
                          <a:highlight>
                            <a:srgbClr val="FFFF00"/>
                          </a:highlight>
                        </a:rPr>
                        <a:t>imajinasi</a:t>
                      </a:r>
                      <a:r>
                        <a:rPr lang="en-US" sz="1600" dirty="0"/>
                        <a:t> dan </a:t>
                      </a:r>
                      <a:r>
                        <a:rPr lang="en-US" sz="1600" dirty="0" err="1"/>
                        <a:t>kadang</a:t>
                      </a:r>
                      <a:r>
                        <a:rPr lang="en-US" sz="1600" dirty="0"/>
                        <a:t> </a:t>
                      </a:r>
                      <a:r>
                        <a:rPr lang="en-US" sz="1600" dirty="0" err="1">
                          <a:highlight>
                            <a:srgbClr val="FFFF00"/>
                          </a:highlight>
                        </a:rPr>
                        <a:t>masih</a:t>
                      </a:r>
                      <a:r>
                        <a:rPr lang="en-US" sz="1600" dirty="0">
                          <a:highlight>
                            <a:srgbClr val="FFFF00"/>
                          </a:highlight>
                        </a:rPr>
                        <a:t> general </a:t>
                      </a:r>
                    </a:p>
                    <a:p>
                      <a:r>
                        <a:rPr lang="en-US" sz="1600" dirty="0" err="1"/>
                        <a:t>misalnya</a:t>
                      </a:r>
                      <a:r>
                        <a:rPr lang="en-US" sz="1600" dirty="0"/>
                        <a:t> : </a:t>
                      </a:r>
                      <a:r>
                        <a:rPr lang="en-US" sz="1400" dirty="0"/>
                        <a:t>Operator </a:t>
                      </a:r>
                      <a:r>
                        <a:rPr lang="en-US" sz="1400" dirty="0" err="1"/>
                        <a:t>tidak</a:t>
                      </a:r>
                      <a:r>
                        <a:rPr lang="en-US" sz="1400" dirty="0"/>
                        <a:t> </a:t>
                      </a:r>
                      <a:r>
                        <a:rPr lang="en-US" sz="1400" dirty="0" err="1"/>
                        <a:t>mengikuti</a:t>
                      </a:r>
                      <a:r>
                        <a:rPr lang="en-US" sz="1400" dirty="0"/>
                        <a:t> </a:t>
                      </a:r>
                      <a:r>
                        <a:rPr lang="en-US" sz="1400" dirty="0" err="1"/>
                        <a:t>instruksi</a:t>
                      </a:r>
                      <a:r>
                        <a:rPr lang="en-US" sz="1400" dirty="0"/>
                        <a:t> </a:t>
                      </a:r>
                      <a:r>
                        <a:rPr lang="en-US" sz="1400" dirty="0" err="1"/>
                        <a:t>kerja</a:t>
                      </a:r>
                      <a:r>
                        <a:rPr lang="en-US" sz="1400" dirty="0"/>
                        <a:t>, </a:t>
                      </a:r>
                      <a:r>
                        <a:rPr lang="en-US" sz="1400" dirty="0" err="1"/>
                        <a:t>mesin</a:t>
                      </a:r>
                      <a:r>
                        <a:rPr lang="en-US" sz="1400" dirty="0"/>
                        <a:t> </a:t>
                      </a:r>
                      <a:r>
                        <a:rPr lang="en-US" sz="1400" dirty="0" err="1"/>
                        <a:t>tidak</a:t>
                      </a:r>
                      <a:r>
                        <a:rPr lang="en-US" sz="1400" dirty="0"/>
                        <a:t> </a:t>
                      </a:r>
                      <a:r>
                        <a:rPr lang="en-US" sz="1400" dirty="0" err="1"/>
                        <a:t>berfungsi</a:t>
                      </a:r>
                      <a:endParaRPr lang="en-US" sz="1600" i="1" dirty="0">
                        <a:solidFill>
                          <a:schemeClr val="bg2">
                            <a:lumMod val="25000"/>
                          </a:schemeClr>
                        </a:solidFill>
                        <a:latin typeface="Gill Sans MT" panose="020B0502020104020203" pitchFamily="34" charset="77"/>
                      </a:endParaRPr>
                    </a:p>
                  </a:txBody>
                  <a:tcPr/>
                </a:tc>
                <a:tc>
                  <a:txBody>
                    <a:bodyPr/>
                    <a:lstStyle/>
                    <a:p>
                      <a:r>
                        <a:rPr lang="en-US" sz="1600" dirty="0" err="1"/>
                        <a:t>Penyebab</a:t>
                      </a:r>
                      <a:r>
                        <a:rPr lang="en-US" sz="1600" dirty="0"/>
                        <a:t> </a:t>
                      </a:r>
                      <a:r>
                        <a:rPr lang="en-US" sz="1600" dirty="0" err="1"/>
                        <a:t>kegagalan</a:t>
                      </a:r>
                      <a:r>
                        <a:rPr lang="en-US" sz="1600" dirty="0"/>
                        <a:t> </a:t>
                      </a:r>
                      <a:r>
                        <a:rPr lang="en-US" sz="1600" dirty="0" err="1"/>
                        <a:t>bisa</a:t>
                      </a:r>
                      <a:r>
                        <a:rPr lang="en-US" sz="1600" dirty="0"/>
                        <a:t> </a:t>
                      </a:r>
                      <a:r>
                        <a:rPr lang="en-US" sz="1600" dirty="0" err="1"/>
                        <a:t>dilihat</a:t>
                      </a:r>
                      <a:r>
                        <a:rPr lang="en-US" sz="1600" dirty="0"/>
                        <a:t> </a:t>
                      </a:r>
                      <a:r>
                        <a:rPr lang="en-US" sz="1600" dirty="0" err="1"/>
                        <a:t>dari</a:t>
                      </a:r>
                      <a:r>
                        <a:rPr lang="en-US" sz="1600" dirty="0"/>
                        <a:t>  pada </a:t>
                      </a:r>
                      <a:r>
                        <a:rPr lang="en-US" sz="1600" dirty="0">
                          <a:highlight>
                            <a:srgbClr val="FFFF00"/>
                          </a:highlight>
                        </a:rPr>
                        <a:t>contributor </a:t>
                      </a:r>
                      <a:r>
                        <a:rPr lang="en-US" sz="1600" dirty="0" err="1">
                          <a:highlight>
                            <a:srgbClr val="FFFF00"/>
                          </a:highlight>
                        </a:rPr>
                        <a:t>kegagalan</a:t>
                      </a:r>
                      <a:r>
                        <a:rPr lang="en-US" sz="1600" dirty="0"/>
                        <a:t> pada work element</a:t>
                      </a:r>
                      <a:endParaRPr lang="en-US" sz="1600" dirty="0">
                        <a:solidFill>
                          <a:schemeClr val="bg2">
                            <a:lumMod val="25000"/>
                          </a:schemeClr>
                        </a:solidFill>
                        <a:latin typeface="Gill Sans MT" panose="020B0502020104020203" pitchFamily="34" charset="77"/>
                      </a:endParaRPr>
                    </a:p>
                  </a:txBody>
                  <a:tcPr/>
                </a:tc>
                <a:extLst>
                  <a:ext uri="{0D108BD9-81ED-4DB2-BD59-A6C34878D82A}">
                    <a16:rowId xmlns:a16="http://schemas.microsoft.com/office/drawing/2014/main" val="4092943239"/>
                  </a:ext>
                </a:extLst>
              </a:tr>
            </a:tbl>
          </a:graphicData>
        </a:graphic>
      </p:graphicFrame>
      <p:sp>
        <p:nvSpPr>
          <p:cNvPr id="7" name="Title 1">
            <a:extLst>
              <a:ext uri="{FF2B5EF4-FFF2-40B4-BE49-F238E27FC236}">
                <a16:creationId xmlns:a16="http://schemas.microsoft.com/office/drawing/2014/main" id="{8BA0951A-68A1-E54F-8106-B9CDD60CDF98}"/>
              </a:ext>
            </a:extLst>
          </p:cNvPr>
          <p:cNvSpPr>
            <a:spLocks noGrp="1"/>
          </p:cNvSpPr>
          <p:nvPr>
            <p:ph type="title"/>
          </p:nvPr>
        </p:nvSpPr>
        <p:spPr>
          <a:xfrm>
            <a:off x="50192" y="44374"/>
            <a:ext cx="8984951" cy="913570"/>
          </a:xfrm>
          <a:solidFill>
            <a:schemeClr val="accent5">
              <a:lumMod val="75000"/>
            </a:schemeClr>
          </a:solidFill>
        </p:spPr>
        <p:txBody>
          <a:bodyPr>
            <a:normAutofit fontScale="90000"/>
          </a:bodyPr>
          <a:lstStyle/>
          <a:p>
            <a:r>
              <a:rPr lang="en-US" sz="3200" dirty="0" err="1">
                <a:solidFill>
                  <a:schemeClr val="bg1"/>
                </a:solidFill>
                <a:latin typeface="Gill Sans MT" panose="020B0502020104020203" pitchFamily="34" charset="77"/>
              </a:rPr>
              <a:t>Permasalahan</a:t>
            </a:r>
            <a:r>
              <a:rPr lang="en-US" sz="3200" dirty="0">
                <a:solidFill>
                  <a:schemeClr val="bg1"/>
                </a:solidFill>
                <a:latin typeface="Gill Sans MT" panose="020B0502020104020203" pitchFamily="34" charset="77"/>
              </a:rPr>
              <a:t> </a:t>
            </a:r>
            <a:r>
              <a:rPr lang="en-US" sz="3200" dirty="0" err="1">
                <a:solidFill>
                  <a:schemeClr val="bg1"/>
                </a:solidFill>
                <a:latin typeface="Gill Sans MT" panose="020B0502020104020203" pitchFamily="34" charset="77"/>
              </a:rPr>
              <a:t>umum</a:t>
            </a:r>
            <a:r>
              <a:rPr lang="en-US" sz="3200" dirty="0">
                <a:solidFill>
                  <a:schemeClr val="bg1"/>
                </a:solidFill>
                <a:latin typeface="Gill Sans MT" panose="020B0502020104020203" pitchFamily="34" charset="77"/>
              </a:rPr>
              <a:t> </a:t>
            </a:r>
            <a:r>
              <a:rPr lang="en-US" sz="3600" b="1" dirty="0">
                <a:solidFill>
                  <a:schemeClr val="accent4">
                    <a:lumMod val="60000"/>
                    <a:lumOff val="40000"/>
                  </a:schemeClr>
                </a:solidFill>
                <a:latin typeface="Gill Sans MT" panose="020B0502020104020203" pitchFamily="34" charset="77"/>
              </a:rPr>
              <a:t>(3)</a:t>
            </a:r>
            <a:r>
              <a:rPr lang="en-US" sz="3200" dirty="0">
                <a:solidFill>
                  <a:schemeClr val="bg1"/>
                </a:solidFill>
                <a:latin typeface="Gill Sans MT" panose="020B0502020104020203" pitchFamily="34" charset="77"/>
              </a:rPr>
              <a:t> </a:t>
            </a:r>
            <a:r>
              <a:rPr lang="en-US" sz="3200" dirty="0" err="1">
                <a:solidFill>
                  <a:schemeClr val="bg1"/>
                </a:solidFill>
                <a:latin typeface="Gill Sans MT" panose="020B0502020104020203" pitchFamily="34" charset="77"/>
              </a:rPr>
              <a:t>dalam</a:t>
            </a:r>
            <a:r>
              <a:rPr lang="en-US" sz="3200" dirty="0">
                <a:solidFill>
                  <a:schemeClr val="bg1"/>
                </a:solidFill>
                <a:latin typeface="Gill Sans MT" panose="020B0502020104020203" pitchFamily="34" charset="77"/>
              </a:rPr>
              <a:t> </a:t>
            </a:r>
            <a:br>
              <a:rPr lang="en-US" sz="3200" dirty="0">
                <a:solidFill>
                  <a:schemeClr val="bg1"/>
                </a:solidFill>
                <a:latin typeface="Gill Sans MT" panose="020B0502020104020203" pitchFamily="34" charset="77"/>
              </a:rPr>
            </a:br>
            <a:r>
              <a:rPr lang="en-US" sz="3200" dirty="0" err="1">
                <a:solidFill>
                  <a:schemeClr val="bg1"/>
                </a:solidFill>
                <a:latin typeface="Gill Sans MT" panose="020B0502020104020203" pitchFamily="34" charset="77"/>
              </a:rPr>
              <a:t>penyusunan</a:t>
            </a:r>
            <a:r>
              <a:rPr lang="en-US" sz="3200" dirty="0">
                <a:solidFill>
                  <a:schemeClr val="bg1"/>
                </a:solidFill>
                <a:latin typeface="Gill Sans MT" panose="020B0502020104020203" pitchFamily="34" charset="77"/>
              </a:rPr>
              <a:t> FMEA vs Improvement pada </a:t>
            </a:r>
            <a:r>
              <a:rPr lang="en-US" sz="2700" b="1" dirty="0">
                <a:solidFill>
                  <a:schemeClr val="bg1"/>
                </a:solidFill>
                <a:latin typeface="Gill Sans MT" panose="020B0502020104020203" pitchFamily="34" charset="77"/>
              </a:rPr>
              <a:t>FMEA AIAG VDA</a:t>
            </a:r>
            <a:endParaRPr lang="en-US" sz="3200" b="1" dirty="0">
              <a:solidFill>
                <a:schemeClr val="bg1"/>
              </a:solidFill>
              <a:latin typeface="Gill Sans MT" panose="020B0502020104020203" pitchFamily="34" charset="77"/>
            </a:endParaRPr>
          </a:p>
        </p:txBody>
      </p:sp>
      <p:pic>
        <p:nvPicPr>
          <p:cNvPr id="19" name="Picture 18">
            <a:extLst>
              <a:ext uri="{FF2B5EF4-FFF2-40B4-BE49-F238E27FC236}">
                <a16:creationId xmlns:a16="http://schemas.microsoft.com/office/drawing/2014/main" id="{70A2A4C2-86D5-D140-8550-CBB42E88E990}"/>
              </a:ext>
            </a:extLst>
          </p:cNvPr>
          <p:cNvPicPr>
            <a:picLocks noChangeAspect="1"/>
          </p:cNvPicPr>
          <p:nvPr/>
        </p:nvPicPr>
        <p:blipFill>
          <a:blip r:embed="rId2"/>
          <a:stretch>
            <a:fillRect/>
          </a:stretch>
        </p:blipFill>
        <p:spPr>
          <a:xfrm>
            <a:off x="388940" y="3448320"/>
            <a:ext cx="7010400" cy="3220995"/>
          </a:xfrm>
          <a:prstGeom prst="rect">
            <a:avLst/>
          </a:prstGeom>
          <a:ln>
            <a:noFill/>
          </a:ln>
        </p:spPr>
      </p:pic>
      <p:sp>
        <p:nvSpPr>
          <p:cNvPr id="20" name="TextBox 19">
            <a:extLst>
              <a:ext uri="{FF2B5EF4-FFF2-40B4-BE49-F238E27FC236}">
                <a16:creationId xmlns:a16="http://schemas.microsoft.com/office/drawing/2014/main" id="{989C6D24-9DEE-8D4E-AE43-993A2EEF1138}"/>
              </a:ext>
            </a:extLst>
          </p:cNvPr>
          <p:cNvSpPr txBox="1"/>
          <p:nvPr/>
        </p:nvSpPr>
        <p:spPr>
          <a:xfrm>
            <a:off x="8477835" y="3324974"/>
            <a:ext cx="1261692" cy="707886"/>
          </a:xfrm>
          <a:prstGeom prst="rect">
            <a:avLst/>
          </a:prstGeom>
          <a:solidFill>
            <a:schemeClr val="accent2">
              <a:lumMod val="20000"/>
              <a:lumOff val="80000"/>
            </a:schemeClr>
          </a:solidFill>
          <a:ln>
            <a:solidFill>
              <a:srgbClr val="FF0000"/>
            </a:solidFill>
          </a:ln>
        </p:spPr>
        <p:txBody>
          <a:bodyPr wrap="none" rtlCol="0">
            <a:spAutoFit/>
          </a:bodyPr>
          <a:lstStyle/>
          <a:p>
            <a:pPr algn="ctr"/>
            <a:r>
              <a:rPr lang="en-US" sz="2000" dirty="0" err="1">
                <a:solidFill>
                  <a:srgbClr val="FF0000"/>
                </a:solidFill>
              </a:rPr>
              <a:t>Penyebab</a:t>
            </a:r>
            <a:r>
              <a:rPr lang="en-US" sz="2000" dirty="0">
                <a:solidFill>
                  <a:srgbClr val="FF0000"/>
                </a:solidFill>
              </a:rPr>
              <a:t> </a:t>
            </a:r>
          </a:p>
          <a:p>
            <a:pPr algn="ctr"/>
            <a:r>
              <a:rPr lang="en-US" sz="2000" dirty="0" err="1">
                <a:solidFill>
                  <a:srgbClr val="FF0000"/>
                </a:solidFill>
              </a:rPr>
              <a:t>Kegagalan</a:t>
            </a:r>
            <a:endParaRPr lang="en-US" sz="2000" dirty="0">
              <a:solidFill>
                <a:srgbClr val="FF0000"/>
              </a:solidFill>
            </a:endParaRPr>
          </a:p>
        </p:txBody>
      </p:sp>
      <p:cxnSp>
        <p:nvCxnSpPr>
          <p:cNvPr id="3" name="Straight Connector 2">
            <a:extLst>
              <a:ext uri="{FF2B5EF4-FFF2-40B4-BE49-F238E27FC236}">
                <a16:creationId xmlns:a16="http://schemas.microsoft.com/office/drawing/2014/main" id="{DDA65960-F64E-3643-9A7A-F38552B3305B}"/>
              </a:ext>
            </a:extLst>
          </p:cNvPr>
          <p:cNvCxnSpPr/>
          <p:nvPr/>
        </p:nvCxnSpPr>
        <p:spPr>
          <a:xfrm>
            <a:off x="312738" y="3178629"/>
            <a:ext cx="890746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2222B47-004D-9E40-B276-EB1E9F3297B0}"/>
              </a:ext>
            </a:extLst>
          </p:cNvPr>
          <p:cNvSpPr>
            <a:spLocks noGrp="1"/>
          </p:cNvSpPr>
          <p:nvPr>
            <p:ph type="sldNum" sz="quarter" idx="12"/>
          </p:nvPr>
        </p:nvSpPr>
        <p:spPr/>
        <p:txBody>
          <a:bodyPr/>
          <a:lstStyle/>
          <a:p>
            <a:fld id="{0BE96E79-1F98-4396-B82F-94B4AEA37C6A}" type="slidenum">
              <a:rPr lang="en-US" smtClean="0"/>
              <a:t>16</a:t>
            </a:fld>
            <a:endParaRPr lang="en-US"/>
          </a:p>
        </p:txBody>
      </p:sp>
      <p:sp>
        <p:nvSpPr>
          <p:cNvPr id="5" name="Teardrop 4">
            <a:extLst>
              <a:ext uri="{FF2B5EF4-FFF2-40B4-BE49-F238E27FC236}">
                <a16:creationId xmlns:a16="http://schemas.microsoft.com/office/drawing/2014/main" id="{A39D34A7-8087-214D-8484-7A6CB41721CD}"/>
              </a:ext>
            </a:extLst>
          </p:cNvPr>
          <p:cNvSpPr/>
          <p:nvPr/>
        </p:nvSpPr>
        <p:spPr>
          <a:xfrm rot="541003">
            <a:off x="4186074" y="3647209"/>
            <a:ext cx="3276470" cy="3110754"/>
          </a:xfrm>
          <a:prstGeom prst="teardrop">
            <a:avLst>
              <a:gd name="adj" fmla="val 103950"/>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Curved Connector 7">
            <a:extLst>
              <a:ext uri="{FF2B5EF4-FFF2-40B4-BE49-F238E27FC236}">
                <a16:creationId xmlns:a16="http://schemas.microsoft.com/office/drawing/2014/main" id="{12A9ECAF-953D-8041-95ED-94F09F210009}"/>
              </a:ext>
            </a:extLst>
          </p:cNvPr>
          <p:cNvCxnSpPr>
            <a:stCxn id="5" idx="7"/>
          </p:cNvCxnSpPr>
          <p:nvPr/>
        </p:nvCxnSpPr>
        <p:spPr>
          <a:xfrm rot="5400000" flipH="1" flipV="1">
            <a:off x="7888224" y="3356569"/>
            <a:ext cx="387450" cy="644696"/>
          </a:xfrm>
          <a:prstGeom prst="curvedConnector2">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86FF87D1-5568-4747-BC72-D3FC06AAD4B1}"/>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97323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866B078-3172-2648-B684-BF7D3CFCEB29}"/>
              </a:ext>
            </a:extLst>
          </p:cNvPr>
          <p:cNvGraphicFramePr>
            <a:graphicFrameLocks noGrp="1"/>
          </p:cNvGraphicFramePr>
          <p:nvPr>
            <p:ph idx="1"/>
            <p:extLst>
              <p:ext uri="{D42A27DB-BD31-4B8C-83A1-F6EECF244321}">
                <p14:modId xmlns:p14="http://schemas.microsoft.com/office/powerpoint/2010/main" val="2231284972"/>
              </p:ext>
            </p:extLst>
          </p:nvPr>
        </p:nvGraphicFramePr>
        <p:xfrm>
          <a:off x="491218" y="1348998"/>
          <a:ext cx="8870496" cy="4137402"/>
        </p:xfrm>
        <a:graphic>
          <a:graphicData uri="http://schemas.openxmlformats.org/drawingml/2006/table">
            <a:tbl>
              <a:tblPr firstRow="1" bandRow="1">
                <a:tableStyleId>{5940675A-B579-460E-94D1-54222C63F5DA}</a:tableStyleId>
              </a:tblPr>
              <a:tblGrid>
                <a:gridCol w="1761243">
                  <a:extLst>
                    <a:ext uri="{9D8B030D-6E8A-4147-A177-3AD203B41FA5}">
                      <a16:colId xmlns:a16="http://schemas.microsoft.com/office/drawing/2014/main" val="2019924082"/>
                    </a:ext>
                  </a:extLst>
                </a:gridCol>
                <a:gridCol w="3114196">
                  <a:extLst>
                    <a:ext uri="{9D8B030D-6E8A-4147-A177-3AD203B41FA5}">
                      <a16:colId xmlns:a16="http://schemas.microsoft.com/office/drawing/2014/main" val="3488842262"/>
                    </a:ext>
                  </a:extLst>
                </a:gridCol>
                <a:gridCol w="3995057">
                  <a:extLst>
                    <a:ext uri="{9D8B030D-6E8A-4147-A177-3AD203B41FA5}">
                      <a16:colId xmlns:a16="http://schemas.microsoft.com/office/drawing/2014/main" val="3076694797"/>
                    </a:ext>
                  </a:extLst>
                </a:gridCol>
              </a:tblGrid>
              <a:tr h="649675">
                <a:tc>
                  <a:txBody>
                    <a:bodyPr/>
                    <a:lstStyle/>
                    <a:p>
                      <a:r>
                        <a:rPr lang="en-US" sz="1600" dirty="0"/>
                        <a:t>Proses </a:t>
                      </a:r>
                      <a:r>
                        <a:rPr lang="en-US" sz="1600" dirty="0" err="1"/>
                        <a:t>pada</a:t>
                      </a:r>
                      <a:r>
                        <a:rPr lang="en-US" sz="1600" dirty="0"/>
                        <a:t> FMEA</a:t>
                      </a:r>
                      <a:endParaRPr lang="en-US" sz="1600" dirty="0">
                        <a:latin typeface="Gill Sans MT" panose="020B0502020104020203" pitchFamily="34" charset="77"/>
                      </a:endParaRPr>
                    </a:p>
                  </a:txBody>
                  <a:tcPr/>
                </a:tc>
                <a:tc>
                  <a:txBody>
                    <a:bodyPr/>
                    <a:lstStyle/>
                    <a:p>
                      <a:r>
                        <a:rPr lang="en-US" sz="1600" dirty="0" err="1"/>
                        <a:t>Permasalahan</a:t>
                      </a:r>
                      <a:r>
                        <a:rPr lang="en-US" sz="1600" dirty="0"/>
                        <a:t> </a:t>
                      </a:r>
                      <a:r>
                        <a:rPr lang="en-US" sz="1600" dirty="0" err="1"/>
                        <a:t>umum</a:t>
                      </a:r>
                      <a:endParaRPr lang="en-US" sz="1600" dirty="0">
                        <a:latin typeface="Gill Sans MT" panose="020B0502020104020203" pitchFamily="34" charset="77"/>
                      </a:endParaRPr>
                    </a:p>
                  </a:txBody>
                  <a:tcPr/>
                </a:tc>
                <a:tc>
                  <a:txBody>
                    <a:bodyPr/>
                    <a:lstStyle/>
                    <a:p>
                      <a:r>
                        <a:rPr lang="en-US" sz="1600" dirty="0"/>
                        <a:t>FMEA AIAG VDA</a:t>
                      </a:r>
                      <a:endParaRPr lang="en-US" sz="1600" dirty="0">
                        <a:latin typeface="Gill Sans MT" panose="020B0502020104020203" pitchFamily="34" charset="77"/>
                      </a:endParaRPr>
                    </a:p>
                  </a:txBody>
                  <a:tcPr/>
                </a:tc>
                <a:extLst>
                  <a:ext uri="{0D108BD9-81ED-4DB2-BD59-A6C34878D82A}">
                    <a16:rowId xmlns:a16="http://schemas.microsoft.com/office/drawing/2014/main" val="725436533"/>
                  </a:ext>
                </a:extLst>
              </a:tr>
              <a:tr h="2290958">
                <a:tc>
                  <a:txBody>
                    <a:bodyPr/>
                    <a:lstStyle/>
                    <a:p>
                      <a:r>
                        <a:rPr lang="en-US" sz="1600" dirty="0" err="1"/>
                        <a:t>Occurence</a:t>
                      </a:r>
                      <a:endParaRPr lang="en-US" sz="1600" dirty="0">
                        <a:solidFill>
                          <a:schemeClr val="bg2">
                            <a:lumMod val="25000"/>
                          </a:schemeClr>
                        </a:solidFill>
                        <a:latin typeface="Gill Sans MT" panose="020B0502020104020203" pitchFamily="34" charset="77"/>
                      </a:endParaRPr>
                    </a:p>
                  </a:txBody>
                  <a:tcPr/>
                </a:tc>
                <a:tc>
                  <a:txBody>
                    <a:bodyPr/>
                    <a:lstStyle/>
                    <a:p>
                      <a:r>
                        <a:rPr lang="en-US" sz="1600" dirty="0" err="1"/>
                        <a:t>Menilai</a:t>
                      </a:r>
                      <a:r>
                        <a:rPr lang="en-US" sz="1600" dirty="0"/>
                        <a:t> </a:t>
                      </a:r>
                      <a:r>
                        <a:rPr lang="en-US" sz="1600" dirty="0" err="1"/>
                        <a:t>tingkat</a:t>
                      </a:r>
                      <a:r>
                        <a:rPr lang="en-US" sz="1600" dirty="0"/>
                        <a:t> </a:t>
                      </a:r>
                      <a:r>
                        <a:rPr lang="en-US" sz="1600" dirty="0" err="1"/>
                        <a:t>kejadian</a:t>
                      </a:r>
                      <a:r>
                        <a:rPr lang="en-US" sz="1600" dirty="0"/>
                        <a:t> </a:t>
                      </a:r>
                      <a:r>
                        <a:rPr lang="en-US" sz="1600" dirty="0" err="1"/>
                        <a:t>kegagalan</a:t>
                      </a:r>
                      <a:r>
                        <a:rPr lang="en-US" sz="1600" dirty="0"/>
                        <a:t> </a:t>
                      </a:r>
                      <a:r>
                        <a:rPr lang="en-US" sz="1600" dirty="0" err="1"/>
                        <a:t>atau</a:t>
                      </a:r>
                      <a:r>
                        <a:rPr lang="en-US" sz="1600" dirty="0"/>
                        <a:t> defect</a:t>
                      </a:r>
                      <a:endParaRPr lang="en-US" sz="1600" dirty="0">
                        <a:solidFill>
                          <a:schemeClr val="bg2">
                            <a:lumMod val="25000"/>
                          </a:schemeClr>
                        </a:solidFill>
                        <a:latin typeface="Gill Sans MT" panose="020B0502020104020203" pitchFamily="34" charset="77"/>
                      </a:endParaRPr>
                    </a:p>
                  </a:txBody>
                  <a:tcPr/>
                </a:tc>
                <a:tc>
                  <a:txBody>
                    <a:bodyPr/>
                    <a:lstStyle/>
                    <a:p>
                      <a:r>
                        <a:rPr lang="en-US" sz="1600" dirty="0"/>
                        <a:t>Nilai </a:t>
                      </a:r>
                      <a:r>
                        <a:rPr lang="en-US" sz="1600" dirty="0" err="1"/>
                        <a:t>efektifitas</a:t>
                      </a:r>
                      <a:r>
                        <a:rPr lang="en-US" sz="1600" dirty="0"/>
                        <a:t> </a:t>
                      </a:r>
                      <a:r>
                        <a:rPr lang="en-US" sz="1600" dirty="0" err="1"/>
                        <a:t>sistem</a:t>
                      </a:r>
                      <a:r>
                        <a:rPr lang="en-US" sz="1600" dirty="0"/>
                        <a:t> prevention control </a:t>
                      </a:r>
                      <a:r>
                        <a:rPr lang="en-US" sz="1600" dirty="0" err="1"/>
                        <a:t>dalam</a:t>
                      </a:r>
                      <a:r>
                        <a:rPr lang="en-US" sz="1600" dirty="0"/>
                        <a:t> </a:t>
                      </a:r>
                      <a:r>
                        <a:rPr lang="en-US" sz="1600" dirty="0" err="1"/>
                        <a:t>mengendalikan</a:t>
                      </a:r>
                      <a:r>
                        <a:rPr lang="en-US" sz="1600" dirty="0"/>
                        <a:t> </a:t>
                      </a:r>
                      <a:r>
                        <a:rPr lang="en-US" sz="1600" dirty="0" err="1"/>
                        <a:t>penyebab</a:t>
                      </a:r>
                      <a:r>
                        <a:rPr lang="en-US" sz="1600" dirty="0"/>
                        <a:t> defect. </a:t>
                      </a:r>
                      <a:r>
                        <a:rPr lang="en-US" sz="1600" dirty="0" err="1"/>
                        <a:t>Efektifitas</a:t>
                      </a:r>
                      <a:r>
                        <a:rPr lang="en-US" sz="1600" dirty="0"/>
                        <a:t> </a:t>
                      </a:r>
                      <a:r>
                        <a:rPr lang="en-US" sz="1600" dirty="0" err="1"/>
                        <a:t>sistem</a:t>
                      </a:r>
                      <a:r>
                        <a:rPr lang="en-US" sz="1600" dirty="0"/>
                        <a:t> </a:t>
                      </a:r>
                      <a:r>
                        <a:rPr lang="en-US" sz="1600" dirty="0" err="1"/>
                        <a:t>kontrol</a:t>
                      </a:r>
                      <a:r>
                        <a:rPr lang="en-US" sz="1600" dirty="0"/>
                        <a:t>:</a:t>
                      </a:r>
                    </a:p>
                    <a:p>
                      <a:pPr marL="285750" indent="-285750">
                        <a:buFontTx/>
                        <a:buChar char="-"/>
                      </a:pPr>
                      <a:r>
                        <a:rPr lang="en-US" sz="1600" dirty="0"/>
                        <a:t>Behavioral (</a:t>
                      </a:r>
                      <a:r>
                        <a:rPr lang="en-US" sz="1600" dirty="0" err="1"/>
                        <a:t>Mengantungkan</a:t>
                      </a:r>
                      <a:r>
                        <a:rPr lang="en-US" sz="1600" dirty="0"/>
                        <a:t> </a:t>
                      </a:r>
                      <a:r>
                        <a:rPr lang="en-US" sz="1600" dirty="0" err="1"/>
                        <a:t>pada</a:t>
                      </a:r>
                      <a:r>
                        <a:rPr lang="en-US" sz="1600" dirty="0"/>
                        <a:t> orang)</a:t>
                      </a:r>
                    </a:p>
                    <a:p>
                      <a:pPr marL="285750" indent="-285750">
                        <a:buFontTx/>
                        <a:buChar char="-"/>
                      </a:pPr>
                      <a:r>
                        <a:rPr lang="en-US" sz="1600" dirty="0"/>
                        <a:t>Best </a:t>
                      </a:r>
                      <a:r>
                        <a:rPr lang="en-US" sz="1600" dirty="0" err="1"/>
                        <a:t>Practise</a:t>
                      </a:r>
                      <a:r>
                        <a:rPr lang="en-US" sz="1600" dirty="0"/>
                        <a:t> (</a:t>
                      </a:r>
                      <a:r>
                        <a:rPr lang="en-US" sz="1600" dirty="0" err="1"/>
                        <a:t>menggunakan</a:t>
                      </a:r>
                      <a:r>
                        <a:rPr lang="en-US" sz="1600" dirty="0"/>
                        <a:t> tools, </a:t>
                      </a:r>
                      <a:r>
                        <a:rPr lang="en-US" sz="1600" dirty="0" err="1"/>
                        <a:t>prosedur</a:t>
                      </a:r>
                      <a:r>
                        <a:rPr lang="en-US" sz="1600" dirty="0"/>
                        <a:t> </a:t>
                      </a:r>
                      <a:r>
                        <a:rPr lang="en-US" sz="1600" dirty="0" err="1"/>
                        <a:t>kalibrasi</a:t>
                      </a:r>
                      <a:r>
                        <a:rPr lang="en-US" sz="1600" dirty="0"/>
                        <a:t>, preventive maintenance, </a:t>
                      </a:r>
                      <a:r>
                        <a:rPr lang="en-US" sz="1600" dirty="0" err="1"/>
                        <a:t>dll</a:t>
                      </a:r>
                      <a:r>
                        <a:rPr lang="en-US" sz="1600" dirty="0"/>
                        <a:t>)</a:t>
                      </a:r>
                    </a:p>
                    <a:p>
                      <a:pPr marL="285750" indent="-285750">
                        <a:buFontTx/>
                        <a:buChar char="-"/>
                      </a:pPr>
                      <a:r>
                        <a:rPr lang="en-US" sz="1600" dirty="0"/>
                        <a:t>Technical (</a:t>
                      </a:r>
                      <a:r>
                        <a:rPr lang="en-US" sz="1600" dirty="0" err="1"/>
                        <a:t>mengantungkan</a:t>
                      </a:r>
                      <a:r>
                        <a:rPr lang="en-US" sz="1600" dirty="0"/>
                        <a:t> </a:t>
                      </a:r>
                      <a:r>
                        <a:rPr lang="en-US" sz="1600" dirty="0" err="1"/>
                        <a:t>pada</a:t>
                      </a:r>
                      <a:r>
                        <a:rPr lang="en-US" sz="1600" dirty="0"/>
                        <a:t> </a:t>
                      </a:r>
                      <a:r>
                        <a:rPr lang="en-US" sz="1600" dirty="0" err="1"/>
                        <a:t>mesin</a:t>
                      </a:r>
                      <a:r>
                        <a:rPr lang="en-US" sz="1600" dirty="0"/>
                        <a:t>)</a:t>
                      </a:r>
                    </a:p>
                    <a:p>
                      <a:pPr marL="285750" indent="-285750">
                        <a:buFontTx/>
                        <a:buChar char="-"/>
                      </a:pPr>
                      <a:endParaRPr lang="en-US" sz="1600" dirty="0">
                        <a:solidFill>
                          <a:schemeClr val="bg2">
                            <a:lumMod val="25000"/>
                          </a:schemeClr>
                        </a:solidFill>
                        <a:latin typeface="Gill Sans MT" panose="020B0502020104020203" pitchFamily="34" charset="77"/>
                      </a:endParaRPr>
                    </a:p>
                  </a:txBody>
                  <a:tcPr/>
                </a:tc>
                <a:extLst>
                  <a:ext uri="{0D108BD9-81ED-4DB2-BD59-A6C34878D82A}">
                    <a16:rowId xmlns:a16="http://schemas.microsoft.com/office/drawing/2014/main" val="2086334383"/>
                  </a:ext>
                </a:extLst>
              </a:tr>
              <a:tr h="1196769">
                <a:tc>
                  <a:txBody>
                    <a:bodyPr/>
                    <a:lstStyle/>
                    <a:p>
                      <a:r>
                        <a:rPr lang="en-US" sz="1600" dirty="0"/>
                        <a:t>Current prevention control, current detection control</a:t>
                      </a:r>
                      <a:endParaRPr lang="en-US" sz="1600" dirty="0">
                        <a:solidFill>
                          <a:schemeClr val="bg2">
                            <a:lumMod val="25000"/>
                          </a:schemeClr>
                        </a:solidFill>
                        <a:latin typeface="Gill Sans MT" panose="020B0502020104020203" pitchFamily="34" charset="77"/>
                      </a:endParaRPr>
                    </a:p>
                  </a:txBody>
                  <a:tcPr/>
                </a:tc>
                <a:tc>
                  <a:txBody>
                    <a:bodyPr/>
                    <a:lstStyle/>
                    <a:p>
                      <a:r>
                        <a:rPr lang="en-US" sz="1600" dirty="0"/>
                        <a:t>Masih </a:t>
                      </a:r>
                      <a:r>
                        <a:rPr lang="en-US" sz="1600" dirty="0" err="1"/>
                        <a:t>banyak</a:t>
                      </a:r>
                      <a:r>
                        <a:rPr lang="en-US" sz="1600" dirty="0"/>
                        <a:t> yang </a:t>
                      </a:r>
                      <a:r>
                        <a:rPr lang="en-US" sz="1600" dirty="0" err="1"/>
                        <a:t>bingung</a:t>
                      </a:r>
                      <a:r>
                        <a:rPr lang="en-US" sz="1600" dirty="0"/>
                        <a:t> </a:t>
                      </a:r>
                      <a:r>
                        <a:rPr lang="en-US" sz="1600" dirty="0" err="1"/>
                        <a:t>perbedaan</a:t>
                      </a:r>
                      <a:r>
                        <a:rPr lang="en-US" sz="1600" dirty="0"/>
                        <a:t> </a:t>
                      </a:r>
                      <a:r>
                        <a:rPr lang="en-US" sz="1600" dirty="0" err="1"/>
                        <a:t>antara</a:t>
                      </a:r>
                      <a:r>
                        <a:rPr lang="en-US" sz="1600" dirty="0"/>
                        <a:t> prevention control vs detection control</a:t>
                      </a:r>
                      <a:endParaRPr lang="en-US" sz="1600" dirty="0">
                        <a:solidFill>
                          <a:schemeClr val="bg2">
                            <a:lumMod val="25000"/>
                          </a:schemeClr>
                        </a:solidFill>
                        <a:latin typeface="Gill Sans MT" panose="020B0502020104020203" pitchFamily="34" charset="77"/>
                      </a:endParaRPr>
                    </a:p>
                  </a:txBody>
                  <a:tcPr/>
                </a:tc>
                <a:tc>
                  <a:txBody>
                    <a:bodyPr/>
                    <a:lstStyle/>
                    <a:p>
                      <a:pPr marL="285750" indent="-285750">
                        <a:buFont typeface="Arial" panose="020B0604020202020204" pitchFamily="34" charset="0"/>
                        <a:buChar char="•"/>
                      </a:pPr>
                      <a:r>
                        <a:rPr lang="en-US" sz="1600" dirty="0"/>
                        <a:t>Prevention control : </a:t>
                      </a:r>
                      <a:r>
                        <a:rPr lang="en-US" sz="1600" dirty="0" err="1"/>
                        <a:t>Pengendalian</a:t>
                      </a:r>
                      <a:r>
                        <a:rPr lang="en-US" sz="1600" dirty="0"/>
                        <a:t> </a:t>
                      </a:r>
                      <a:r>
                        <a:rPr lang="en-US" sz="1600" dirty="0" err="1"/>
                        <a:t>terhadap</a:t>
                      </a:r>
                      <a:r>
                        <a:rPr lang="en-US" sz="1600" dirty="0"/>
                        <a:t> </a:t>
                      </a:r>
                      <a:r>
                        <a:rPr lang="en-US" sz="1600" dirty="0" err="1">
                          <a:highlight>
                            <a:srgbClr val="FFFF00"/>
                          </a:highlight>
                        </a:rPr>
                        <a:t>penyebab</a:t>
                      </a:r>
                      <a:endParaRPr lang="en-US" sz="1600" dirty="0">
                        <a:highlight>
                          <a:srgbClr val="FFFF00"/>
                        </a:highlight>
                      </a:endParaRPr>
                    </a:p>
                    <a:p>
                      <a:pPr marL="285750" indent="-285750">
                        <a:buFont typeface="Arial" panose="020B0604020202020204" pitchFamily="34" charset="0"/>
                        <a:buChar char="•"/>
                      </a:pPr>
                      <a:r>
                        <a:rPr lang="en-US" sz="1600" dirty="0"/>
                        <a:t>Detection control : </a:t>
                      </a:r>
                      <a:r>
                        <a:rPr lang="en-US" sz="1600" dirty="0" err="1"/>
                        <a:t>Pengendalian</a:t>
                      </a:r>
                      <a:r>
                        <a:rPr lang="en-US" sz="1600" dirty="0"/>
                        <a:t> </a:t>
                      </a:r>
                      <a:r>
                        <a:rPr lang="en-US" sz="1600" dirty="0" err="1"/>
                        <a:t>terhadap</a:t>
                      </a:r>
                      <a:r>
                        <a:rPr lang="en-US" sz="1600" dirty="0"/>
                        <a:t> </a:t>
                      </a:r>
                      <a:r>
                        <a:rPr lang="en-US" sz="1600" dirty="0" err="1"/>
                        <a:t>produk</a:t>
                      </a:r>
                      <a:r>
                        <a:rPr lang="en-US" sz="1600" dirty="0"/>
                        <a:t>, </a:t>
                      </a:r>
                      <a:r>
                        <a:rPr lang="en-US" sz="1600" dirty="0" err="1">
                          <a:highlight>
                            <a:srgbClr val="FFFF00"/>
                          </a:highlight>
                        </a:rPr>
                        <a:t>menangkap</a:t>
                      </a:r>
                      <a:r>
                        <a:rPr lang="en-US" sz="1600" dirty="0">
                          <a:highlight>
                            <a:srgbClr val="FFFF00"/>
                          </a:highlight>
                        </a:rPr>
                        <a:t> defect</a:t>
                      </a:r>
                      <a:r>
                        <a:rPr lang="en-US" sz="1600" dirty="0"/>
                        <a:t> </a:t>
                      </a:r>
                      <a:endParaRPr lang="en-US" sz="1600" dirty="0">
                        <a:solidFill>
                          <a:schemeClr val="bg2">
                            <a:lumMod val="25000"/>
                          </a:schemeClr>
                        </a:solidFill>
                        <a:latin typeface="Gill Sans MT" panose="020B0502020104020203" pitchFamily="34" charset="77"/>
                      </a:endParaRPr>
                    </a:p>
                  </a:txBody>
                  <a:tcPr/>
                </a:tc>
                <a:extLst>
                  <a:ext uri="{0D108BD9-81ED-4DB2-BD59-A6C34878D82A}">
                    <a16:rowId xmlns:a16="http://schemas.microsoft.com/office/drawing/2014/main" val="937509158"/>
                  </a:ext>
                </a:extLst>
              </a:tr>
            </a:tbl>
          </a:graphicData>
        </a:graphic>
      </p:graphicFrame>
      <p:sp>
        <p:nvSpPr>
          <p:cNvPr id="7" name="Title 1">
            <a:extLst>
              <a:ext uri="{FF2B5EF4-FFF2-40B4-BE49-F238E27FC236}">
                <a16:creationId xmlns:a16="http://schemas.microsoft.com/office/drawing/2014/main" id="{5BEE83CE-16AA-8041-96B2-3A5876AA3CD7}"/>
              </a:ext>
            </a:extLst>
          </p:cNvPr>
          <p:cNvSpPr>
            <a:spLocks noGrp="1"/>
          </p:cNvSpPr>
          <p:nvPr>
            <p:ph type="title"/>
          </p:nvPr>
        </p:nvSpPr>
        <p:spPr>
          <a:xfrm>
            <a:off x="50192" y="44374"/>
            <a:ext cx="8984951" cy="913570"/>
          </a:xfrm>
          <a:solidFill>
            <a:schemeClr val="accent5">
              <a:lumMod val="75000"/>
            </a:schemeClr>
          </a:solidFill>
        </p:spPr>
        <p:txBody>
          <a:bodyPr>
            <a:normAutofit fontScale="90000"/>
          </a:bodyPr>
          <a:lstStyle/>
          <a:p>
            <a:r>
              <a:rPr lang="en-US" sz="3200" dirty="0" err="1">
                <a:solidFill>
                  <a:schemeClr val="bg1"/>
                </a:solidFill>
                <a:latin typeface="Gill Sans MT" panose="020B0502020104020203" pitchFamily="34" charset="77"/>
              </a:rPr>
              <a:t>Permasalahan</a:t>
            </a:r>
            <a:r>
              <a:rPr lang="en-US" sz="3200" dirty="0">
                <a:solidFill>
                  <a:schemeClr val="bg1"/>
                </a:solidFill>
                <a:latin typeface="Gill Sans MT" panose="020B0502020104020203" pitchFamily="34" charset="77"/>
              </a:rPr>
              <a:t> </a:t>
            </a:r>
            <a:r>
              <a:rPr lang="en-US" sz="3200" dirty="0" err="1">
                <a:solidFill>
                  <a:schemeClr val="bg1"/>
                </a:solidFill>
                <a:latin typeface="Gill Sans MT" panose="020B0502020104020203" pitchFamily="34" charset="77"/>
              </a:rPr>
              <a:t>umum</a:t>
            </a:r>
            <a:r>
              <a:rPr lang="en-US" sz="3200" dirty="0">
                <a:solidFill>
                  <a:schemeClr val="bg1"/>
                </a:solidFill>
                <a:latin typeface="Gill Sans MT" panose="020B0502020104020203" pitchFamily="34" charset="77"/>
              </a:rPr>
              <a:t> </a:t>
            </a:r>
            <a:r>
              <a:rPr lang="en-US" sz="3600" b="1" dirty="0">
                <a:solidFill>
                  <a:schemeClr val="accent4">
                    <a:lumMod val="60000"/>
                    <a:lumOff val="40000"/>
                  </a:schemeClr>
                </a:solidFill>
                <a:latin typeface="Gill Sans MT" panose="020B0502020104020203" pitchFamily="34" charset="77"/>
              </a:rPr>
              <a:t>(4)</a:t>
            </a:r>
            <a:r>
              <a:rPr lang="en-US" sz="3200" dirty="0">
                <a:solidFill>
                  <a:schemeClr val="bg1"/>
                </a:solidFill>
                <a:latin typeface="Gill Sans MT" panose="020B0502020104020203" pitchFamily="34" charset="77"/>
              </a:rPr>
              <a:t> </a:t>
            </a:r>
            <a:r>
              <a:rPr lang="en-US" sz="3200" dirty="0" err="1">
                <a:solidFill>
                  <a:schemeClr val="bg1"/>
                </a:solidFill>
                <a:latin typeface="Gill Sans MT" panose="020B0502020104020203" pitchFamily="34" charset="77"/>
              </a:rPr>
              <a:t>dalam</a:t>
            </a:r>
            <a:r>
              <a:rPr lang="en-US" sz="3200" dirty="0">
                <a:solidFill>
                  <a:schemeClr val="bg1"/>
                </a:solidFill>
                <a:latin typeface="Gill Sans MT" panose="020B0502020104020203" pitchFamily="34" charset="77"/>
              </a:rPr>
              <a:t> </a:t>
            </a:r>
            <a:br>
              <a:rPr lang="en-US" sz="3200" dirty="0">
                <a:solidFill>
                  <a:schemeClr val="bg1"/>
                </a:solidFill>
                <a:latin typeface="Gill Sans MT" panose="020B0502020104020203" pitchFamily="34" charset="77"/>
              </a:rPr>
            </a:br>
            <a:r>
              <a:rPr lang="en-US" sz="3200" dirty="0" err="1">
                <a:solidFill>
                  <a:schemeClr val="bg1"/>
                </a:solidFill>
                <a:latin typeface="Gill Sans MT" panose="020B0502020104020203" pitchFamily="34" charset="77"/>
              </a:rPr>
              <a:t>penyusunan</a:t>
            </a:r>
            <a:r>
              <a:rPr lang="en-US" sz="3200" dirty="0">
                <a:solidFill>
                  <a:schemeClr val="bg1"/>
                </a:solidFill>
                <a:latin typeface="Gill Sans MT" panose="020B0502020104020203" pitchFamily="34" charset="77"/>
              </a:rPr>
              <a:t> FMEA vs Improvement pada </a:t>
            </a:r>
            <a:r>
              <a:rPr lang="en-US" sz="2700" b="1" dirty="0">
                <a:solidFill>
                  <a:schemeClr val="bg1"/>
                </a:solidFill>
                <a:latin typeface="Gill Sans MT" panose="020B0502020104020203" pitchFamily="34" charset="77"/>
              </a:rPr>
              <a:t>FMEA AIAG VDA</a:t>
            </a:r>
            <a:endParaRPr lang="en-US" sz="3200" b="1" dirty="0">
              <a:solidFill>
                <a:schemeClr val="bg1"/>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1997A42-F9D6-D647-A23D-D08D960E1607}"/>
              </a:ext>
            </a:extLst>
          </p:cNvPr>
          <p:cNvSpPr>
            <a:spLocks noGrp="1"/>
          </p:cNvSpPr>
          <p:nvPr>
            <p:ph type="sldNum" sz="quarter" idx="12"/>
          </p:nvPr>
        </p:nvSpPr>
        <p:spPr/>
        <p:txBody>
          <a:bodyPr/>
          <a:lstStyle/>
          <a:p>
            <a:fld id="{0BE96E79-1F98-4396-B82F-94B4AEA37C6A}" type="slidenum">
              <a:rPr lang="en-US" smtClean="0"/>
              <a:t>17</a:t>
            </a:fld>
            <a:endParaRPr lang="en-US"/>
          </a:p>
        </p:txBody>
      </p:sp>
      <p:sp>
        <p:nvSpPr>
          <p:cNvPr id="3" name="Footer Placeholder 2">
            <a:extLst>
              <a:ext uri="{FF2B5EF4-FFF2-40B4-BE49-F238E27FC236}">
                <a16:creationId xmlns:a16="http://schemas.microsoft.com/office/drawing/2014/main" id="{61413067-640B-4977-930E-395AD14C2F8D}"/>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27669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866B078-3172-2648-B684-BF7D3CFCEB29}"/>
              </a:ext>
            </a:extLst>
          </p:cNvPr>
          <p:cNvGraphicFramePr>
            <a:graphicFrameLocks noGrp="1"/>
          </p:cNvGraphicFramePr>
          <p:nvPr>
            <p:ph idx="1"/>
            <p:extLst>
              <p:ext uri="{D42A27DB-BD31-4B8C-83A1-F6EECF244321}">
                <p14:modId xmlns:p14="http://schemas.microsoft.com/office/powerpoint/2010/main" val="2921229494"/>
              </p:ext>
            </p:extLst>
          </p:nvPr>
        </p:nvGraphicFramePr>
        <p:xfrm>
          <a:off x="491218" y="1386839"/>
          <a:ext cx="8859610" cy="4513217"/>
        </p:xfrm>
        <a:graphic>
          <a:graphicData uri="http://schemas.openxmlformats.org/drawingml/2006/table">
            <a:tbl>
              <a:tblPr firstRow="1" bandRow="1">
                <a:tableStyleId>{5940675A-B579-460E-94D1-54222C63F5DA}</a:tableStyleId>
              </a:tblPr>
              <a:tblGrid>
                <a:gridCol w="1465007">
                  <a:extLst>
                    <a:ext uri="{9D8B030D-6E8A-4147-A177-3AD203B41FA5}">
                      <a16:colId xmlns:a16="http://schemas.microsoft.com/office/drawing/2014/main" val="2019924082"/>
                    </a:ext>
                  </a:extLst>
                </a:gridCol>
                <a:gridCol w="3544997">
                  <a:extLst>
                    <a:ext uri="{9D8B030D-6E8A-4147-A177-3AD203B41FA5}">
                      <a16:colId xmlns:a16="http://schemas.microsoft.com/office/drawing/2014/main" val="3488842262"/>
                    </a:ext>
                  </a:extLst>
                </a:gridCol>
                <a:gridCol w="3849606">
                  <a:extLst>
                    <a:ext uri="{9D8B030D-6E8A-4147-A177-3AD203B41FA5}">
                      <a16:colId xmlns:a16="http://schemas.microsoft.com/office/drawing/2014/main" val="3076694797"/>
                    </a:ext>
                  </a:extLst>
                </a:gridCol>
              </a:tblGrid>
              <a:tr h="639934">
                <a:tc>
                  <a:txBody>
                    <a:bodyPr/>
                    <a:lstStyle/>
                    <a:p>
                      <a:r>
                        <a:rPr lang="en-US" sz="1600" dirty="0"/>
                        <a:t>Proses </a:t>
                      </a:r>
                      <a:r>
                        <a:rPr lang="en-US" sz="1600" dirty="0" err="1"/>
                        <a:t>pada</a:t>
                      </a:r>
                      <a:r>
                        <a:rPr lang="en-US" sz="1600" dirty="0"/>
                        <a:t> FMEA</a:t>
                      </a:r>
                      <a:endParaRPr lang="en-US" sz="1600" dirty="0">
                        <a:latin typeface="Gill Sans MT" panose="020B0502020104020203" pitchFamily="34" charset="77"/>
                      </a:endParaRPr>
                    </a:p>
                  </a:txBody>
                  <a:tcPr/>
                </a:tc>
                <a:tc>
                  <a:txBody>
                    <a:bodyPr/>
                    <a:lstStyle/>
                    <a:p>
                      <a:r>
                        <a:rPr lang="en-US" sz="1600" dirty="0" err="1"/>
                        <a:t>Permasalahan</a:t>
                      </a:r>
                      <a:r>
                        <a:rPr lang="en-US" sz="1600" dirty="0"/>
                        <a:t> </a:t>
                      </a:r>
                      <a:r>
                        <a:rPr lang="en-US" sz="1600" dirty="0" err="1"/>
                        <a:t>umum</a:t>
                      </a:r>
                      <a:endParaRPr lang="en-US" sz="1600" dirty="0">
                        <a:latin typeface="Gill Sans MT" panose="020B0502020104020203" pitchFamily="34"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FMEA AIAG VDA</a:t>
                      </a:r>
                      <a:endParaRPr lang="en-US" sz="1600" dirty="0">
                        <a:latin typeface="Gill Sans MT" panose="020B0502020104020203" pitchFamily="34" charset="77"/>
                      </a:endParaRPr>
                    </a:p>
                  </a:txBody>
                  <a:tcPr/>
                </a:tc>
                <a:extLst>
                  <a:ext uri="{0D108BD9-81ED-4DB2-BD59-A6C34878D82A}">
                    <a16:rowId xmlns:a16="http://schemas.microsoft.com/office/drawing/2014/main" val="725436533"/>
                  </a:ext>
                </a:extLst>
              </a:tr>
              <a:tr h="3873283">
                <a:tc>
                  <a:txBody>
                    <a:bodyPr/>
                    <a:lstStyle/>
                    <a:p>
                      <a:r>
                        <a:rPr lang="en-US" sz="1600" dirty="0"/>
                        <a:t>Nilai Detection</a:t>
                      </a:r>
                      <a:endParaRPr lang="en-US" sz="1600" dirty="0">
                        <a:solidFill>
                          <a:schemeClr val="bg2">
                            <a:lumMod val="25000"/>
                          </a:schemeClr>
                        </a:solidFill>
                        <a:latin typeface="Gill Sans MT" panose="020B0502020104020203" pitchFamily="34"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600" dirty="0" err="1"/>
                        <a:t>Melakukan</a:t>
                      </a:r>
                      <a:r>
                        <a:rPr lang="en-US" sz="1600" dirty="0"/>
                        <a:t> </a:t>
                      </a:r>
                      <a:r>
                        <a:rPr lang="en-US" sz="1600" dirty="0" err="1"/>
                        <a:t>penilaian</a:t>
                      </a:r>
                      <a:r>
                        <a:rPr lang="en-US" sz="1600" dirty="0"/>
                        <a:t> </a:t>
                      </a:r>
                      <a:r>
                        <a:rPr lang="en-US" sz="1600" dirty="0" err="1"/>
                        <a:t>secara</a:t>
                      </a:r>
                      <a:r>
                        <a:rPr lang="en-US" sz="1600" dirty="0"/>
                        <a:t> </a:t>
                      </a:r>
                      <a:r>
                        <a:rPr lang="en-US" sz="1600" dirty="0" err="1"/>
                        <a:t>subyektif</a:t>
                      </a:r>
                      <a:r>
                        <a:rPr lang="en-US" sz="1600" dirty="0"/>
                        <a:t> </a:t>
                      </a:r>
                      <a:r>
                        <a:rPr lang="en-US" sz="1600" dirty="0" err="1"/>
                        <a:t>bukan</a:t>
                      </a:r>
                      <a:r>
                        <a:rPr lang="en-US" sz="1600" dirty="0"/>
                        <a:t> </a:t>
                      </a:r>
                      <a:r>
                        <a:rPr lang="en-US" sz="1600" dirty="0" err="1"/>
                        <a:t>berdasarkan</a:t>
                      </a:r>
                      <a:r>
                        <a:rPr lang="en-US" sz="1600" dirty="0"/>
                        <a:t> </a:t>
                      </a:r>
                      <a:r>
                        <a:rPr lang="en-US" sz="1600" dirty="0" err="1"/>
                        <a:t>efektifitas</a:t>
                      </a:r>
                      <a:r>
                        <a:rPr lang="en-US" sz="1600" dirty="0"/>
                        <a:t> </a:t>
                      </a:r>
                      <a:r>
                        <a:rPr lang="en-US" sz="1600" dirty="0" err="1"/>
                        <a:t>sistem</a:t>
                      </a:r>
                      <a:r>
                        <a:rPr lang="en-US" sz="1600" dirty="0"/>
                        <a:t> </a:t>
                      </a:r>
                      <a:r>
                        <a:rPr lang="en-US" sz="1600" dirty="0" err="1"/>
                        <a:t>pengontrolan</a:t>
                      </a:r>
                      <a:r>
                        <a:rPr lang="en-US" sz="1600" dirty="0"/>
                        <a:t>,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600" dirty="0" err="1"/>
                        <a:t>misalnya</a:t>
                      </a:r>
                      <a:r>
                        <a:rPr lang="en-US" sz="1600" dirty="0"/>
                        <a:t> </a:t>
                      </a:r>
                      <a:r>
                        <a:rPr lang="en-US" sz="1600" dirty="0" err="1"/>
                        <a:t>pengecekan</a:t>
                      </a:r>
                      <a:r>
                        <a:rPr lang="en-US" sz="1600" dirty="0"/>
                        <a:t> </a:t>
                      </a:r>
                      <a:r>
                        <a:rPr lang="en-US" sz="1200" dirty="0">
                          <a:highlight>
                            <a:srgbClr val="FFFF00"/>
                          </a:highlight>
                        </a:rPr>
                        <a:t>VISUAL</a:t>
                      </a:r>
                      <a:r>
                        <a:rPr lang="en-US" sz="1600" dirty="0"/>
                        <a:t> yang </a:t>
                      </a:r>
                      <a:r>
                        <a:rPr lang="en-US" sz="1600" dirty="0" err="1"/>
                        <a:t>merupakan</a:t>
                      </a:r>
                      <a:r>
                        <a:rPr lang="en-US" sz="1600" dirty="0"/>
                        <a:t> </a:t>
                      </a:r>
                      <a:r>
                        <a:rPr lang="en-US" sz="1600" dirty="0" err="1"/>
                        <a:t>sistem</a:t>
                      </a:r>
                      <a:r>
                        <a:rPr lang="en-US" sz="1600" dirty="0"/>
                        <a:t> </a:t>
                      </a:r>
                      <a:r>
                        <a:rPr lang="en-US" sz="1600" dirty="0" err="1"/>
                        <a:t>kontrol</a:t>
                      </a:r>
                      <a:r>
                        <a:rPr lang="en-US" sz="1600" dirty="0"/>
                        <a:t> yang </a:t>
                      </a:r>
                      <a:r>
                        <a:rPr lang="en-US" sz="1600" dirty="0" err="1"/>
                        <a:t>kurang</a:t>
                      </a:r>
                      <a:r>
                        <a:rPr lang="en-US" sz="1600" dirty="0"/>
                        <a:t> </a:t>
                      </a:r>
                      <a:r>
                        <a:rPr lang="en-US" sz="1600" dirty="0" err="1"/>
                        <a:t>efektif</a:t>
                      </a:r>
                      <a:r>
                        <a:rPr lang="en-US" sz="1600" dirty="0"/>
                        <a:t>, </a:t>
                      </a:r>
                      <a:r>
                        <a:rPr lang="en-US" sz="1600" dirty="0" err="1"/>
                        <a:t>dinilai</a:t>
                      </a:r>
                      <a:r>
                        <a:rPr lang="en-US" sz="1600" dirty="0"/>
                        <a:t> </a:t>
                      </a:r>
                      <a:r>
                        <a:rPr lang="en-US" sz="1600" dirty="0" err="1"/>
                        <a:t>rendah</a:t>
                      </a:r>
                      <a:r>
                        <a:rPr lang="en-US" sz="1600" dirty="0"/>
                        <a:t> (</a:t>
                      </a:r>
                      <a:r>
                        <a:rPr lang="en-US" sz="1600" dirty="0" err="1"/>
                        <a:t>kurang</a:t>
                      </a:r>
                      <a:r>
                        <a:rPr lang="en-US" sz="1600" dirty="0"/>
                        <a:t> </a:t>
                      </a:r>
                      <a:r>
                        <a:rPr lang="en-US" sz="1600" dirty="0" err="1"/>
                        <a:t>dari</a:t>
                      </a:r>
                      <a:r>
                        <a:rPr lang="en-US" sz="1600" dirty="0"/>
                        <a:t> 6), </a:t>
                      </a:r>
                      <a:r>
                        <a:rPr lang="en-US" sz="1600" dirty="0" err="1"/>
                        <a:t>seharusnya</a:t>
                      </a:r>
                      <a:r>
                        <a:rPr lang="en-US" sz="1600" dirty="0"/>
                        <a:t> </a:t>
                      </a:r>
                      <a:r>
                        <a:rPr lang="en-US" sz="1600" dirty="0" err="1"/>
                        <a:t>nilainya</a:t>
                      </a:r>
                      <a:r>
                        <a:rPr lang="en-US" sz="1600" dirty="0"/>
                        <a:t> </a:t>
                      </a:r>
                      <a:r>
                        <a:rPr lang="en-US" sz="1600" dirty="0" err="1">
                          <a:highlight>
                            <a:srgbClr val="FFFF00"/>
                          </a:highlight>
                        </a:rPr>
                        <a:t>tinggi</a:t>
                      </a:r>
                      <a:r>
                        <a:rPr lang="en-US" sz="1600" dirty="0">
                          <a:highlight>
                            <a:srgbClr val="FFFF00"/>
                          </a:highlight>
                        </a:rPr>
                        <a:t> </a:t>
                      </a:r>
                      <a:r>
                        <a:rPr lang="en-US" sz="1600" dirty="0"/>
                        <a:t>( </a:t>
                      </a:r>
                      <a:r>
                        <a:rPr lang="en-US" sz="1600" dirty="0" err="1"/>
                        <a:t>diatas</a:t>
                      </a:r>
                      <a:r>
                        <a:rPr lang="en-US" sz="1600" dirty="0"/>
                        <a:t> 7)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IRONI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err="1"/>
                        <a:t>Kemampuan</a:t>
                      </a:r>
                      <a:r>
                        <a:rPr lang="en-US" sz="1800" dirty="0"/>
                        <a:t> </a:t>
                      </a:r>
                      <a:r>
                        <a:rPr lang="en-US" sz="1800" dirty="0" err="1"/>
                        <a:t>deteksi</a:t>
                      </a:r>
                      <a:r>
                        <a:rPr lang="en-US" sz="1800" dirty="0"/>
                        <a:t> </a:t>
                      </a:r>
                      <a:r>
                        <a:rPr lang="en-US" sz="1800" dirty="0" err="1"/>
                        <a:t>dinilai</a:t>
                      </a:r>
                      <a:r>
                        <a:rPr lang="en-US" sz="1800" dirty="0"/>
                        <a:t> </a:t>
                      </a:r>
                      <a:r>
                        <a:rPr lang="en-US" sz="1800" dirty="0" err="1"/>
                        <a:t>baik</a:t>
                      </a:r>
                      <a:r>
                        <a:rPr lang="en-US" sz="1800" dirty="0"/>
                        <a:t>, TAPI </a:t>
                      </a:r>
                      <a:r>
                        <a:rPr lang="en-US" sz="1800" dirty="0" err="1"/>
                        <a:t>aktualnya</a:t>
                      </a:r>
                      <a:r>
                        <a:rPr lang="en-US" sz="1800" dirty="0"/>
                        <a:t> : defect </a:t>
                      </a:r>
                      <a:r>
                        <a:rPr lang="en-US" sz="1800" dirty="0" err="1"/>
                        <a:t>masih</a:t>
                      </a:r>
                      <a:r>
                        <a:rPr lang="en-US" sz="1800" dirty="0"/>
                        <a:t> </a:t>
                      </a:r>
                      <a:r>
                        <a:rPr lang="en-US" sz="1800" dirty="0" err="1"/>
                        <a:t>terkirim</a:t>
                      </a:r>
                      <a:r>
                        <a:rPr lang="en-US" sz="1800" dirty="0"/>
                        <a:t> </a:t>
                      </a:r>
                      <a:endParaRPr lang="en-US" sz="1800" dirty="0">
                        <a:solidFill>
                          <a:schemeClr val="accent1">
                            <a:lumMod val="75000"/>
                          </a:schemeClr>
                        </a:solidFill>
                        <a:latin typeface="Gill Sans MT" panose="020B0502020104020203" pitchFamily="34" charset="77"/>
                      </a:endParaRPr>
                    </a:p>
                  </a:txBody>
                  <a:tcPr/>
                </a:tc>
                <a:tc>
                  <a:txBody>
                    <a:bodyPr/>
                    <a:lstStyle/>
                    <a:p>
                      <a:pPr marL="0" indent="0">
                        <a:buFont typeface="+mj-lt"/>
                        <a:buNone/>
                      </a:pPr>
                      <a:r>
                        <a:rPr lang="en-US" sz="1600" dirty="0" err="1"/>
                        <a:t>Penilaian</a:t>
                      </a:r>
                      <a:r>
                        <a:rPr lang="en-US" sz="1600" dirty="0"/>
                        <a:t> juga </a:t>
                      </a:r>
                      <a:r>
                        <a:rPr lang="en-US" sz="1600" dirty="0" err="1"/>
                        <a:t>mempertimbangkan</a:t>
                      </a:r>
                      <a:r>
                        <a:rPr lang="en-US" sz="1600" dirty="0"/>
                        <a:t> </a:t>
                      </a:r>
                      <a:r>
                        <a:rPr lang="en-US" sz="1600" dirty="0" err="1"/>
                        <a:t>pengalaman</a:t>
                      </a:r>
                      <a:r>
                        <a:rPr lang="en-US" sz="1600" dirty="0"/>
                        <a:t> : </a:t>
                      </a:r>
                    </a:p>
                    <a:p>
                      <a:pPr marL="342900" indent="-342900">
                        <a:buFont typeface="+mj-lt"/>
                        <a:buAutoNum type="arabicPeriod"/>
                      </a:pPr>
                      <a:r>
                        <a:rPr lang="en-US" sz="1600" dirty="0" err="1"/>
                        <a:t>Metode</a:t>
                      </a:r>
                      <a:r>
                        <a:rPr lang="en-US" sz="1600" dirty="0"/>
                        <a:t> </a:t>
                      </a:r>
                      <a:r>
                        <a:rPr lang="en-US" sz="1600" dirty="0" err="1"/>
                        <a:t>pengecekan</a:t>
                      </a:r>
                      <a:r>
                        <a:rPr lang="en-US" sz="1600" dirty="0"/>
                        <a:t> </a:t>
                      </a:r>
                      <a:r>
                        <a:rPr lang="en-US" sz="1600" dirty="0" err="1"/>
                        <a:t>belum</a:t>
                      </a:r>
                      <a:r>
                        <a:rPr lang="en-US" sz="1600" dirty="0"/>
                        <a:t> </a:t>
                      </a:r>
                      <a:r>
                        <a:rPr lang="en-US" sz="1600" dirty="0" err="1"/>
                        <a:t>terbukti</a:t>
                      </a:r>
                      <a:r>
                        <a:rPr lang="en-US" sz="1600" dirty="0"/>
                        <a:t> </a:t>
                      </a:r>
                      <a:r>
                        <a:rPr lang="en-US" sz="1600" dirty="0" err="1"/>
                        <a:t>efektif</a:t>
                      </a:r>
                      <a:r>
                        <a:rPr lang="en-US" sz="1600" dirty="0"/>
                        <a:t> </a:t>
                      </a:r>
                      <a:r>
                        <a:rPr lang="en-US" sz="1600" dirty="0" err="1"/>
                        <a:t>atau</a:t>
                      </a:r>
                      <a:r>
                        <a:rPr lang="en-US" sz="1600" dirty="0"/>
                        <a:t> </a:t>
                      </a:r>
                      <a:r>
                        <a:rPr lang="en-US" sz="1600" dirty="0" err="1"/>
                        <a:t>dapat</a:t>
                      </a:r>
                      <a:r>
                        <a:rPr lang="en-US" sz="1600" dirty="0"/>
                        <a:t> </a:t>
                      </a:r>
                      <a:r>
                        <a:rPr lang="en-US" sz="1600" dirty="0" err="1"/>
                        <a:t>diandalkan</a:t>
                      </a:r>
                      <a:r>
                        <a:rPr lang="en-US" sz="1600" dirty="0"/>
                        <a:t> </a:t>
                      </a:r>
                    </a:p>
                    <a:p>
                      <a:pPr marL="342900" indent="-342900">
                        <a:buFont typeface="+mj-lt"/>
                        <a:buAutoNum type="arabicPeriod"/>
                      </a:pPr>
                      <a:r>
                        <a:rPr lang="en-US" sz="1600" dirty="0" err="1"/>
                        <a:t>Metode</a:t>
                      </a:r>
                      <a:r>
                        <a:rPr lang="en-US" sz="1600" dirty="0"/>
                        <a:t> </a:t>
                      </a:r>
                      <a:r>
                        <a:rPr lang="en-US" sz="1600" dirty="0" err="1"/>
                        <a:t>pengecekan</a:t>
                      </a:r>
                      <a:r>
                        <a:rPr lang="en-US" sz="1600" dirty="0"/>
                        <a:t> </a:t>
                      </a:r>
                      <a:r>
                        <a:rPr lang="en-US" sz="1600" dirty="0" err="1"/>
                        <a:t>sudah</a:t>
                      </a:r>
                      <a:r>
                        <a:rPr lang="en-US" sz="1600" dirty="0"/>
                        <a:t> </a:t>
                      </a:r>
                      <a:r>
                        <a:rPr lang="en-US" sz="1600" dirty="0" err="1"/>
                        <a:t>terbukti</a:t>
                      </a:r>
                      <a:r>
                        <a:rPr lang="en-US" sz="1600" dirty="0"/>
                        <a:t> </a:t>
                      </a:r>
                      <a:r>
                        <a:rPr lang="en-US" sz="1600" dirty="0" err="1"/>
                        <a:t>efektif</a:t>
                      </a:r>
                      <a:r>
                        <a:rPr lang="en-US" sz="1600" dirty="0"/>
                        <a:t> </a:t>
                      </a:r>
                      <a:r>
                        <a:rPr lang="en-US" sz="1600" dirty="0" err="1"/>
                        <a:t>atau</a:t>
                      </a:r>
                      <a:r>
                        <a:rPr lang="en-US" sz="1600" dirty="0"/>
                        <a:t> </a:t>
                      </a:r>
                      <a:r>
                        <a:rPr lang="en-US" sz="1600" dirty="0" err="1"/>
                        <a:t>dapat</a:t>
                      </a:r>
                      <a:r>
                        <a:rPr lang="en-US" sz="1600" dirty="0"/>
                        <a:t> </a:t>
                      </a:r>
                      <a:r>
                        <a:rPr lang="en-US" sz="1600" dirty="0" err="1"/>
                        <a:t>diandalkan</a:t>
                      </a:r>
                      <a:r>
                        <a:rPr lang="en-US" sz="1600" dirty="0"/>
                        <a:t> (</a:t>
                      </a:r>
                      <a:r>
                        <a:rPr lang="en-US" sz="1600" dirty="0" err="1"/>
                        <a:t>perusahan</a:t>
                      </a:r>
                      <a:r>
                        <a:rPr lang="en-US" sz="1600" dirty="0"/>
                        <a:t> </a:t>
                      </a:r>
                      <a:r>
                        <a:rPr lang="en-US" sz="1600" dirty="0" err="1"/>
                        <a:t>punya</a:t>
                      </a:r>
                      <a:r>
                        <a:rPr lang="en-US" sz="1600" dirty="0"/>
                        <a:t> </a:t>
                      </a:r>
                      <a:r>
                        <a:rPr lang="en-US" sz="1600" dirty="0" err="1"/>
                        <a:t>pengalaman</a:t>
                      </a:r>
                      <a:r>
                        <a:rPr lang="en-US" sz="1600" dirty="0"/>
                        <a:t> </a:t>
                      </a:r>
                      <a:r>
                        <a:rPr lang="en-US" sz="1600" dirty="0" err="1"/>
                        <a:t>dangen</a:t>
                      </a:r>
                      <a:r>
                        <a:rPr lang="en-US" sz="1600" dirty="0"/>
                        <a:t> </a:t>
                      </a:r>
                      <a:r>
                        <a:rPr lang="en-US" sz="1600" dirty="0" err="1"/>
                        <a:t>metodenya</a:t>
                      </a:r>
                      <a:r>
                        <a:rPr lang="en-US" sz="1600" dirty="0"/>
                        <a:t>)</a:t>
                      </a:r>
                    </a:p>
                    <a:p>
                      <a:pPr marL="342900" indent="-342900">
                        <a:buFont typeface="+mj-lt"/>
                        <a:buAutoNum type="arabicPeriod"/>
                      </a:pPr>
                      <a:r>
                        <a:rPr lang="en-US" sz="1600" dirty="0" err="1"/>
                        <a:t>Metode</a:t>
                      </a:r>
                      <a:r>
                        <a:rPr lang="en-US" sz="1600" dirty="0"/>
                        <a:t> </a:t>
                      </a:r>
                      <a:r>
                        <a:rPr lang="en-US" sz="1600" dirty="0" err="1"/>
                        <a:t>pengecekan</a:t>
                      </a:r>
                      <a:r>
                        <a:rPr lang="en-US" sz="1600" dirty="0"/>
                        <a:t> </a:t>
                      </a:r>
                      <a:r>
                        <a:rPr lang="en-US" sz="1600" dirty="0" err="1"/>
                        <a:t>sudah</a:t>
                      </a:r>
                      <a:r>
                        <a:rPr lang="en-US" sz="1600" dirty="0"/>
                        <a:t> </a:t>
                      </a:r>
                      <a:r>
                        <a:rPr lang="en-US" sz="1600" dirty="0" err="1"/>
                        <a:t>terbukti</a:t>
                      </a:r>
                      <a:r>
                        <a:rPr lang="en-US" sz="1600" dirty="0"/>
                        <a:t> </a:t>
                      </a:r>
                      <a:r>
                        <a:rPr lang="en-US" sz="1600" dirty="0" err="1"/>
                        <a:t>efektif</a:t>
                      </a:r>
                      <a:r>
                        <a:rPr lang="en-US" sz="1600" dirty="0"/>
                        <a:t> </a:t>
                      </a:r>
                      <a:r>
                        <a:rPr lang="en-US" sz="1600" dirty="0" err="1"/>
                        <a:t>atau</a:t>
                      </a:r>
                      <a:r>
                        <a:rPr lang="en-US" sz="1600" dirty="0"/>
                        <a:t> </a:t>
                      </a:r>
                      <a:r>
                        <a:rPr lang="en-US" sz="1600" dirty="0" err="1"/>
                        <a:t>dapat</a:t>
                      </a:r>
                      <a:r>
                        <a:rPr lang="en-US" sz="1600" dirty="0"/>
                        <a:t> </a:t>
                      </a:r>
                      <a:r>
                        <a:rPr lang="en-US" sz="1600" dirty="0" err="1"/>
                        <a:t>diandalkan</a:t>
                      </a:r>
                      <a:r>
                        <a:rPr lang="en-US" sz="1600" dirty="0"/>
                        <a:t> (</a:t>
                      </a:r>
                      <a:r>
                        <a:rPr lang="en-US" sz="1600" dirty="0" err="1"/>
                        <a:t>perusahaan</a:t>
                      </a:r>
                      <a:r>
                        <a:rPr lang="en-US" sz="1600" dirty="0"/>
                        <a:t> </a:t>
                      </a:r>
                      <a:r>
                        <a:rPr lang="en-US" sz="1600" dirty="0" err="1"/>
                        <a:t>punya</a:t>
                      </a:r>
                      <a:r>
                        <a:rPr lang="en-US" sz="1600" dirty="0"/>
                        <a:t> </a:t>
                      </a:r>
                      <a:r>
                        <a:rPr lang="en-US" sz="1600" dirty="0" err="1"/>
                        <a:t>pengalaman</a:t>
                      </a:r>
                      <a:r>
                        <a:rPr lang="en-US" sz="1600" dirty="0"/>
                        <a:t> </a:t>
                      </a:r>
                      <a:r>
                        <a:rPr lang="en-US" sz="1600" dirty="0" err="1"/>
                        <a:t>dengan</a:t>
                      </a:r>
                      <a:r>
                        <a:rPr lang="en-US" sz="1600" dirty="0"/>
                        <a:t> </a:t>
                      </a:r>
                      <a:r>
                        <a:rPr lang="en-US" sz="1600" dirty="0" err="1"/>
                        <a:t>metodenya</a:t>
                      </a:r>
                      <a:r>
                        <a:rPr lang="en-US" sz="1600" dirty="0"/>
                        <a:t> </a:t>
                      </a:r>
                      <a:r>
                        <a:rPr lang="en-US" sz="1600" dirty="0" err="1"/>
                        <a:t>pada</a:t>
                      </a:r>
                      <a:r>
                        <a:rPr lang="en-US" sz="1600" dirty="0"/>
                        <a:t> proses yang </a:t>
                      </a:r>
                      <a:r>
                        <a:rPr lang="en-US" sz="1600" dirty="0" err="1"/>
                        <a:t>identik</a:t>
                      </a:r>
                      <a:endParaRPr lang="en-US" sz="1600" dirty="0"/>
                    </a:p>
                    <a:p>
                      <a:pPr marL="0" indent="0">
                        <a:buFont typeface="+mj-lt"/>
                        <a:buNone/>
                      </a:pPr>
                      <a:endParaRPr lang="en-US" sz="1600" dirty="0"/>
                    </a:p>
                    <a:p>
                      <a:pPr marL="0" indent="0">
                        <a:buFont typeface="+mj-lt"/>
                        <a:buNone/>
                      </a:pPr>
                      <a:r>
                        <a:rPr lang="en-US" sz="1600" dirty="0" err="1"/>
                        <a:t>Sistem</a:t>
                      </a:r>
                      <a:r>
                        <a:rPr lang="en-US" sz="1600" dirty="0"/>
                        <a:t> </a:t>
                      </a:r>
                      <a:r>
                        <a:rPr lang="en-US" sz="1600" dirty="0" err="1"/>
                        <a:t>kontrol</a:t>
                      </a:r>
                      <a:r>
                        <a:rPr lang="en-US" sz="1600" dirty="0"/>
                        <a:t> : Human detection, machine-based detection</a:t>
                      </a:r>
                      <a:endParaRPr lang="en-US" sz="1600" dirty="0">
                        <a:solidFill>
                          <a:schemeClr val="bg2">
                            <a:lumMod val="25000"/>
                          </a:schemeClr>
                        </a:solidFill>
                        <a:latin typeface="Gill Sans MT" panose="020B0502020104020203" pitchFamily="34" charset="77"/>
                      </a:endParaRPr>
                    </a:p>
                  </a:txBody>
                  <a:tcPr/>
                </a:tc>
                <a:extLst>
                  <a:ext uri="{0D108BD9-81ED-4DB2-BD59-A6C34878D82A}">
                    <a16:rowId xmlns:a16="http://schemas.microsoft.com/office/drawing/2014/main" val="1296485593"/>
                  </a:ext>
                </a:extLst>
              </a:tr>
            </a:tbl>
          </a:graphicData>
        </a:graphic>
      </p:graphicFrame>
      <p:sp>
        <p:nvSpPr>
          <p:cNvPr id="6" name="Title 1">
            <a:extLst>
              <a:ext uri="{FF2B5EF4-FFF2-40B4-BE49-F238E27FC236}">
                <a16:creationId xmlns:a16="http://schemas.microsoft.com/office/drawing/2014/main" id="{9DFAEEA1-1922-9541-BD38-CD437B9838AF}"/>
              </a:ext>
            </a:extLst>
          </p:cNvPr>
          <p:cNvSpPr>
            <a:spLocks noGrp="1"/>
          </p:cNvSpPr>
          <p:nvPr>
            <p:ph type="title"/>
          </p:nvPr>
        </p:nvSpPr>
        <p:spPr>
          <a:xfrm>
            <a:off x="50192" y="44374"/>
            <a:ext cx="8984951" cy="913570"/>
          </a:xfrm>
          <a:solidFill>
            <a:schemeClr val="accent5">
              <a:lumMod val="75000"/>
            </a:schemeClr>
          </a:solidFill>
        </p:spPr>
        <p:txBody>
          <a:bodyPr>
            <a:normAutofit fontScale="90000"/>
          </a:bodyPr>
          <a:lstStyle/>
          <a:p>
            <a:r>
              <a:rPr lang="en-US" sz="3200" dirty="0" err="1">
                <a:solidFill>
                  <a:schemeClr val="bg1"/>
                </a:solidFill>
                <a:latin typeface="Gill Sans MT" panose="020B0502020104020203" pitchFamily="34" charset="77"/>
              </a:rPr>
              <a:t>Permasalahan</a:t>
            </a:r>
            <a:r>
              <a:rPr lang="en-US" sz="3200" dirty="0">
                <a:solidFill>
                  <a:schemeClr val="bg1"/>
                </a:solidFill>
                <a:latin typeface="Gill Sans MT" panose="020B0502020104020203" pitchFamily="34" charset="77"/>
              </a:rPr>
              <a:t> </a:t>
            </a:r>
            <a:r>
              <a:rPr lang="en-US" sz="3200" dirty="0" err="1">
                <a:solidFill>
                  <a:schemeClr val="bg1"/>
                </a:solidFill>
                <a:latin typeface="Gill Sans MT" panose="020B0502020104020203" pitchFamily="34" charset="77"/>
              </a:rPr>
              <a:t>umum</a:t>
            </a:r>
            <a:r>
              <a:rPr lang="en-US" sz="3200" dirty="0">
                <a:solidFill>
                  <a:schemeClr val="bg1"/>
                </a:solidFill>
                <a:latin typeface="Gill Sans MT" panose="020B0502020104020203" pitchFamily="34" charset="77"/>
              </a:rPr>
              <a:t> </a:t>
            </a:r>
            <a:r>
              <a:rPr lang="en-US" sz="3600" b="1" dirty="0">
                <a:solidFill>
                  <a:schemeClr val="accent4">
                    <a:lumMod val="60000"/>
                    <a:lumOff val="40000"/>
                  </a:schemeClr>
                </a:solidFill>
                <a:latin typeface="Gill Sans MT" panose="020B0502020104020203" pitchFamily="34" charset="77"/>
              </a:rPr>
              <a:t>(5)</a:t>
            </a:r>
            <a:r>
              <a:rPr lang="en-US" sz="3200" dirty="0">
                <a:solidFill>
                  <a:schemeClr val="bg1"/>
                </a:solidFill>
                <a:latin typeface="Gill Sans MT" panose="020B0502020104020203" pitchFamily="34" charset="77"/>
              </a:rPr>
              <a:t> </a:t>
            </a:r>
            <a:r>
              <a:rPr lang="en-US" sz="3200" dirty="0" err="1">
                <a:solidFill>
                  <a:schemeClr val="bg1"/>
                </a:solidFill>
                <a:latin typeface="Gill Sans MT" panose="020B0502020104020203" pitchFamily="34" charset="77"/>
              </a:rPr>
              <a:t>dalam</a:t>
            </a:r>
            <a:r>
              <a:rPr lang="en-US" sz="3200" dirty="0">
                <a:solidFill>
                  <a:schemeClr val="bg1"/>
                </a:solidFill>
                <a:latin typeface="Gill Sans MT" panose="020B0502020104020203" pitchFamily="34" charset="77"/>
              </a:rPr>
              <a:t> </a:t>
            </a:r>
            <a:br>
              <a:rPr lang="en-US" sz="3200" dirty="0">
                <a:solidFill>
                  <a:schemeClr val="bg1"/>
                </a:solidFill>
                <a:latin typeface="Gill Sans MT" panose="020B0502020104020203" pitchFamily="34" charset="77"/>
              </a:rPr>
            </a:br>
            <a:r>
              <a:rPr lang="en-US" sz="3200" dirty="0" err="1">
                <a:solidFill>
                  <a:schemeClr val="bg1"/>
                </a:solidFill>
                <a:latin typeface="Gill Sans MT" panose="020B0502020104020203" pitchFamily="34" charset="77"/>
              </a:rPr>
              <a:t>penyusunan</a:t>
            </a:r>
            <a:r>
              <a:rPr lang="en-US" sz="3200" dirty="0">
                <a:solidFill>
                  <a:schemeClr val="bg1"/>
                </a:solidFill>
                <a:latin typeface="Gill Sans MT" panose="020B0502020104020203" pitchFamily="34" charset="77"/>
              </a:rPr>
              <a:t> FMEA vs Improvement pada </a:t>
            </a:r>
            <a:r>
              <a:rPr lang="en-US" sz="2700" b="1" dirty="0">
                <a:solidFill>
                  <a:schemeClr val="bg1"/>
                </a:solidFill>
                <a:latin typeface="Gill Sans MT" panose="020B0502020104020203" pitchFamily="34" charset="77"/>
              </a:rPr>
              <a:t>FMEA AIAG VDA</a:t>
            </a:r>
            <a:endParaRPr lang="en-US" sz="3200" b="1" dirty="0">
              <a:solidFill>
                <a:schemeClr val="bg1"/>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EFB2068-3FEC-9242-BF9F-61E934E666E6}"/>
              </a:ext>
            </a:extLst>
          </p:cNvPr>
          <p:cNvSpPr>
            <a:spLocks noGrp="1"/>
          </p:cNvSpPr>
          <p:nvPr>
            <p:ph type="sldNum" sz="quarter" idx="12"/>
          </p:nvPr>
        </p:nvSpPr>
        <p:spPr/>
        <p:txBody>
          <a:bodyPr/>
          <a:lstStyle/>
          <a:p>
            <a:fld id="{0BE96E79-1F98-4396-B82F-94B4AEA37C6A}" type="slidenum">
              <a:rPr lang="en-US" smtClean="0"/>
              <a:t>18</a:t>
            </a:fld>
            <a:endParaRPr lang="en-US"/>
          </a:p>
        </p:txBody>
      </p:sp>
      <p:sp>
        <p:nvSpPr>
          <p:cNvPr id="3" name="Footer Placeholder 2">
            <a:extLst>
              <a:ext uri="{FF2B5EF4-FFF2-40B4-BE49-F238E27FC236}">
                <a16:creationId xmlns:a16="http://schemas.microsoft.com/office/drawing/2014/main" id="{5BD61193-F2AD-4BBE-86B9-164A057004A2}"/>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049853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866B078-3172-2648-B684-BF7D3CFCEB29}"/>
              </a:ext>
            </a:extLst>
          </p:cNvPr>
          <p:cNvGraphicFramePr>
            <a:graphicFrameLocks noGrp="1"/>
          </p:cNvGraphicFramePr>
          <p:nvPr>
            <p:ph idx="1"/>
            <p:extLst>
              <p:ext uri="{D42A27DB-BD31-4B8C-83A1-F6EECF244321}">
                <p14:modId xmlns:p14="http://schemas.microsoft.com/office/powerpoint/2010/main" val="1680078482"/>
              </p:ext>
            </p:extLst>
          </p:nvPr>
        </p:nvGraphicFramePr>
        <p:xfrm>
          <a:off x="272143" y="1251857"/>
          <a:ext cx="9100458" cy="5105400"/>
        </p:xfrm>
        <a:graphic>
          <a:graphicData uri="http://schemas.openxmlformats.org/drawingml/2006/table">
            <a:tbl>
              <a:tblPr firstRow="1" bandRow="1">
                <a:tableStyleId>{5940675A-B579-460E-94D1-54222C63F5DA}</a:tableStyleId>
              </a:tblPr>
              <a:tblGrid>
                <a:gridCol w="1850571">
                  <a:extLst>
                    <a:ext uri="{9D8B030D-6E8A-4147-A177-3AD203B41FA5}">
                      <a16:colId xmlns:a16="http://schemas.microsoft.com/office/drawing/2014/main" val="2019924082"/>
                    </a:ext>
                  </a:extLst>
                </a:gridCol>
                <a:gridCol w="3581400">
                  <a:extLst>
                    <a:ext uri="{9D8B030D-6E8A-4147-A177-3AD203B41FA5}">
                      <a16:colId xmlns:a16="http://schemas.microsoft.com/office/drawing/2014/main" val="3488842262"/>
                    </a:ext>
                  </a:extLst>
                </a:gridCol>
                <a:gridCol w="3668487">
                  <a:extLst>
                    <a:ext uri="{9D8B030D-6E8A-4147-A177-3AD203B41FA5}">
                      <a16:colId xmlns:a16="http://schemas.microsoft.com/office/drawing/2014/main" val="3076694797"/>
                    </a:ext>
                  </a:extLst>
                </a:gridCol>
              </a:tblGrid>
              <a:tr h="606266">
                <a:tc>
                  <a:txBody>
                    <a:bodyPr/>
                    <a:lstStyle/>
                    <a:p>
                      <a:r>
                        <a:rPr lang="en-US" sz="1600" dirty="0"/>
                        <a:t>Proses </a:t>
                      </a:r>
                      <a:r>
                        <a:rPr lang="en-US" sz="1600" dirty="0" err="1"/>
                        <a:t>pada</a:t>
                      </a:r>
                      <a:r>
                        <a:rPr lang="en-US" sz="1600" dirty="0"/>
                        <a:t> FMEA</a:t>
                      </a:r>
                      <a:endParaRPr lang="en-US" sz="16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Permasalahan</a:t>
                      </a:r>
                      <a:r>
                        <a:rPr lang="en-US" sz="1600" dirty="0"/>
                        <a:t> </a:t>
                      </a:r>
                      <a:r>
                        <a:rPr lang="en-US" sz="1600" dirty="0" err="1"/>
                        <a:t>umum</a:t>
                      </a:r>
                      <a:endParaRPr lang="en-US" sz="1600" dirty="0"/>
                    </a:p>
                    <a:p>
                      <a:endParaRPr lang="en-US" sz="16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FMEA AIAG VDA</a:t>
                      </a:r>
                    </a:p>
                    <a:p>
                      <a:endParaRPr lang="en-US" sz="1600" dirty="0">
                        <a:solidFill>
                          <a:schemeClr val="bg1"/>
                        </a:solidFill>
                      </a:endParaRPr>
                    </a:p>
                  </a:txBody>
                  <a:tcPr/>
                </a:tc>
                <a:extLst>
                  <a:ext uri="{0D108BD9-81ED-4DB2-BD59-A6C34878D82A}">
                    <a16:rowId xmlns:a16="http://schemas.microsoft.com/office/drawing/2014/main" val="725436533"/>
                  </a:ext>
                </a:extLst>
              </a:tr>
              <a:tr h="2728198">
                <a:tc>
                  <a:txBody>
                    <a:bodyPr/>
                    <a:lstStyle/>
                    <a:p>
                      <a:r>
                        <a:rPr lang="en-US" sz="2800" dirty="0"/>
                        <a:t>RPN</a:t>
                      </a:r>
                      <a:endParaRPr lang="en-US" sz="2800" b="1" dirty="0">
                        <a:solidFill>
                          <a:schemeClr val="bg2">
                            <a:lumMod val="25000"/>
                          </a:schemeClr>
                        </a:solidFill>
                      </a:endParaRP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500" dirty="0" err="1"/>
                        <a:t>Terpaku</a:t>
                      </a:r>
                      <a:r>
                        <a:rPr lang="en-US" sz="1500" dirty="0"/>
                        <a:t> </a:t>
                      </a:r>
                      <a:r>
                        <a:rPr lang="en-US" sz="1500" dirty="0" err="1"/>
                        <a:t>pada</a:t>
                      </a:r>
                      <a:r>
                        <a:rPr lang="en-US" sz="1500" dirty="0"/>
                        <a:t> </a:t>
                      </a:r>
                      <a:r>
                        <a:rPr lang="en-US" sz="1500" dirty="0">
                          <a:highlight>
                            <a:srgbClr val="FFFF00"/>
                          </a:highlight>
                        </a:rPr>
                        <a:t>total </a:t>
                      </a:r>
                      <a:r>
                        <a:rPr lang="en-US" sz="1500" dirty="0" err="1">
                          <a:highlight>
                            <a:srgbClr val="FFFF00"/>
                          </a:highlight>
                        </a:rPr>
                        <a:t>nilai</a:t>
                      </a:r>
                      <a:r>
                        <a:rPr lang="en-US" sz="1500" dirty="0">
                          <a:highlight>
                            <a:srgbClr val="FFFF00"/>
                          </a:highlight>
                        </a:rPr>
                        <a:t> </a:t>
                      </a:r>
                      <a:r>
                        <a:rPr lang="en-US" sz="1500" dirty="0" err="1">
                          <a:highlight>
                            <a:srgbClr val="FFFF00"/>
                          </a:highlight>
                        </a:rPr>
                        <a:t>dari</a:t>
                      </a:r>
                      <a:r>
                        <a:rPr lang="en-US" sz="1500" dirty="0">
                          <a:highlight>
                            <a:srgbClr val="FFFF00"/>
                          </a:highlight>
                        </a:rPr>
                        <a:t> RPN</a:t>
                      </a:r>
                      <a:r>
                        <a:rPr lang="en-US" sz="1500" dirty="0"/>
                        <a:t>. </a:t>
                      </a:r>
                      <a:r>
                        <a:rPr lang="en-US" sz="1500" dirty="0" err="1"/>
                        <a:t>Seringkali</a:t>
                      </a:r>
                      <a:r>
                        <a:rPr lang="en-US" sz="1500" dirty="0"/>
                        <a:t> </a:t>
                      </a:r>
                      <a:r>
                        <a:rPr lang="en-US" sz="1500" dirty="0" err="1"/>
                        <a:t>diatur</a:t>
                      </a:r>
                      <a:r>
                        <a:rPr lang="en-US" sz="1500" dirty="0"/>
                        <a:t> </a:t>
                      </a:r>
                      <a:r>
                        <a:rPr lang="en-US" sz="1500" dirty="0" err="1"/>
                        <a:t>supaya</a:t>
                      </a:r>
                      <a:r>
                        <a:rPr lang="en-US" sz="1500" dirty="0"/>
                        <a:t> RPN-</a:t>
                      </a:r>
                      <a:r>
                        <a:rPr lang="en-US" sz="1500" dirty="0" err="1"/>
                        <a:t>nya</a:t>
                      </a:r>
                      <a:r>
                        <a:rPr lang="en-US" sz="1500" dirty="0"/>
                        <a:t> </a:t>
                      </a:r>
                      <a:r>
                        <a:rPr lang="en-US" sz="1500" dirty="0" err="1"/>
                        <a:t>kecil</a:t>
                      </a:r>
                      <a:r>
                        <a:rPr lang="en-US" sz="1500" dirty="0"/>
                        <a:t>, </a:t>
                      </a:r>
                      <a:r>
                        <a:rPr lang="en-US" sz="1500" dirty="0" err="1"/>
                        <a:t>supaya</a:t>
                      </a:r>
                      <a:r>
                        <a:rPr lang="en-US" sz="1500" dirty="0"/>
                        <a:t> </a:t>
                      </a:r>
                      <a:r>
                        <a:rPr lang="en-US" sz="1500" dirty="0" err="1"/>
                        <a:t>tidak</a:t>
                      </a:r>
                      <a:r>
                        <a:rPr lang="en-US" sz="1500" dirty="0"/>
                        <a:t> </a:t>
                      </a:r>
                      <a:r>
                        <a:rPr lang="en-US" sz="1500" dirty="0" err="1"/>
                        <a:t>perlu</a:t>
                      </a:r>
                      <a:r>
                        <a:rPr lang="en-US" sz="1500" dirty="0"/>
                        <a:t> </a:t>
                      </a:r>
                      <a:r>
                        <a:rPr lang="en-US" sz="1500" dirty="0" err="1"/>
                        <a:t>perbaikan</a:t>
                      </a:r>
                      <a:r>
                        <a:rPr lang="en-US" sz="1500" dirty="0"/>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500" dirty="0" err="1"/>
                        <a:t>Fokus</a:t>
                      </a:r>
                      <a:r>
                        <a:rPr lang="en-US" sz="1500" dirty="0"/>
                        <a:t> </a:t>
                      </a:r>
                      <a:r>
                        <a:rPr lang="en-US" sz="1500" dirty="0" err="1"/>
                        <a:t>pada</a:t>
                      </a:r>
                      <a:r>
                        <a:rPr lang="en-US" sz="1500" dirty="0"/>
                        <a:t> total </a:t>
                      </a:r>
                      <a:r>
                        <a:rPr lang="en-US" sz="1500" dirty="0" err="1"/>
                        <a:t>nilai</a:t>
                      </a:r>
                      <a:r>
                        <a:rPr lang="en-US" sz="1500" dirty="0"/>
                        <a:t> RPN, </a:t>
                      </a:r>
                      <a:r>
                        <a:rPr lang="en-US" sz="1500" dirty="0" err="1"/>
                        <a:t>tanpa</a:t>
                      </a:r>
                      <a:r>
                        <a:rPr lang="en-US" sz="1500" dirty="0"/>
                        <a:t> </a:t>
                      </a:r>
                      <a:r>
                        <a:rPr lang="en-US" sz="1500" dirty="0" err="1"/>
                        <a:t>melihat</a:t>
                      </a:r>
                      <a:r>
                        <a:rPr lang="en-US" sz="1500" dirty="0"/>
                        <a:t> </a:t>
                      </a:r>
                      <a:r>
                        <a:rPr lang="en-US" sz="1500" dirty="0" err="1"/>
                        <a:t>komposisi</a:t>
                      </a:r>
                      <a:r>
                        <a:rPr lang="en-US" sz="1500" dirty="0"/>
                        <a:t> </a:t>
                      </a:r>
                      <a:r>
                        <a:rPr lang="en-US" sz="1500" dirty="0" err="1"/>
                        <a:t>dari</a:t>
                      </a:r>
                      <a:r>
                        <a:rPr lang="en-US" sz="1500" dirty="0"/>
                        <a:t> </a:t>
                      </a:r>
                      <a:r>
                        <a:rPr lang="en-US" sz="1500" dirty="0" err="1"/>
                        <a:t>nilai</a:t>
                      </a:r>
                      <a:r>
                        <a:rPr lang="en-US" sz="1500" dirty="0"/>
                        <a:t> RPN. RPN 120 (</a:t>
                      </a:r>
                      <a:r>
                        <a:rPr lang="en-US" sz="1500" dirty="0" err="1"/>
                        <a:t>komposisi</a:t>
                      </a:r>
                      <a:r>
                        <a:rPr lang="en-US" sz="1500" dirty="0"/>
                        <a:t> S:10; O:4: D:3) </a:t>
                      </a:r>
                      <a:r>
                        <a:rPr lang="en-US" sz="1500" dirty="0" err="1"/>
                        <a:t>bisa</a:t>
                      </a:r>
                      <a:r>
                        <a:rPr lang="en-US" sz="1500" dirty="0"/>
                        <a:t> </a:t>
                      </a:r>
                      <a:r>
                        <a:rPr lang="en-US" sz="1500" dirty="0" err="1"/>
                        <a:t>lebih</a:t>
                      </a:r>
                      <a:r>
                        <a:rPr lang="en-US" sz="1500" dirty="0"/>
                        <a:t> </a:t>
                      </a:r>
                      <a:r>
                        <a:rPr lang="en-US" sz="1500" dirty="0" err="1"/>
                        <a:t>penting</a:t>
                      </a:r>
                      <a:r>
                        <a:rPr lang="en-US" sz="1500" dirty="0"/>
                        <a:t> </a:t>
                      </a:r>
                      <a:r>
                        <a:rPr lang="en-US" sz="1500" dirty="0" err="1"/>
                        <a:t>dari</a:t>
                      </a:r>
                      <a:r>
                        <a:rPr lang="en-US" sz="1500" dirty="0"/>
                        <a:t> RPN 150 (</a:t>
                      </a:r>
                      <a:r>
                        <a:rPr lang="en-US" sz="1500" dirty="0" err="1"/>
                        <a:t>komposisi</a:t>
                      </a:r>
                      <a:r>
                        <a:rPr lang="en-US" sz="1500" dirty="0"/>
                        <a:t> S:5; O:6; D:5)</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500" dirty="0" err="1"/>
                        <a:t>Terjadi</a:t>
                      </a:r>
                      <a:r>
                        <a:rPr lang="en-US" sz="1500" dirty="0"/>
                        <a:t> </a:t>
                      </a:r>
                      <a:r>
                        <a:rPr lang="en-US" sz="1500" dirty="0" err="1"/>
                        <a:t>beberapa</a:t>
                      </a:r>
                      <a:r>
                        <a:rPr lang="en-US" sz="1500" dirty="0"/>
                        <a:t> </a:t>
                      </a:r>
                      <a:r>
                        <a:rPr lang="en-US" sz="1500" dirty="0" err="1"/>
                        <a:t>kesalahan</a:t>
                      </a:r>
                      <a:r>
                        <a:rPr lang="en-US" sz="1500" dirty="0"/>
                        <a:t> </a:t>
                      </a:r>
                      <a:r>
                        <a:rPr lang="en-US" sz="1500" dirty="0" err="1"/>
                        <a:t>persepsi</a:t>
                      </a:r>
                      <a:r>
                        <a:rPr lang="en-US" sz="1500" dirty="0"/>
                        <a:t>, </a:t>
                      </a:r>
                      <a:r>
                        <a:rPr lang="en-US" sz="1500" dirty="0" err="1"/>
                        <a:t>jika</a:t>
                      </a:r>
                      <a:r>
                        <a:rPr lang="en-US" sz="1500" dirty="0"/>
                        <a:t> severity-</a:t>
                      </a:r>
                      <a:r>
                        <a:rPr lang="en-US" sz="1500" dirty="0" err="1"/>
                        <a:t>nya</a:t>
                      </a:r>
                      <a:r>
                        <a:rPr lang="en-US" sz="1500" dirty="0"/>
                        <a:t> </a:t>
                      </a:r>
                      <a:r>
                        <a:rPr lang="en-US" sz="1800" dirty="0"/>
                        <a:t>9 </a:t>
                      </a:r>
                      <a:r>
                        <a:rPr lang="en-US" sz="1500" dirty="0" err="1"/>
                        <a:t>atau</a:t>
                      </a:r>
                      <a:r>
                        <a:rPr lang="en-US" sz="1500" dirty="0"/>
                        <a:t> </a:t>
                      </a:r>
                      <a:r>
                        <a:rPr lang="en-US" sz="1800" dirty="0"/>
                        <a:t>10 </a:t>
                      </a:r>
                      <a:r>
                        <a:rPr lang="en-US" sz="1500" dirty="0"/>
                        <a:t>HARUS </a:t>
                      </a:r>
                      <a:r>
                        <a:rPr lang="en-US" sz="1500" dirty="0" err="1"/>
                        <a:t>ada</a:t>
                      </a:r>
                      <a:r>
                        <a:rPr lang="en-US" sz="1500" dirty="0"/>
                        <a:t> recommended action</a:t>
                      </a:r>
                      <a:endParaRPr lang="en-US" sz="1500" dirty="0">
                        <a:solidFill>
                          <a:schemeClr val="bg2">
                            <a:lumMod val="25000"/>
                          </a:schemeClr>
                        </a:solidFill>
                      </a:endParaRPr>
                    </a:p>
                  </a:txBody>
                  <a:tcPr/>
                </a:tc>
                <a:tc>
                  <a:txBody>
                    <a:bodyPr/>
                    <a:lstStyle/>
                    <a:p>
                      <a:r>
                        <a:rPr lang="en-US" sz="1500" dirty="0"/>
                        <a:t>RPN </a:t>
                      </a:r>
                      <a:r>
                        <a:rPr lang="en-US" sz="1500" dirty="0" err="1"/>
                        <a:t>diganti</a:t>
                      </a:r>
                      <a:r>
                        <a:rPr lang="en-US" sz="1500" dirty="0"/>
                        <a:t> </a:t>
                      </a:r>
                      <a:r>
                        <a:rPr lang="en-US" sz="1500" dirty="0" err="1"/>
                        <a:t>dengan</a:t>
                      </a:r>
                      <a:r>
                        <a:rPr lang="en-US" sz="1500" dirty="0"/>
                        <a:t> </a:t>
                      </a:r>
                      <a:r>
                        <a:rPr lang="en-US" sz="1500" dirty="0">
                          <a:highlight>
                            <a:srgbClr val="FFFF00"/>
                          </a:highlight>
                        </a:rPr>
                        <a:t>Action Priority</a:t>
                      </a:r>
                      <a:r>
                        <a:rPr lang="en-US" sz="1500" dirty="0"/>
                        <a:t>. </a:t>
                      </a:r>
                    </a:p>
                    <a:p>
                      <a:r>
                        <a:rPr lang="en-US" sz="1500" dirty="0"/>
                        <a:t>Action priority </a:t>
                      </a:r>
                      <a:r>
                        <a:rPr lang="en-US" sz="1500" dirty="0" err="1"/>
                        <a:t>mempertimbangkan</a:t>
                      </a:r>
                      <a:r>
                        <a:rPr lang="en-US" sz="1500" dirty="0"/>
                        <a:t> </a:t>
                      </a:r>
                      <a:r>
                        <a:rPr lang="en-US" sz="1500" dirty="0" err="1"/>
                        <a:t>komposisi</a:t>
                      </a:r>
                      <a:r>
                        <a:rPr lang="en-US" sz="1500" dirty="0"/>
                        <a:t> </a:t>
                      </a:r>
                      <a:r>
                        <a:rPr lang="en-US" sz="1500" dirty="0" err="1"/>
                        <a:t>dari</a:t>
                      </a:r>
                      <a:r>
                        <a:rPr lang="en-US" sz="1500" dirty="0"/>
                        <a:t> Severity, Occurrence, Detection </a:t>
                      </a:r>
                    </a:p>
                    <a:p>
                      <a:pPr marL="285750" indent="-285750">
                        <a:buFont typeface="Arial" panose="020B0604020202020204" pitchFamily="34" charset="0"/>
                        <a:buChar char="•"/>
                      </a:pPr>
                      <a:r>
                        <a:rPr lang="en-US" sz="1500" dirty="0"/>
                        <a:t>Priority High (H)</a:t>
                      </a:r>
                    </a:p>
                    <a:p>
                      <a:pPr marL="285750" indent="-285750">
                        <a:buFont typeface="Arial" panose="020B0604020202020204" pitchFamily="34" charset="0"/>
                        <a:buChar char="•"/>
                      </a:pPr>
                      <a:r>
                        <a:rPr lang="en-US" sz="1500" dirty="0"/>
                        <a:t>Priority Medium (M)</a:t>
                      </a:r>
                    </a:p>
                    <a:p>
                      <a:pPr marL="285750" indent="-285750">
                        <a:buFont typeface="Arial" panose="020B0604020202020204" pitchFamily="34" charset="0"/>
                        <a:buChar char="•"/>
                      </a:pPr>
                      <a:r>
                        <a:rPr lang="en-US" sz="1500" dirty="0"/>
                        <a:t>Priority Low (L)</a:t>
                      </a:r>
                      <a:endParaRPr lang="en-US" sz="1500" dirty="0">
                        <a:solidFill>
                          <a:schemeClr val="bg2">
                            <a:lumMod val="25000"/>
                          </a:schemeClr>
                        </a:solidFill>
                      </a:endParaRPr>
                    </a:p>
                  </a:txBody>
                  <a:tcPr/>
                </a:tc>
                <a:extLst>
                  <a:ext uri="{0D108BD9-81ED-4DB2-BD59-A6C34878D82A}">
                    <a16:rowId xmlns:a16="http://schemas.microsoft.com/office/drawing/2014/main" val="2558458472"/>
                  </a:ext>
                </a:extLst>
              </a:tr>
              <a:tr h="1770936">
                <a:tc>
                  <a:txBody>
                    <a:bodyPr/>
                    <a:lstStyle/>
                    <a:p>
                      <a:r>
                        <a:rPr lang="en-US" sz="2000" dirty="0"/>
                        <a:t>Recommended action </a:t>
                      </a:r>
                      <a:endParaRPr lang="en-US" sz="2000" b="1" dirty="0">
                        <a:solidFill>
                          <a:schemeClr val="bg2">
                            <a:lumMod val="25000"/>
                          </a:schemeClr>
                        </a:solidFill>
                      </a:endParaRPr>
                    </a:p>
                  </a:txBody>
                  <a:tcPr/>
                </a:tc>
                <a:tc>
                  <a:txBody>
                    <a:bodyPr/>
                    <a:lstStyle/>
                    <a:p>
                      <a:r>
                        <a:rPr lang="en-US" sz="1500" dirty="0" err="1"/>
                        <a:t>Seharusnya</a:t>
                      </a:r>
                      <a:r>
                        <a:rPr lang="en-US" sz="1500" dirty="0"/>
                        <a:t> recommended action </a:t>
                      </a:r>
                      <a:r>
                        <a:rPr lang="en-US" sz="1500" dirty="0" err="1"/>
                        <a:t>bertujuan</a:t>
                      </a:r>
                      <a:r>
                        <a:rPr lang="en-US" sz="1500" dirty="0"/>
                        <a:t> </a:t>
                      </a:r>
                      <a:r>
                        <a:rPr lang="en-US" sz="1500" dirty="0" err="1"/>
                        <a:t>untuk</a:t>
                      </a:r>
                      <a:r>
                        <a:rPr lang="en-US" sz="1500" dirty="0"/>
                        <a:t> </a:t>
                      </a:r>
                      <a:r>
                        <a:rPr lang="en-US" sz="1500" dirty="0" err="1"/>
                        <a:t>mengurangi</a:t>
                      </a:r>
                      <a:r>
                        <a:rPr lang="en-US" sz="1500" dirty="0"/>
                        <a:t> </a:t>
                      </a:r>
                      <a:r>
                        <a:rPr lang="en-US" sz="1500" dirty="0" err="1"/>
                        <a:t>tingkat</a:t>
                      </a:r>
                      <a:r>
                        <a:rPr lang="en-US" sz="1500" dirty="0"/>
                        <a:t> </a:t>
                      </a:r>
                      <a:r>
                        <a:rPr lang="en-US" sz="1500" dirty="0" err="1"/>
                        <a:t>kejadian</a:t>
                      </a:r>
                      <a:r>
                        <a:rPr lang="en-US" sz="1500" dirty="0"/>
                        <a:t> </a:t>
                      </a:r>
                      <a:r>
                        <a:rPr lang="en-US" sz="1500" dirty="0" err="1"/>
                        <a:t>penyebab</a:t>
                      </a:r>
                      <a:r>
                        <a:rPr lang="en-US" sz="1500" dirty="0"/>
                        <a:t> </a:t>
                      </a:r>
                      <a:r>
                        <a:rPr lang="en-US" sz="1500" dirty="0" err="1"/>
                        <a:t>atau</a:t>
                      </a:r>
                      <a:r>
                        <a:rPr lang="en-US" sz="1500" dirty="0"/>
                        <a:t> </a:t>
                      </a:r>
                      <a:r>
                        <a:rPr lang="en-US" sz="1500" dirty="0" err="1"/>
                        <a:t>meningkatkan</a:t>
                      </a:r>
                      <a:r>
                        <a:rPr lang="en-US" sz="1500" dirty="0"/>
                        <a:t> </a:t>
                      </a:r>
                      <a:r>
                        <a:rPr lang="en-US" sz="1500" dirty="0" err="1"/>
                        <a:t>kemampuan</a:t>
                      </a:r>
                      <a:r>
                        <a:rPr lang="en-US" sz="1500" dirty="0"/>
                        <a:t> </a:t>
                      </a:r>
                      <a:r>
                        <a:rPr lang="en-US" sz="1500" dirty="0" err="1"/>
                        <a:t>deteksi</a:t>
                      </a:r>
                      <a:r>
                        <a:rPr lang="en-US" sz="1500" dirty="0"/>
                        <a:t>, </a:t>
                      </a:r>
                      <a:r>
                        <a:rPr lang="en-US" sz="1500" dirty="0" err="1"/>
                        <a:t>tapi</a:t>
                      </a:r>
                      <a:r>
                        <a:rPr lang="en-US" sz="1500" dirty="0"/>
                        <a:t> </a:t>
                      </a:r>
                      <a:r>
                        <a:rPr lang="en-US" sz="1500" dirty="0" err="1"/>
                        <a:t>masih</a:t>
                      </a:r>
                      <a:r>
                        <a:rPr lang="en-US" sz="1500" dirty="0"/>
                        <a:t> </a:t>
                      </a:r>
                      <a:r>
                        <a:rPr lang="en-US" sz="1500" dirty="0" err="1"/>
                        <a:t>tertukar</a:t>
                      </a:r>
                      <a:r>
                        <a:rPr lang="en-US" sz="1500" dirty="0"/>
                        <a:t> </a:t>
                      </a:r>
                      <a:r>
                        <a:rPr lang="en-US" sz="1500" dirty="0" err="1"/>
                        <a:t>dengan</a:t>
                      </a:r>
                      <a:r>
                        <a:rPr lang="en-US" sz="1500" dirty="0"/>
                        <a:t> reaction plan/</a:t>
                      </a:r>
                      <a:r>
                        <a:rPr lang="en-US" sz="1500" dirty="0" err="1"/>
                        <a:t>corection</a:t>
                      </a:r>
                      <a:r>
                        <a:rPr lang="en-US" sz="1500" dirty="0"/>
                        <a:t> (</a:t>
                      </a:r>
                      <a:r>
                        <a:rPr lang="en-US" sz="1500" dirty="0" err="1"/>
                        <a:t>tindakan</a:t>
                      </a:r>
                      <a:r>
                        <a:rPr lang="en-US" sz="1500" dirty="0"/>
                        <a:t> </a:t>
                      </a:r>
                      <a:r>
                        <a:rPr lang="en-US" sz="1500" dirty="0" err="1"/>
                        <a:t>saat</a:t>
                      </a:r>
                      <a:r>
                        <a:rPr lang="en-US" sz="1500" dirty="0"/>
                        <a:t> </a:t>
                      </a:r>
                      <a:r>
                        <a:rPr lang="en-US" sz="1500" dirty="0" err="1"/>
                        <a:t>terjadi</a:t>
                      </a:r>
                      <a:r>
                        <a:rPr lang="en-US" sz="1500" dirty="0"/>
                        <a:t> </a:t>
                      </a:r>
                      <a:r>
                        <a:rPr lang="en-US" sz="1500" dirty="0" err="1"/>
                        <a:t>masalah</a:t>
                      </a:r>
                      <a:r>
                        <a:rPr lang="en-US" sz="1500" dirty="0"/>
                        <a:t>), </a:t>
                      </a:r>
                      <a:r>
                        <a:rPr lang="en-US" sz="1500" dirty="0" err="1"/>
                        <a:t>misalnya</a:t>
                      </a:r>
                      <a:r>
                        <a:rPr lang="en-US" sz="1500" dirty="0"/>
                        <a:t> : Check </a:t>
                      </a:r>
                      <a:r>
                        <a:rPr lang="en-US" sz="1500" dirty="0" err="1"/>
                        <a:t>ulang</a:t>
                      </a:r>
                      <a:r>
                        <a:rPr lang="en-US" sz="1500" dirty="0"/>
                        <a:t>, repair</a:t>
                      </a:r>
                      <a:endParaRPr lang="en-US" sz="1500" dirty="0">
                        <a:solidFill>
                          <a:schemeClr val="bg2">
                            <a:lumMod val="25000"/>
                          </a:schemeClr>
                        </a:solidFill>
                      </a:endParaRPr>
                    </a:p>
                  </a:txBody>
                  <a:tcPr/>
                </a:tc>
                <a:tc>
                  <a:txBody>
                    <a:bodyPr/>
                    <a:lstStyle/>
                    <a:p>
                      <a:r>
                        <a:rPr lang="en-US" sz="1500" dirty="0"/>
                        <a:t>Namanya </a:t>
                      </a:r>
                      <a:r>
                        <a:rPr lang="en-US" sz="1500" dirty="0" err="1"/>
                        <a:t>menjadi</a:t>
                      </a:r>
                      <a:r>
                        <a:rPr lang="en-US" sz="1500" dirty="0"/>
                        <a:t> PFMEA </a:t>
                      </a:r>
                      <a:r>
                        <a:rPr lang="en-US" sz="1800" dirty="0"/>
                        <a:t>optimization, </a:t>
                      </a:r>
                      <a:r>
                        <a:rPr lang="en-US" sz="1500" dirty="0" err="1"/>
                        <a:t>dan</a:t>
                      </a:r>
                      <a:r>
                        <a:rPr lang="en-US" sz="1500" dirty="0"/>
                        <a:t> </a:t>
                      </a:r>
                      <a:r>
                        <a:rPr lang="en-US" sz="1500" dirty="0" err="1"/>
                        <a:t>lebih</a:t>
                      </a:r>
                      <a:r>
                        <a:rPr lang="en-US" sz="1500" dirty="0"/>
                        <a:t> </a:t>
                      </a:r>
                      <a:r>
                        <a:rPr lang="en-US" sz="1500" dirty="0" err="1"/>
                        <a:t>diarahkan</a:t>
                      </a:r>
                      <a:r>
                        <a:rPr lang="en-US" sz="1500" dirty="0"/>
                        <a:t> </a:t>
                      </a:r>
                      <a:r>
                        <a:rPr lang="en-US" sz="1500" dirty="0" err="1"/>
                        <a:t>ke</a:t>
                      </a:r>
                      <a:r>
                        <a:rPr lang="en-US" sz="1500" dirty="0"/>
                        <a:t> </a:t>
                      </a:r>
                    </a:p>
                    <a:p>
                      <a:pPr marL="285750" indent="-285750">
                        <a:buFont typeface="Arial" panose="020B0604020202020204" pitchFamily="34" charset="0"/>
                        <a:buChar char="•"/>
                      </a:pPr>
                      <a:r>
                        <a:rPr lang="en-US" sz="1500" dirty="0"/>
                        <a:t>Preventive action </a:t>
                      </a:r>
                      <a:r>
                        <a:rPr lang="en-US" sz="1500" dirty="0" err="1"/>
                        <a:t>atau</a:t>
                      </a:r>
                      <a:r>
                        <a:rPr lang="en-US" sz="1500" dirty="0"/>
                        <a:t> </a:t>
                      </a:r>
                      <a:r>
                        <a:rPr lang="en-US" sz="1500" dirty="0" err="1"/>
                        <a:t>ke</a:t>
                      </a:r>
                      <a:r>
                        <a:rPr lang="en-US" sz="1500" dirty="0"/>
                        <a:t> </a:t>
                      </a:r>
                    </a:p>
                    <a:p>
                      <a:pPr marL="285750" indent="-285750">
                        <a:buFont typeface="Arial" panose="020B0604020202020204" pitchFamily="34" charset="0"/>
                        <a:buChar char="•"/>
                      </a:pPr>
                      <a:r>
                        <a:rPr lang="en-US" sz="1500" dirty="0"/>
                        <a:t>Detection action </a:t>
                      </a:r>
                      <a:endParaRPr lang="en-US" sz="1500" dirty="0">
                        <a:solidFill>
                          <a:schemeClr val="bg2">
                            <a:lumMod val="25000"/>
                          </a:schemeClr>
                        </a:solidFill>
                      </a:endParaRPr>
                    </a:p>
                  </a:txBody>
                  <a:tcPr/>
                </a:tc>
                <a:extLst>
                  <a:ext uri="{0D108BD9-81ED-4DB2-BD59-A6C34878D82A}">
                    <a16:rowId xmlns:a16="http://schemas.microsoft.com/office/drawing/2014/main" val="4217638777"/>
                  </a:ext>
                </a:extLst>
              </a:tr>
            </a:tbl>
          </a:graphicData>
        </a:graphic>
      </p:graphicFrame>
      <p:sp>
        <p:nvSpPr>
          <p:cNvPr id="7" name="Title 1">
            <a:extLst>
              <a:ext uri="{FF2B5EF4-FFF2-40B4-BE49-F238E27FC236}">
                <a16:creationId xmlns:a16="http://schemas.microsoft.com/office/drawing/2014/main" id="{81998D42-0DA9-204D-A82A-16FD0292A8A2}"/>
              </a:ext>
            </a:extLst>
          </p:cNvPr>
          <p:cNvSpPr txBox="1">
            <a:spLocks/>
          </p:cNvSpPr>
          <p:nvPr/>
        </p:nvSpPr>
        <p:spPr>
          <a:xfrm>
            <a:off x="50192" y="44374"/>
            <a:ext cx="8984951" cy="913570"/>
          </a:xfrm>
          <a:prstGeom prst="rect">
            <a:avLst/>
          </a:prstGeom>
          <a:solidFill>
            <a:schemeClr val="accent5">
              <a:lumMod val="75000"/>
            </a:schemeClr>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solidFill>
                  <a:schemeClr val="bg1"/>
                </a:solidFill>
                <a:latin typeface="Gill Sans MT" panose="020B0502020104020203" pitchFamily="34" charset="77"/>
              </a:rPr>
              <a:t>Permasalahan</a:t>
            </a:r>
            <a:r>
              <a:rPr lang="en-US" sz="3200" dirty="0">
                <a:solidFill>
                  <a:schemeClr val="bg1"/>
                </a:solidFill>
                <a:latin typeface="Gill Sans MT" panose="020B0502020104020203" pitchFamily="34" charset="77"/>
              </a:rPr>
              <a:t> </a:t>
            </a:r>
            <a:r>
              <a:rPr lang="en-US" sz="3200" dirty="0" err="1">
                <a:solidFill>
                  <a:schemeClr val="bg1"/>
                </a:solidFill>
                <a:latin typeface="Gill Sans MT" panose="020B0502020104020203" pitchFamily="34" charset="77"/>
              </a:rPr>
              <a:t>umum</a:t>
            </a:r>
            <a:r>
              <a:rPr lang="en-US" sz="3200" dirty="0">
                <a:solidFill>
                  <a:schemeClr val="bg1"/>
                </a:solidFill>
                <a:latin typeface="Gill Sans MT" panose="020B0502020104020203" pitchFamily="34" charset="77"/>
              </a:rPr>
              <a:t> </a:t>
            </a:r>
            <a:r>
              <a:rPr lang="en-US" sz="3600" b="1" dirty="0">
                <a:solidFill>
                  <a:schemeClr val="accent4">
                    <a:lumMod val="60000"/>
                    <a:lumOff val="40000"/>
                  </a:schemeClr>
                </a:solidFill>
                <a:latin typeface="Gill Sans MT" panose="020B0502020104020203" pitchFamily="34" charset="77"/>
              </a:rPr>
              <a:t>(6)</a:t>
            </a:r>
            <a:r>
              <a:rPr lang="en-US" sz="3200" dirty="0">
                <a:solidFill>
                  <a:schemeClr val="bg1"/>
                </a:solidFill>
                <a:latin typeface="Gill Sans MT" panose="020B0502020104020203" pitchFamily="34" charset="77"/>
              </a:rPr>
              <a:t> </a:t>
            </a:r>
            <a:r>
              <a:rPr lang="en-US" sz="3200" dirty="0" err="1">
                <a:solidFill>
                  <a:schemeClr val="bg1"/>
                </a:solidFill>
                <a:latin typeface="Gill Sans MT" panose="020B0502020104020203" pitchFamily="34" charset="77"/>
              </a:rPr>
              <a:t>dalam</a:t>
            </a:r>
            <a:r>
              <a:rPr lang="en-US" sz="3200" dirty="0">
                <a:solidFill>
                  <a:schemeClr val="bg1"/>
                </a:solidFill>
                <a:latin typeface="Gill Sans MT" panose="020B0502020104020203" pitchFamily="34" charset="77"/>
              </a:rPr>
              <a:t> </a:t>
            </a:r>
            <a:br>
              <a:rPr lang="en-US" sz="3200" dirty="0">
                <a:solidFill>
                  <a:schemeClr val="bg1"/>
                </a:solidFill>
                <a:latin typeface="Gill Sans MT" panose="020B0502020104020203" pitchFamily="34" charset="77"/>
              </a:rPr>
            </a:br>
            <a:r>
              <a:rPr lang="en-US" sz="3200" dirty="0" err="1">
                <a:solidFill>
                  <a:schemeClr val="bg1"/>
                </a:solidFill>
                <a:latin typeface="Gill Sans MT" panose="020B0502020104020203" pitchFamily="34" charset="77"/>
              </a:rPr>
              <a:t>penyusunan</a:t>
            </a:r>
            <a:r>
              <a:rPr lang="en-US" sz="3200" dirty="0">
                <a:solidFill>
                  <a:schemeClr val="bg1"/>
                </a:solidFill>
                <a:latin typeface="Gill Sans MT" panose="020B0502020104020203" pitchFamily="34" charset="77"/>
              </a:rPr>
              <a:t> FMEA vs Improvement pada </a:t>
            </a:r>
            <a:r>
              <a:rPr lang="en-US" sz="2700" b="1" dirty="0">
                <a:solidFill>
                  <a:schemeClr val="bg1"/>
                </a:solidFill>
                <a:latin typeface="Gill Sans MT" panose="020B0502020104020203" pitchFamily="34" charset="77"/>
              </a:rPr>
              <a:t>FMEA AIAG VDA</a:t>
            </a:r>
            <a:endParaRPr lang="en-US" sz="3200" b="1" dirty="0">
              <a:solidFill>
                <a:schemeClr val="bg1"/>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94676439-458D-0044-98D8-E67212F08A88}"/>
              </a:ext>
            </a:extLst>
          </p:cNvPr>
          <p:cNvSpPr>
            <a:spLocks noGrp="1"/>
          </p:cNvSpPr>
          <p:nvPr>
            <p:ph type="sldNum" sz="quarter" idx="12"/>
          </p:nvPr>
        </p:nvSpPr>
        <p:spPr/>
        <p:txBody>
          <a:bodyPr/>
          <a:lstStyle/>
          <a:p>
            <a:fld id="{0BE96E79-1F98-4396-B82F-94B4AEA37C6A}" type="slidenum">
              <a:rPr lang="en-US" smtClean="0"/>
              <a:t>19</a:t>
            </a:fld>
            <a:endParaRPr lang="en-US"/>
          </a:p>
        </p:txBody>
      </p:sp>
      <p:sp>
        <p:nvSpPr>
          <p:cNvPr id="3" name="Footer Placeholder 2">
            <a:extLst>
              <a:ext uri="{FF2B5EF4-FFF2-40B4-BE49-F238E27FC236}">
                <a16:creationId xmlns:a16="http://schemas.microsoft.com/office/drawing/2014/main" id="{520F5093-2512-44CF-91E7-23A11CEE294C}"/>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069066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49ACDD-7602-41B7-B98E-72503922F11F}"/>
              </a:ext>
            </a:extLst>
          </p:cNvPr>
          <p:cNvSpPr/>
          <p:nvPr/>
        </p:nvSpPr>
        <p:spPr>
          <a:xfrm>
            <a:off x="4610082" y="964379"/>
            <a:ext cx="2045496" cy="461665"/>
          </a:xfrm>
          <a:prstGeom prst="rect">
            <a:avLst/>
          </a:prstGeom>
        </p:spPr>
        <p:txBody>
          <a:bodyPr wrap="none">
            <a:spAutoFit/>
          </a:bodyPr>
          <a:lstStyle/>
          <a:p>
            <a:pPr algn="ctr"/>
            <a:r>
              <a:rPr lang="id-ID" altLang="id-ID" sz="2400" b="1" dirty="0">
                <a:solidFill>
                  <a:schemeClr val="accent4">
                    <a:lumMod val="50000"/>
                  </a:schemeClr>
                </a:solidFill>
                <a:effectLst>
                  <a:outerShdw blurRad="38100" dist="38100" dir="2700000" algn="tl">
                    <a:srgbClr val="000000">
                      <a:alpha val="43137"/>
                    </a:srgbClr>
                  </a:outerShdw>
                </a:effectLst>
                <a:latin typeface="Arial Narrow" panose="020B0606020202030204" pitchFamily="34" charset="0"/>
              </a:rPr>
              <a:t>Tujuan </a:t>
            </a:r>
            <a:r>
              <a:rPr lang="id-ID" altLang="id-ID" sz="2400" b="1" dirty="0" err="1">
                <a:solidFill>
                  <a:schemeClr val="accent4">
                    <a:lumMod val="50000"/>
                  </a:schemeClr>
                </a:solidFill>
                <a:effectLst>
                  <a:outerShdw blurRad="38100" dist="38100" dir="2700000" algn="tl">
                    <a:srgbClr val="000000">
                      <a:alpha val="43137"/>
                    </a:srgbClr>
                  </a:outerShdw>
                </a:effectLst>
                <a:latin typeface="Arial Narrow" panose="020B0606020202030204" pitchFamily="34" charset="0"/>
              </a:rPr>
              <a:t>Training</a:t>
            </a:r>
            <a:endParaRPr lang="en-US" sz="2400" b="1" dirty="0">
              <a:solidFill>
                <a:schemeClr val="accent4">
                  <a:lumMod val="50000"/>
                </a:schemeClr>
              </a:solidFill>
              <a:effectLst>
                <a:outerShdw blurRad="38100" dist="38100" dir="2700000" algn="tl">
                  <a:srgbClr val="000000">
                    <a:alpha val="43137"/>
                  </a:srgbClr>
                </a:outerShdw>
              </a:effectLst>
              <a:latin typeface="Arial Narrow" panose="020B0606020202030204" pitchFamily="34" charset="0"/>
            </a:endParaRPr>
          </a:p>
        </p:txBody>
      </p:sp>
      <p:sp>
        <p:nvSpPr>
          <p:cNvPr id="24" name="Rectangle 23">
            <a:extLst>
              <a:ext uri="{FF2B5EF4-FFF2-40B4-BE49-F238E27FC236}">
                <a16:creationId xmlns:a16="http://schemas.microsoft.com/office/drawing/2014/main" id="{582E9315-A4B2-4233-94F6-5E892EE36E85}"/>
              </a:ext>
            </a:extLst>
          </p:cNvPr>
          <p:cNvSpPr/>
          <p:nvPr/>
        </p:nvSpPr>
        <p:spPr>
          <a:xfrm>
            <a:off x="4626419" y="2828114"/>
            <a:ext cx="4876656" cy="1200329"/>
          </a:xfrm>
          <a:prstGeom prst="rect">
            <a:avLst/>
          </a:prstGeom>
        </p:spPr>
        <p:txBody>
          <a:bodyPr wrap="none">
            <a:spAutoFit/>
          </a:bodyPr>
          <a:lstStyle/>
          <a:p>
            <a:r>
              <a:rPr lang="en-US" sz="2400" b="1" dirty="0" err="1">
                <a:solidFill>
                  <a:srgbClr val="0070C0"/>
                </a:solidFill>
                <a:effectLst>
                  <a:outerShdw blurRad="38100" dist="38100" dir="2700000" algn="tl">
                    <a:srgbClr val="000000">
                      <a:alpha val="43137"/>
                    </a:srgbClr>
                  </a:outerShdw>
                </a:effectLst>
                <a:latin typeface="Arial Narrow" panose="020B0606020202030204" pitchFamily="34" charset="0"/>
              </a:rPr>
              <a:t>Permasalahan</a:t>
            </a:r>
            <a:r>
              <a:rPr lang="en-US" sz="2400" b="1" dirty="0">
                <a:solidFill>
                  <a:srgbClr val="0070C0"/>
                </a:solidFill>
                <a:effectLst>
                  <a:outerShdw blurRad="38100" dist="38100" dir="2700000" algn="tl">
                    <a:srgbClr val="000000">
                      <a:alpha val="43137"/>
                    </a:srgbClr>
                  </a:outerShdw>
                </a:effectLst>
                <a:latin typeface="Arial Narrow" panose="020B0606020202030204" pitchFamily="34" charset="0"/>
              </a:rPr>
              <a:t> </a:t>
            </a:r>
            <a:r>
              <a:rPr lang="en-US" sz="2400" b="1" dirty="0" err="1">
                <a:solidFill>
                  <a:srgbClr val="0070C0"/>
                </a:solidFill>
                <a:effectLst>
                  <a:outerShdw blurRad="38100" dist="38100" dir="2700000" algn="tl">
                    <a:srgbClr val="000000">
                      <a:alpha val="43137"/>
                    </a:srgbClr>
                  </a:outerShdw>
                </a:effectLst>
                <a:latin typeface="Arial Narrow" panose="020B0606020202030204" pitchFamily="34" charset="0"/>
              </a:rPr>
              <a:t>umum</a:t>
            </a:r>
            <a:r>
              <a:rPr lang="en-US" sz="2400" b="1" dirty="0">
                <a:solidFill>
                  <a:srgbClr val="0070C0"/>
                </a:solidFill>
                <a:effectLst>
                  <a:outerShdw blurRad="38100" dist="38100" dir="2700000" algn="tl">
                    <a:srgbClr val="000000">
                      <a:alpha val="43137"/>
                    </a:srgbClr>
                  </a:outerShdw>
                </a:effectLst>
                <a:latin typeface="Arial Narrow" panose="020B0606020202030204" pitchFamily="34" charset="0"/>
              </a:rPr>
              <a:t> </a:t>
            </a:r>
            <a:r>
              <a:rPr lang="en-US" sz="2400" b="1" dirty="0" err="1">
                <a:solidFill>
                  <a:srgbClr val="0070C0"/>
                </a:solidFill>
                <a:effectLst>
                  <a:outerShdw blurRad="38100" dist="38100" dir="2700000" algn="tl">
                    <a:srgbClr val="000000">
                      <a:alpha val="43137"/>
                    </a:srgbClr>
                  </a:outerShdw>
                </a:effectLst>
                <a:latin typeface="Arial Narrow" panose="020B0606020202030204" pitchFamily="34" charset="0"/>
              </a:rPr>
              <a:t>dalam</a:t>
            </a:r>
            <a:r>
              <a:rPr lang="en-US" sz="2400" b="1" dirty="0">
                <a:solidFill>
                  <a:srgbClr val="0070C0"/>
                </a:solidFill>
                <a:effectLst>
                  <a:outerShdw blurRad="38100" dist="38100" dir="2700000" algn="tl">
                    <a:srgbClr val="000000">
                      <a:alpha val="43137"/>
                    </a:srgbClr>
                  </a:outerShdw>
                </a:effectLst>
                <a:latin typeface="Arial Narrow" panose="020B0606020202030204" pitchFamily="34" charset="0"/>
              </a:rPr>
              <a:t> </a:t>
            </a:r>
            <a:r>
              <a:rPr lang="en-US" sz="2400" b="1" dirty="0" err="1">
                <a:solidFill>
                  <a:srgbClr val="0070C0"/>
                </a:solidFill>
                <a:effectLst>
                  <a:outerShdw blurRad="38100" dist="38100" dir="2700000" algn="tl">
                    <a:srgbClr val="000000">
                      <a:alpha val="43137"/>
                    </a:srgbClr>
                  </a:outerShdw>
                </a:effectLst>
                <a:latin typeface="Arial Narrow" panose="020B0606020202030204" pitchFamily="34" charset="0"/>
              </a:rPr>
              <a:t>penerapan</a:t>
            </a:r>
            <a:endParaRPr lang="en-US" sz="2400" b="1" dirty="0">
              <a:solidFill>
                <a:srgbClr val="0070C0"/>
              </a:solidFill>
              <a:effectLst>
                <a:outerShdw blurRad="38100" dist="38100" dir="2700000" algn="tl">
                  <a:srgbClr val="000000">
                    <a:alpha val="43137"/>
                  </a:srgbClr>
                </a:outerShdw>
              </a:effectLst>
              <a:latin typeface="Arial Narrow" panose="020B0606020202030204" pitchFamily="34" charset="0"/>
            </a:endParaRPr>
          </a:p>
          <a:p>
            <a:r>
              <a:rPr lang="en-US" sz="2400" b="1" dirty="0">
                <a:solidFill>
                  <a:srgbClr val="0070C0"/>
                </a:solidFill>
                <a:effectLst>
                  <a:outerShdw blurRad="38100" dist="38100" dir="2700000" algn="tl">
                    <a:srgbClr val="000000">
                      <a:alpha val="43137"/>
                    </a:srgbClr>
                  </a:outerShdw>
                </a:effectLst>
                <a:latin typeface="Arial Narrow" panose="020B0606020202030204" pitchFamily="34" charset="0"/>
              </a:rPr>
              <a:t>FMEA vs improvement </a:t>
            </a:r>
            <a:r>
              <a:rPr lang="en-US" sz="2400" b="1" dirty="0" err="1">
                <a:solidFill>
                  <a:srgbClr val="0070C0"/>
                </a:solidFill>
                <a:effectLst>
                  <a:outerShdw blurRad="38100" dist="38100" dir="2700000" algn="tl">
                    <a:srgbClr val="000000">
                      <a:alpha val="43137"/>
                    </a:srgbClr>
                  </a:outerShdw>
                </a:effectLst>
                <a:latin typeface="Arial Narrow" panose="020B0606020202030204" pitchFamily="34" charset="0"/>
              </a:rPr>
              <a:t>pada</a:t>
            </a:r>
            <a:r>
              <a:rPr lang="en-US" sz="2400" b="1" dirty="0">
                <a:solidFill>
                  <a:srgbClr val="0070C0"/>
                </a:solidFill>
                <a:effectLst>
                  <a:outerShdw blurRad="38100" dist="38100" dir="2700000" algn="tl">
                    <a:srgbClr val="000000">
                      <a:alpha val="43137"/>
                    </a:srgbClr>
                  </a:outerShdw>
                </a:effectLst>
                <a:latin typeface="Arial Narrow" panose="020B0606020202030204" pitchFamily="34" charset="0"/>
              </a:rPr>
              <a:t> </a:t>
            </a:r>
          </a:p>
          <a:p>
            <a:r>
              <a:rPr lang="en-US" sz="2400" b="1" dirty="0">
                <a:solidFill>
                  <a:srgbClr val="0070C0"/>
                </a:solidFill>
                <a:effectLst>
                  <a:outerShdw blurRad="38100" dist="38100" dir="2700000" algn="tl">
                    <a:srgbClr val="000000">
                      <a:alpha val="43137"/>
                    </a:srgbClr>
                  </a:outerShdw>
                </a:effectLst>
                <a:latin typeface="Arial Narrow" panose="020B0606020202030204" pitchFamily="34" charset="0"/>
              </a:rPr>
              <a:t>FMEA VDA AIAG </a:t>
            </a:r>
          </a:p>
        </p:txBody>
      </p:sp>
      <p:sp>
        <p:nvSpPr>
          <p:cNvPr id="25" name="Rectangle 24">
            <a:extLst>
              <a:ext uri="{FF2B5EF4-FFF2-40B4-BE49-F238E27FC236}">
                <a16:creationId xmlns:a16="http://schemas.microsoft.com/office/drawing/2014/main" id="{D1A36FE7-38C9-48FB-8113-5FB44A2AD2A6}"/>
              </a:ext>
            </a:extLst>
          </p:cNvPr>
          <p:cNvSpPr/>
          <p:nvPr/>
        </p:nvSpPr>
        <p:spPr>
          <a:xfrm>
            <a:off x="4626419" y="2005814"/>
            <a:ext cx="3678508" cy="461665"/>
          </a:xfrm>
          <a:prstGeom prst="rect">
            <a:avLst/>
          </a:prstGeom>
        </p:spPr>
        <p:txBody>
          <a:bodyPr wrap="none">
            <a:spAutoFit/>
          </a:bodyPr>
          <a:lstStyle/>
          <a:p>
            <a:r>
              <a:rPr lang="id-ID" altLang="id-ID" sz="2400" b="1" dirty="0">
                <a:solidFill>
                  <a:srgbClr val="C00000"/>
                </a:solidFill>
                <a:effectLst>
                  <a:outerShdw blurRad="38100" dist="38100" dir="2700000" algn="tl">
                    <a:srgbClr val="000000">
                      <a:alpha val="43137"/>
                    </a:srgbClr>
                  </a:outerShdw>
                </a:effectLst>
                <a:latin typeface="Arial Narrow" panose="020B0606020202030204" pitchFamily="34" charset="0"/>
              </a:rPr>
              <a:t>Pengenalan FMEA AIAG VDA</a:t>
            </a:r>
            <a:endParaRPr lang="en-US" sz="2400" b="1" dirty="0">
              <a:solidFill>
                <a:srgbClr val="C00000"/>
              </a:solidFill>
              <a:effectLst>
                <a:outerShdw blurRad="38100" dist="38100" dir="2700000" algn="tl">
                  <a:srgbClr val="000000">
                    <a:alpha val="43137"/>
                  </a:srgbClr>
                </a:outerShdw>
              </a:effectLst>
              <a:latin typeface="Arial Narrow" panose="020B0606020202030204" pitchFamily="34" charset="0"/>
            </a:endParaRPr>
          </a:p>
        </p:txBody>
      </p:sp>
      <p:sp>
        <p:nvSpPr>
          <p:cNvPr id="26" name="Rectangle 25">
            <a:extLst>
              <a:ext uri="{FF2B5EF4-FFF2-40B4-BE49-F238E27FC236}">
                <a16:creationId xmlns:a16="http://schemas.microsoft.com/office/drawing/2014/main" id="{B8C6E8DB-D308-4C02-9A86-D7648EE69A7B}"/>
              </a:ext>
            </a:extLst>
          </p:cNvPr>
          <p:cNvSpPr/>
          <p:nvPr/>
        </p:nvSpPr>
        <p:spPr>
          <a:xfrm>
            <a:off x="4626137" y="4143356"/>
            <a:ext cx="1854995" cy="461665"/>
          </a:xfrm>
          <a:prstGeom prst="rect">
            <a:avLst/>
          </a:prstGeom>
        </p:spPr>
        <p:txBody>
          <a:bodyPr wrap="none">
            <a:spAutoFit/>
          </a:bodyPr>
          <a:lstStyle/>
          <a:p>
            <a:pPr>
              <a:spcBef>
                <a:spcPct val="50000"/>
              </a:spcBef>
            </a:pPr>
            <a:r>
              <a:rPr lang="id-ID" altLang="id-ID" sz="2400" b="1" dirty="0">
                <a:solidFill>
                  <a:schemeClr val="accent6">
                    <a:lumMod val="50000"/>
                  </a:schemeClr>
                </a:solidFill>
                <a:effectLst>
                  <a:outerShdw blurRad="38100" dist="38100" dir="2700000" algn="tl">
                    <a:srgbClr val="000000">
                      <a:alpha val="43137"/>
                    </a:srgbClr>
                  </a:outerShdw>
                </a:effectLst>
                <a:latin typeface="Arial Narrow" panose="020B0606020202030204" pitchFamily="34" charset="0"/>
              </a:rPr>
              <a:t>Major Change</a:t>
            </a:r>
            <a:endParaRPr lang="en-US" altLang="id-ID" sz="2400" b="1" dirty="0">
              <a:solidFill>
                <a:schemeClr val="accent6">
                  <a:lumMod val="50000"/>
                </a:schemeClr>
              </a:solidFill>
              <a:effectLst>
                <a:outerShdw blurRad="38100" dist="38100" dir="2700000" algn="tl">
                  <a:srgbClr val="000000">
                    <a:alpha val="43137"/>
                  </a:srgbClr>
                </a:outerShdw>
              </a:effectLst>
              <a:latin typeface="Arial Narrow" panose="020B0606020202030204" pitchFamily="34" charset="0"/>
            </a:endParaRPr>
          </a:p>
        </p:txBody>
      </p:sp>
      <p:sp>
        <p:nvSpPr>
          <p:cNvPr id="27" name="Rectangle 26">
            <a:extLst>
              <a:ext uri="{FF2B5EF4-FFF2-40B4-BE49-F238E27FC236}">
                <a16:creationId xmlns:a16="http://schemas.microsoft.com/office/drawing/2014/main" id="{3A4457DD-FBA7-4E6D-97FE-70036F1F69C3}"/>
              </a:ext>
            </a:extLst>
          </p:cNvPr>
          <p:cNvSpPr/>
          <p:nvPr/>
        </p:nvSpPr>
        <p:spPr>
          <a:xfrm>
            <a:off x="4622821" y="5239463"/>
            <a:ext cx="3671198" cy="461665"/>
          </a:xfrm>
          <a:prstGeom prst="rect">
            <a:avLst/>
          </a:prstGeom>
        </p:spPr>
        <p:txBody>
          <a:bodyPr wrap="none">
            <a:spAutoFit/>
          </a:bodyPr>
          <a:lstStyle/>
          <a:p>
            <a:r>
              <a:rPr lang="id-ID" altLang="id-ID" sz="2400" b="1" dirty="0">
                <a:solidFill>
                  <a:srgbClr val="7030A0"/>
                </a:solidFill>
                <a:effectLst>
                  <a:outerShdw blurRad="38100" dist="38100" dir="2700000" algn="tl">
                    <a:srgbClr val="000000">
                      <a:alpha val="43137"/>
                    </a:srgbClr>
                  </a:outerShdw>
                </a:effectLst>
                <a:latin typeface="Arial Narrow" panose="020B0606020202030204" pitchFamily="34" charset="0"/>
              </a:rPr>
              <a:t>Penjelasan Step 1 s/d  Step 7</a:t>
            </a:r>
            <a:endParaRPr lang="en-US" sz="2400" b="1" dirty="0">
              <a:solidFill>
                <a:srgbClr val="7030A0"/>
              </a:solidFill>
              <a:effectLst>
                <a:outerShdw blurRad="38100" dist="38100" dir="2700000" algn="tl">
                  <a:srgbClr val="000000">
                    <a:alpha val="43137"/>
                  </a:srgbClr>
                </a:outerShdw>
              </a:effectLst>
              <a:latin typeface="Arial Narrow" panose="020B0606020202030204" pitchFamily="34" charset="0"/>
            </a:endParaRPr>
          </a:p>
        </p:txBody>
      </p:sp>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a:t>
            </a:fld>
            <a:endParaRPr lang="en-US" dirty="0"/>
          </a:p>
        </p:txBody>
      </p:sp>
      <p:pic>
        <p:nvPicPr>
          <p:cNvPr id="3" name="Picture 2">
            <a:extLst>
              <a:ext uri="{FF2B5EF4-FFF2-40B4-BE49-F238E27FC236}">
                <a16:creationId xmlns:a16="http://schemas.microsoft.com/office/drawing/2014/main" id="{8479EE2A-A082-4E72-9D75-457E96551618}"/>
              </a:ext>
            </a:extLst>
          </p:cNvPr>
          <p:cNvPicPr>
            <a:picLocks noChangeAspect="1"/>
          </p:cNvPicPr>
          <p:nvPr/>
        </p:nvPicPr>
        <p:blipFill rotWithShape="1">
          <a:blip r:embed="rId2"/>
          <a:srcRect l="20650" t="2420" r="22760" b="2608"/>
          <a:stretch/>
        </p:blipFill>
        <p:spPr>
          <a:xfrm flipH="1">
            <a:off x="-1" y="0"/>
            <a:ext cx="4073234" cy="6812282"/>
          </a:xfrm>
          <a:prstGeom prst="rect">
            <a:avLst/>
          </a:prstGeom>
        </p:spPr>
      </p:pic>
      <p:sp>
        <p:nvSpPr>
          <p:cNvPr id="2" name="Rectangle 1">
            <a:extLst>
              <a:ext uri="{FF2B5EF4-FFF2-40B4-BE49-F238E27FC236}">
                <a16:creationId xmlns:a16="http://schemas.microsoft.com/office/drawing/2014/main" id="{57E8E382-0C55-415F-B401-1F0DE840F5D8}"/>
              </a:ext>
            </a:extLst>
          </p:cNvPr>
          <p:cNvSpPr/>
          <p:nvPr/>
        </p:nvSpPr>
        <p:spPr>
          <a:xfrm>
            <a:off x="-47442" y="0"/>
            <a:ext cx="4075127" cy="6855923"/>
          </a:xfrm>
          <a:prstGeom prst="rect">
            <a:avLst/>
          </a:prstGeom>
          <a:solidFill>
            <a:srgbClr val="C00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19079F2-F789-45C0-B515-99A5147BCAAC}"/>
              </a:ext>
            </a:extLst>
          </p:cNvPr>
          <p:cNvCxnSpPr/>
          <p:nvPr/>
        </p:nvCxnSpPr>
        <p:spPr>
          <a:xfrm flipV="1">
            <a:off x="4073235" y="0"/>
            <a:ext cx="0" cy="6858000"/>
          </a:xfrm>
          <a:prstGeom prst="line">
            <a:avLst/>
          </a:prstGeom>
          <a:ln w="76200">
            <a:solidFill>
              <a:schemeClr val="bg1"/>
            </a:solidFill>
          </a:ln>
          <a:effectLst>
            <a:outerShdw blurRad="127000" dist="38100" algn="l" rotWithShape="0">
              <a:prstClr val="black">
                <a:alpha val="70000"/>
              </a:prstClr>
            </a:outerShdw>
          </a:effectLst>
        </p:spPr>
        <p:style>
          <a:lnRef idx="1">
            <a:schemeClr val="accent1"/>
          </a:lnRef>
          <a:fillRef idx="0">
            <a:schemeClr val="accent1"/>
          </a:fillRef>
          <a:effectRef idx="0">
            <a:schemeClr val="accent1"/>
          </a:effectRef>
          <a:fontRef idx="minor">
            <a:schemeClr val="tx1"/>
          </a:fontRef>
        </p:style>
      </p:cxn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0" y="2148552"/>
            <a:ext cx="3829895"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d-ID" altLang="id-ID" sz="4800" b="1" dirty="0">
                <a:solidFill>
                  <a:schemeClr val="bg1"/>
                </a:solidFill>
                <a:latin typeface="+mj-lt"/>
              </a:rPr>
              <a:t>Point Materi </a:t>
            </a:r>
            <a:r>
              <a:rPr lang="en-US" altLang="id-ID" sz="6600" dirty="0">
                <a:solidFill>
                  <a:schemeClr val="bg1"/>
                </a:solidFill>
                <a:latin typeface="Impact" panose="020B0806030902050204" pitchFamily="34" charset="0"/>
              </a:rPr>
              <a:t>Training</a:t>
            </a:r>
            <a:endParaRPr lang="en-US" altLang="id-ID" sz="4800" dirty="0">
              <a:solidFill>
                <a:schemeClr val="bg1"/>
              </a:solidFill>
              <a:latin typeface="Impact" panose="020B0806030902050204" pitchFamily="34" charset="0"/>
            </a:endParaRPr>
          </a:p>
        </p:txBody>
      </p:sp>
      <p:sp>
        <p:nvSpPr>
          <p:cNvPr id="9" name="Oval 8">
            <a:extLst>
              <a:ext uri="{FF2B5EF4-FFF2-40B4-BE49-F238E27FC236}">
                <a16:creationId xmlns:a16="http://schemas.microsoft.com/office/drawing/2014/main" id="{3944B1F1-8A6B-4187-A9EC-3BC24F775A5D}"/>
              </a:ext>
            </a:extLst>
          </p:cNvPr>
          <p:cNvSpPr/>
          <p:nvPr/>
        </p:nvSpPr>
        <p:spPr>
          <a:xfrm>
            <a:off x="3712561" y="840745"/>
            <a:ext cx="720000" cy="720000"/>
          </a:xfrm>
          <a:prstGeom prst="ellipse">
            <a:avLst/>
          </a:prstGeom>
          <a:solidFill>
            <a:srgbClr val="EE8E00"/>
          </a:solidFill>
          <a:ln w="76200">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50800" dist="38100" dir="5400000" algn="t" rotWithShape="0">
                    <a:prstClr val="black">
                      <a:alpha val="40000"/>
                    </a:prstClr>
                  </a:outerShdw>
                </a:effectLst>
                <a:latin typeface="Impact" panose="020B0806030902050204" pitchFamily="34" charset="0"/>
              </a:rPr>
              <a:t>1</a:t>
            </a:r>
          </a:p>
        </p:txBody>
      </p:sp>
      <p:sp>
        <p:nvSpPr>
          <p:cNvPr id="19" name="Oval 18">
            <a:extLst>
              <a:ext uri="{FF2B5EF4-FFF2-40B4-BE49-F238E27FC236}">
                <a16:creationId xmlns:a16="http://schemas.microsoft.com/office/drawing/2014/main" id="{DBB146F8-24A1-4868-9DC9-E6BBE0A93B9E}"/>
              </a:ext>
            </a:extLst>
          </p:cNvPr>
          <p:cNvSpPr/>
          <p:nvPr/>
        </p:nvSpPr>
        <p:spPr>
          <a:xfrm>
            <a:off x="3712561" y="1902937"/>
            <a:ext cx="720000" cy="720000"/>
          </a:xfrm>
          <a:prstGeom prst="ellipse">
            <a:avLst/>
          </a:prstGeom>
          <a:solidFill>
            <a:srgbClr val="00B0F0"/>
          </a:solidFill>
          <a:ln w="76200">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50800" dist="38100" dir="5400000" algn="t" rotWithShape="0">
                    <a:prstClr val="black">
                      <a:alpha val="40000"/>
                    </a:prstClr>
                  </a:outerShdw>
                </a:effectLst>
                <a:latin typeface="Impact" panose="020B0806030902050204" pitchFamily="34" charset="0"/>
              </a:rPr>
              <a:t>2</a:t>
            </a:r>
          </a:p>
        </p:txBody>
      </p:sp>
      <p:sp>
        <p:nvSpPr>
          <p:cNvPr id="20" name="Oval 19">
            <a:extLst>
              <a:ext uri="{FF2B5EF4-FFF2-40B4-BE49-F238E27FC236}">
                <a16:creationId xmlns:a16="http://schemas.microsoft.com/office/drawing/2014/main" id="{0E50C6DA-AAF6-4F53-916D-2195780C4F7D}"/>
              </a:ext>
            </a:extLst>
          </p:cNvPr>
          <p:cNvSpPr/>
          <p:nvPr/>
        </p:nvSpPr>
        <p:spPr>
          <a:xfrm>
            <a:off x="3712561" y="2965129"/>
            <a:ext cx="720000" cy="720000"/>
          </a:xfrm>
          <a:prstGeom prst="ellipse">
            <a:avLst/>
          </a:prstGeom>
          <a:solidFill>
            <a:srgbClr val="FF0000"/>
          </a:solidFill>
          <a:ln w="76200">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50800" dist="38100" dir="5400000" algn="t" rotWithShape="0">
                    <a:prstClr val="black">
                      <a:alpha val="40000"/>
                    </a:prstClr>
                  </a:outerShdw>
                </a:effectLst>
                <a:latin typeface="Impact" panose="020B0806030902050204" pitchFamily="34" charset="0"/>
              </a:rPr>
              <a:t>3</a:t>
            </a:r>
          </a:p>
        </p:txBody>
      </p:sp>
      <p:sp>
        <p:nvSpPr>
          <p:cNvPr id="21" name="Oval 20">
            <a:extLst>
              <a:ext uri="{FF2B5EF4-FFF2-40B4-BE49-F238E27FC236}">
                <a16:creationId xmlns:a16="http://schemas.microsoft.com/office/drawing/2014/main" id="{00BC03BD-3857-4390-8D93-3782D4FECE70}"/>
              </a:ext>
            </a:extLst>
          </p:cNvPr>
          <p:cNvSpPr/>
          <p:nvPr/>
        </p:nvSpPr>
        <p:spPr>
          <a:xfrm>
            <a:off x="3712561" y="4027321"/>
            <a:ext cx="720000" cy="720000"/>
          </a:xfrm>
          <a:prstGeom prst="ellipse">
            <a:avLst/>
          </a:prstGeom>
          <a:solidFill>
            <a:srgbClr val="00B050"/>
          </a:solidFill>
          <a:ln w="76200">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50800" dist="38100" dir="5400000" algn="t" rotWithShape="0">
                    <a:prstClr val="black">
                      <a:alpha val="40000"/>
                    </a:prstClr>
                  </a:outerShdw>
                </a:effectLst>
                <a:latin typeface="Impact" panose="020B0806030902050204" pitchFamily="34" charset="0"/>
              </a:rPr>
              <a:t>4</a:t>
            </a:r>
          </a:p>
        </p:txBody>
      </p:sp>
      <p:sp>
        <p:nvSpPr>
          <p:cNvPr id="22" name="Oval 21">
            <a:extLst>
              <a:ext uri="{FF2B5EF4-FFF2-40B4-BE49-F238E27FC236}">
                <a16:creationId xmlns:a16="http://schemas.microsoft.com/office/drawing/2014/main" id="{B202700E-CB61-4874-B24F-F11B7CFBAD83}"/>
              </a:ext>
            </a:extLst>
          </p:cNvPr>
          <p:cNvSpPr/>
          <p:nvPr/>
        </p:nvSpPr>
        <p:spPr>
          <a:xfrm>
            <a:off x="3712561" y="5089514"/>
            <a:ext cx="720000" cy="720000"/>
          </a:xfrm>
          <a:prstGeom prst="ellipse">
            <a:avLst/>
          </a:prstGeom>
          <a:solidFill>
            <a:srgbClr val="7030A0"/>
          </a:solidFill>
          <a:ln w="76200">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50800" dist="38100" dir="5400000" algn="t" rotWithShape="0">
                    <a:prstClr val="black">
                      <a:alpha val="40000"/>
                    </a:prstClr>
                  </a:outerShdw>
                </a:effectLst>
                <a:latin typeface="Impact" panose="020B0806030902050204" pitchFamily="34" charset="0"/>
              </a:rPr>
              <a:t>5</a:t>
            </a:r>
          </a:p>
        </p:txBody>
      </p:sp>
      <p:sp>
        <p:nvSpPr>
          <p:cNvPr id="4" name="Footer Placeholder 3">
            <a:extLst>
              <a:ext uri="{FF2B5EF4-FFF2-40B4-BE49-F238E27FC236}">
                <a16:creationId xmlns:a16="http://schemas.microsoft.com/office/drawing/2014/main" id="{0A8F1014-84FA-4033-8316-53517C57A021}"/>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775238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2" presetClass="entr" presetSubtype="8"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0-#ppt_w/2"/>
                                          </p:val>
                                        </p:tav>
                                        <p:tav tm="100000">
                                          <p:val>
                                            <p:strVal val="#ppt_x"/>
                                          </p:val>
                                        </p:tav>
                                      </p:tavLst>
                                    </p:anim>
                                    <p:anim calcmode="lin" valueType="num">
                                      <p:cBhvr additive="base">
                                        <p:cTn id="50" dur="500" fill="hold"/>
                                        <p:tgtEl>
                                          <p:spTgt spid="26"/>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 presetClass="entr" presetSubtype="4"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ppt_x"/>
                                          </p:val>
                                        </p:tav>
                                        <p:tav tm="100000">
                                          <p:val>
                                            <p:strVal val="#ppt_x"/>
                                          </p:val>
                                        </p:tav>
                                      </p:tavLst>
                                    </p:anim>
                                    <p:anim calcmode="lin" valueType="num">
                                      <p:cBhvr additive="base">
                                        <p:cTn id="55" dur="500" fill="hold"/>
                                        <p:tgtEl>
                                          <p:spTgt spid="22"/>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2" presetClass="entr" presetSubtype="8"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0-#ppt_w/2"/>
                                          </p:val>
                                        </p:tav>
                                        <p:tav tm="100000">
                                          <p:val>
                                            <p:strVal val="#ppt_x"/>
                                          </p:val>
                                        </p:tav>
                                      </p:tavLst>
                                    </p:anim>
                                    <p:anim calcmode="lin" valueType="num">
                                      <p:cBhvr additive="base">
                                        <p:cTn id="6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13" grpId="0"/>
      <p:bldP spid="9" grpId="0" animBg="1"/>
      <p:bldP spid="19" grpId="0" animBg="1"/>
      <p:bldP spid="20"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20</a:t>
            </a:fld>
            <a:endParaRPr lang="en-US" dirty="0"/>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1605350" y="481326"/>
            <a:ext cx="643913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3200" dirty="0">
                <a:solidFill>
                  <a:srgbClr val="0070C0"/>
                </a:solidFill>
                <a:latin typeface="Verdana" panose="020B0604030504040204" pitchFamily="34" charset="0"/>
              </a:rPr>
              <a:t>Major Change </a:t>
            </a:r>
            <a:r>
              <a:rPr lang="id-ID" altLang="id-ID" sz="5400" b="1" dirty="0">
                <a:solidFill>
                  <a:srgbClr val="C00000"/>
                </a:solidFill>
                <a:latin typeface="+mn-lt"/>
              </a:rPr>
              <a:t>N</a:t>
            </a:r>
            <a:r>
              <a:rPr lang="en-US" altLang="id-ID" sz="5400" b="1" dirty="0">
                <a:solidFill>
                  <a:srgbClr val="C00000"/>
                </a:solidFill>
                <a:latin typeface="+mn-lt"/>
              </a:rPr>
              <a:t>EW</a:t>
            </a:r>
            <a:r>
              <a:rPr lang="id-ID" altLang="id-ID" sz="5400" b="1" dirty="0">
                <a:solidFill>
                  <a:srgbClr val="C00000"/>
                </a:solidFill>
                <a:latin typeface="+mn-lt"/>
              </a:rPr>
              <a:t> FMEA</a:t>
            </a:r>
            <a:endParaRPr lang="en-US" altLang="id-ID" sz="3200" b="1" dirty="0">
              <a:solidFill>
                <a:srgbClr val="C00000"/>
              </a:solidFill>
              <a:latin typeface="+mn-lt"/>
            </a:endParaRPr>
          </a:p>
        </p:txBody>
      </p:sp>
      <p:grpSp>
        <p:nvGrpSpPr>
          <p:cNvPr id="55" name="Group 54">
            <a:extLst>
              <a:ext uri="{FF2B5EF4-FFF2-40B4-BE49-F238E27FC236}">
                <a16:creationId xmlns:a16="http://schemas.microsoft.com/office/drawing/2014/main" id="{57D4D5B4-1B11-4D29-AD1E-8CCFD261D308}"/>
              </a:ext>
            </a:extLst>
          </p:cNvPr>
          <p:cNvGrpSpPr/>
          <p:nvPr/>
        </p:nvGrpSpPr>
        <p:grpSpPr>
          <a:xfrm>
            <a:off x="235432" y="2057283"/>
            <a:ext cx="2230178" cy="3659255"/>
            <a:chOff x="235432" y="2057283"/>
            <a:chExt cx="2230178" cy="3659255"/>
          </a:xfrm>
        </p:grpSpPr>
        <p:grpSp>
          <p:nvGrpSpPr>
            <p:cNvPr id="7" name="Group 6">
              <a:extLst>
                <a:ext uri="{FF2B5EF4-FFF2-40B4-BE49-F238E27FC236}">
                  <a16:creationId xmlns:a16="http://schemas.microsoft.com/office/drawing/2014/main" id="{C93C0001-B69F-45CE-AF56-534F1EE18FE7}"/>
                </a:ext>
              </a:extLst>
            </p:cNvPr>
            <p:cNvGrpSpPr/>
            <p:nvPr/>
          </p:nvGrpSpPr>
          <p:grpSpPr>
            <a:xfrm>
              <a:off x="239403" y="2057283"/>
              <a:ext cx="2226207" cy="3659255"/>
              <a:chOff x="214689" y="1889595"/>
              <a:chExt cx="2328225" cy="3826944"/>
            </a:xfrm>
          </p:grpSpPr>
          <p:sp>
            <p:nvSpPr>
              <p:cNvPr id="2" name="Rectangle 1">
                <a:extLst>
                  <a:ext uri="{FF2B5EF4-FFF2-40B4-BE49-F238E27FC236}">
                    <a16:creationId xmlns:a16="http://schemas.microsoft.com/office/drawing/2014/main" id="{4D389436-D5F7-4115-A82E-C25965F5E9A6}"/>
                  </a:ext>
                </a:extLst>
              </p:cNvPr>
              <p:cNvSpPr/>
              <p:nvPr/>
            </p:nvSpPr>
            <p:spPr>
              <a:xfrm>
                <a:off x="214689" y="2584539"/>
                <a:ext cx="2158797" cy="3132000"/>
              </a:xfrm>
              <a:prstGeom prst="rect">
                <a:avLst/>
              </a:prstGeom>
              <a:solidFill>
                <a:schemeClr val="accent5">
                  <a:lumMod val="60000"/>
                  <a:lumOff val="40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FA001192-447D-49A4-A3FD-C69AA004F693}"/>
                  </a:ext>
                </a:extLst>
              </p:cNvPr>
              <p:cNvSpPr/>
              <p:nvPr/>
            </p:nvSpPr>
            <p:spPr>
              <a:xfrm flipH="1">
                <a:off x="214689" y="1889595"/>
                <a:ext cx="1591374" cy="694944"/>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Pentagon 4">
                <a:extLst>
                  <a:ext uri="{FF2B5EF4-FFF2-40B4-BE49-F238E27FC236}">
                    <a16:creationId xmlns:a16="http://schemas.microsoft.com/office/drawing/2014/main" id="{349B6B65-1948-4583-AAB8-DB92A1716EAD}"/>
                  </a:ext>
                </a:extLst>
              </p:cNvPr>
              <p:cNvSpPr/>
              <p:nvPr/>
            </p:nvSpPr>
            <p:spPr>
              <a:xfrm rot="5400000">
                <a:off x="1742177" y="2643233"/>
                <a:ext cx="569646" cy="470546"/>
              </a:xfrm>
              <a:prstGeom prst="homePlate">
                <a:avLst/>
              </a:prstGeom>
              <a:gradFill>
                <a:gsLst>
                  <a:gs pos="3000">
                    <a:schemeClr val="bg1">
                      <a:lumMod val="75000"/>
                    </a:schemeClr>
                  </a:gs>
                  <a:gs pos="100000">
                    <a:schemeClr val="bg1">
                      <a:lumMod val="95000"/>
                    </a:schemeClr>
                  </a:gs>
                </a:gsLst>
                <a:lin ang="0" scaled="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Top Corners One Rounded and One Snipped 5">
                <a:extLst>
                  <a:ext uri="{FF2B5EF4-FFF2-40B4-BE49-F238E27FC236}">
                    <a16:creationId xmlns:a16="http://schemas.microsoft.com/office/drawing/2014/main" id="{661B8058-E112-4181-8020-5E7311D04310}"/>
                  </a:ext>
                </a:extLst>
              </p:cNvPr>
              <p:cNvSpPr/>
              <p:nvPr/>
            </p:nvSpPr>
            <p:spPr>
              <a:xfrm rot="5400000">
                <a:off x="1943813" y="3010060"/>
                <a:ext cx="1024622" cy="173581"/>
              </a:xfrm>
              <a:prstGeom prst="snipRoundRect">
                <a:avLst>
                  <a:gd name="adj1" fmla="val 16667"/>
                  <a:gd name="adj2"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1223347A-41FC-4B3E-8659-00669B6A0071}"/>
                </a:ext>
              </a:extLst>
            </p:cNvPr>
            <p:cNvSpPr/>
            <p:nvPr/>
          </p:nvSpPr>
          <p:spPr>
            <a:xfrm>
              <a:off x="235432" y="3599781"/>
              <a:ext cx="2064203" cy="1200329"/>
            </a:xfrm>
            <a:prstGeom prst="rect">
              <a:avLst/>
            </a:prstGeom>
          </p:spPr>
          <p:txBody>
            <a:bodyPr wrap="square">
              <a:spAutoFit/>
            </a:bodyPr>
            <a:lstStyle/>
            <a:p>
              <a:pPr algn="ctr"/>
              <a:r>
                <a:rPr lang="id-ID" dirty="0"/>
                <a:t>Menerapkan pendekatan 7 Step dalam penyusunan FMEA</a:t>
              </a:r>
            </a:p>
          </p:txBody>
        </p:sp>
        <p:pic>
          <p:nvPicPr>
            <p:cNvPr id="48" name="Picture 47">
              <a:extLst>
                <a:ext uri="{FF2B5EF4-FFF2-40B4-BE49-F238E27FC236}">
                  <a16:creationId xmlns:a16="http://schemas.microsoft.com/office/drawing/2014/main" id="{49064E17-DC4A-426F-B73E-BAE7FAA0E220}"/>
                </a:ext>
              </a:extLst>
            </p:cNvPr>
            <p:cNvPicPr>
              <a:picLocks noChangeAspect="1"/>
            </p:cNvPicPr>
            <p:nvPr/>
          </p:nvPicPr>
          <p:blipFill>
            <a:blip r:embed="rId2"/>
            <a:stretch>
              <a:fillRect/>
            </a:stretch>
          </p:blipFill>
          <p:spPr>
            <a:xfrm>
              <a:off x="1717855" y="2683353"/>
              <a:ext cx="486348" cy="486348"/>
            </a:xfrm>
            <a:prstGeom prst="rect">
              <a:avLst/>
            </a:prstGeom>
          </p:spPr>
        </p:pic>
      </p:grpSp>
      <p:grpSp>
        <p:nvGrpSpPr>
          <p:cNvPr id="54" name="Group 53">
            <a:extLst>
              <a:ext uri="{FF2B5EF4-FFF2-40B4-BE49-F238E27FC236}">
                <a16:creationId xmlns:a16="http://schemas.microsoft.com/office/drawing/2014/main" id="{3919875E-FEC9-41F9-B566-2732621DBE92}"/>
              </a:ext>
            </a:extLst>
          </p:cNvPr>
          <p:cNvGrpSpPr/>
          <p:nvPr/>
        </p:nvGrpSpPr>
        <p:grpSpPr>
          <a:xfrm>
            <a:off x="2598711" y="2057283"/>
            <a:ext cx="2226207" cy="3659255"/>
            <a:chOff x="2598711" y="2057283"/>
            <a:chExt cx="2226207" cy="3659255"/>
          </a:xfrm>
        </p:grpSpPr>
        <p:grpSp>
          <p:nvGrpSpPr>
            <p:cNvPr id="25" name="Group 24">
              <a:extLst>
                <a:ext uri="{FF2B5EF4-FFF2-40B4-BE49-F238E27FC236}">
                  <a16:creationId xmlns:a16="http://schemas.microsoft.com/office/drawing/2014/main" id="{A8AB9F96-EC36-4B1D-9222-E9E2670002D0}"/>
                </a:ext>
              </a:extLst>
            </p:cNvPr>
            <p:cNvGrpSpPr/>
            <p:nvPr/>
          </p:nvGrpSpPr>
          <p:grpSpPr>
            <a:xfrm>
              <a:off x="2598711" y="2057283"/>
              <a:ext cx="2226207" cy="3659255"/>
              <a:chOff x="214689" y="1889595"/>
              <a:chExt cx="2328225" cy="3826944"/>
            </a:xfrm>
          </p:grpSpPr>
          <p:sp>
            <p:nvSpPr>
              <p:cNvPr id="26" name="Rectangle 25">
                <a:extLst>
                  <a:ext uri="{FF2B5EF4-FFF2-40B4-BE49-F238E27FC236}">
                    <a16:creationId xmlns:a16="http://schemas.microsoft.com/office/drawing/2014/main" id="{2977189F-8FA6-4822-B6B3-195CB74B4412}"/>
                  </a:ext>
                </a:extLst>
              </p:cNvPr>
              <p:cNvSpPr/>
              <p:nvPr/>
            </p:nvSpPr>
            <p:spPr>
              <a:xfrm>
                <a:off x="214689" y="2584539"/>
                <a:ext cx="2158797" cy="3132000"/>
              </a:xfrm>
              <a:prstGeom prst="rect">
                <a:avLst/>
              </a:prstGeom>
              <a:solidFill>
                <a:srgbClr val="F28690"/>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794B574E-E942-4B04-AAA0-AB09AAED2950}"/>
                  </a:ext>
                </a:extLst>
              </p:cNvPr>
              <p:cNvSpPr/>
              <p:nvPr/>
            </p:nvSpPr>
            <p:spPr>
              <a:xfrm flipH="1">
                <a:off x="214689" y="1889595"/>
                <a:ext cx="1591374" cy="694944"/>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27">
                <a:extLst>
                  <a:ext uri="{FF2B5EF4-FFF2-40B4-BE49-F238E27FC236}">
                    <a16:creationId xmlns:a16="http://schemas.microsoft.com/office/drawing/2014/main" id="{A954D269-344B-4DB6-A00D-47EA465E8969}"/>
                  </a:ext>
                </a:extLst>
              </p:cNvPr>
              <p:cNvSpPr/>
              <p:nvPr/>
            </p:nvSpPr>
            <p:spPr>
              <a:xfrm rot="5400000">
                <a:off x="1742177" y="2630310"/>
                <a:ext cx="569646" cy="470546"/>
              </a:xfrm>
              <a:prstGeom prst="homePlate">
                <a:avLst/>
              </a:prstGeom>
              <a:gradFill>
                <a:gsLst>
                  <a:gs pos="3000">
                    <a:schemeClr val="bg1">
                      <a:lumMod val="75000"/>
                    </a:schemeClr>
                  </a:gs>
                  <a:gs pos="100000">
                    <a:schemeClr val="bg1">
                      <a:lumMod val="95000"/>
                    </a:schemeClr>
                  </a:gs>
                </a:gsLst>
                <a:lin ang="0" scaled="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Top Corners One Rounded and One Snipped 28">
                <a:extLst>
                  <a:ext uri="{FF2B5EF4-FFF2-40B4-BE49-F238E27FC236}">
                    <a16:creationId xmlns:a16="http://schemas.microsoft.com/office/drawing/2014/main" id="{450F6D59-D428-45AA-9E2C-78F9AE4D0C8D}"/>
                  </a:ext>
                </a:extLst>
              </p:cNvPr>
              <p:cNvSpPr/>
              <p:nvPr/>
            </p:nvSpPr>
            <p:spPr>
              <a:xfrm rot="5400000">
                <a:off x="1943813" y="3010060"/>
                <a:ext cx="1024622" cy="173581"/>
              </a:xfrm>
              <a:prstGeom prst="snipRoundRect">
                <a:avLst>
                  <a:gd name="adj1" fmla="val 16667"/>
                  <a:gd name="adj2"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3C4F1064-359E-4022-BBDD-940B93877328}"/>
                </a:ext>
              </a:extLst>
            </p:cNvPr>
            <p:cNvSpPr/>
            <p:nvPr/>
          </p:nvSpPr>
          <p:spPr>
            <a:xfrm>
              <a:off x="2630557" y="3599781"/>
              <a:ext cx="1961835" cy="1477328"/>
            </a:xfrm>
            <a:prstGeom prst="rect">
              <a:avLst/>
            </a:prstGeom>
          </p:spPr>
          <p:txBody>
            <a:bodyPr wrap="square">
              <a:spAutoFit/>
            </a:bodyPr>
            <a:lstStyle/>
            <a:p>
              <a:pPr algn="ctr"/>
              <a:r>
                <a:rPr lang="id-ID" dirty="0"/>
                <a:t>Perubahan dalam penetapan nilai Severity, Occurance dan Detection</a:t>
              </a:r>
            </a:p>
          </p:txBody>
        </p:sp>
        <p:pic>
          <p:nvPicPr>
            <p:cNvPr id="49" name="Picture 48">
              <a:extLst>
                <a:ext uri="{FF2B5EF4-FFF2-40B4-BE49-F238E27FC236}">
                  <a16:creationId xmlns:a16="http://schemas.microsoft.com/office/drawing/2014/main" id="{C94503E8-D9FA-4D49-A882-DA4213A4D3DC}"/>
                </a:ext>
              </a:extLst>
            </p:cNvPr>
            <p:cNvPicPr>
              <a:picLocks noChangeAspect="1"/>
            </p:cNvPicPr>
            <p:nvPr/>
          </p:nvPicPr>
          <p:blipFill>
            <a:blip r:embed="rId2"/>
            <a:stretch>
              <a:fillRect/>
            </a:stretch>
          </p:blipFill>
          <p:spPr>
            <a:xfrm>
              <a:off x="4093960" y="2698951"/>
              <a:ext cx="486348" cy="486348"/>
            </a:xfrm>
            <a:prstGeom prst="rect">
              <a:avLst/>
            </a:prstGeom>
          </p:spPr>
        </p:pic>
      </p:grpSp>
      <p:grpSp>
        <p:nvGrpSpPr>
          <p:cNvPr id="53" name="Group 52">
            <a:extLst>
              <a:ext uri="{FF2B5EF4-FFF2-40B4-BE49-F238E27FC236}">
                <a16:creationId xmlns:a16="http://schemas.microsoft.com/office/drawing/2014/main" id="{C57BC872-0186-405A-9314-7B0F44524438}"/>
              </a:ext>
            </a:extLst>
          </p:cNvPr>
          <p:cNvGrpSpPr/>
          <p:nvPr/>
        </p:nvGrpSpPr>
        <p:grpSpPr>
          <a:xfrm>
            <a:off x="4903934" y="2038072"/>
            <a:ext cx="2280292" cy="3659255"/>
            <a:chOff x="4903934" y="2038072"/>
            <a:chExt cx="2280292" cy="3659255"/>
          </a:xfrm>
        </p:grpSpPr>
        <p:grpSp>
          <p:nvGrpSpPr>
            <p:cNvPr id="35" name="Group 34">
              <a:extLst>
                <a:ext uri="{FF2B5EF4-FFF2-40B4-BE49-F238E27FC236}">
                  <a16:creationId xmlns:a16="http://schemas.microsoft.com/office/drawing/2014/main" id="{0F29A818-AFF7-4EF7-A76D-9F3DE545F18A}"/>
                </a:ext>
              </a:extLst>
            </p:cNvPr>
            <p:cNvGrpSpPr/>
            <p:nvPr/>
          </p:nvGrpSpPr>
          <p:grpSpPr>
            <a:xfrm>
              <a:off x="4958019" y="2038072"/>
              <a:ext cx="2226207" cy="3659255"/>
              <a:chOff x="214689" y="1889595"/>
              <a:chExt cx="2328225" cy="3826944"/>
            </a:xfrm>
          </p:grpSpPr>
          <p:sp>
            <p:nvSpPr>
              <p:cNvPr id="36" name="Rectangle 35">
                <a:extLst>
                  <a:ext uri="{FF2B5EF4-FFF2-40B4-BE49-F238E27FC236}">
                    <a16:creationId xmlns:a16="http://schemas.microsoft.com/office/drawing/2014/main" id="{CAE37020-C58E-4060-873D-2856927481E4}"/>
                  </a:ext>
                </a:extLst>
              </p:cNvPr>
              <p:cNvSpPr/>
              <p:nvPr/>
            </p:nvSpPr>
            <p:spPr>
              <a:xfrm>
                <a:off x="214689" y="2584539"/>
                <a:ext cx="2158797" cy="3132000"/>
              </a:xfrm>
              <a:prstGeom prst="rect">
                <a:avLst/>
              </a:prstGeom>
              <a:solidFill>
                <a:srgbClr val="92D050"/>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16931EB8-4833-4FBF-9E7A-A10E3C484150}"/>
                  </a:ext>
                </a:extLst>
              </p:cNvPr>
              <p:cNvSpPr/>
              <p:nvPr/>
            </p:nvSpPr>
            <p:spPr>
              <a:xfrm flipH="1">
                <a:off x="214689" y="1889595"/>
                <a:ext cx="1591374" cy="694944"/>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Pentagon 37">
                <a:extLst>
                  <a:ext uri="{FF2B5EF4-FFF2-40B4-BE49-F238E27FC236}">
                    <a16:creationId xmlns:a16="http://schemas.microsoft.com/office/drawing/2014/main" id="{676656B0-FD7F-4984-86A0-D6DD705AD7D9}"/>
                  </a:ext>
                </a:extLst>
              </p:cNvPr>
              <p:cNvSpPr/>
              <p:nvPr/>
            </p:nvSpPr>
            <p:spPr>
              <a:xfrm rot="5400000">
                <a:off x="1742177" y="2643233"/>
                <a:ext cx="569646" cy="470546"/>
              </a:xfrm>
              <a:prstGeom prst="homePlate">
                <a:avLst/>
              </a:prstGeom>
              <a:gradFill>
                <a:gsLst>
                  <a:gs pos="3000">
                    <a:schemeClr val="bg1">
                      <a:lumMod val="75000"/>
                    </a:schemeClr>
                  </a:gs>
                  <a:gs pos="100000">
                    <a:schemeClr val="bg1">
                      <a:lumMod val="95000"/>
                    </a:schemeClr>
                  </a:gs>
                </a:gsLst>
                <a:lin ang="0" scaled="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One Rounded and One Snipped 38">
                <a:extLst>
                  <a:ext uri="{FF2B5EF4-FFF2-40B4-BE49-F238E27FC236}">
                    <a16:creationId xmlns:a16="http://schemas.microsoft.com/office/drawing/2014/main" id="{16F2B1F7-C3F3-4C4F-A753-BC115E40BE17}"/>
                  </a:ext>
                </a:extLst>
              </p:cNvPr>
              <p:cNvSpPr/>
              <p:nvPr/>
            </p:nvSpPr>
            <p:spPr>
              <a:xfrm rot="5400000">
                <a:off x="1943813" y="3010060"/>
                <a:ext cx="1024622" cy="173581"/>
              </a:xfrm>
              <a:prstGeom prst="snipRoundRect">
                <a:avLst>
                  <a:gd name="adj1" fmla="val 16667"/>
                  <a:gd name="adj2"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C80B6F68-E970-4168-910D-606A5DA683E1}"/>
                </a:ext>
              </a:extLst>
            </p:cNvPr>
            <p:cNvSpPr/>
            <p:nvPr/>
          </p:nvSpPr>
          <p:spPr>
            <a:xfrm>
              <a:off x="4903934" y="3599497"/>
              <a:ext cx="2197304" cy="1754326"/>
            </a:xfrm>
            <a:prstGeom prst="rect">
              <a:avLst/>
            </a:prstGeom>
          </p:spPr>
          <p:txBody>
            <a:bodyPr wrap="square">
              <a:spAutoFit/>
            </a:bodyPr>
            <a:lstStyle/>
            <a:p>
              <a:pPr algn="ctr"/>
              <a:r>
                <a:rPr lang="id-ID" dirty="0"/>
                <a:t>Metodologi Prioritas Tindakan (AP) dan tabel untuk menggantikan RPN (Risk Priority Number)</a:t>
              </a:r>
            </a:p>
          </p:txBody>
        </p:sp>
        <p:pic>
          <p:nvPicPr>
            <p:cNvPr id="50" name="Picture 49">
              <a:extLst>
                <a:ext uri="{FF2B5EF4-FFF2-40B4-BE49-F238E27FC236}">
                  <a16:creationId xmlns:a16="http://schemas.microsoft.com/office/drawing/2014/main" id="{7CF3E80F-C708-4A78-A7A2-38CD5786C511}"/>
                </a:ext>
              </a:extLst>
            </p:cNvPr>
            <p:cNvPicPr>
              <a:picLocks noChangeAspect="1"/>
            </p:cNvPicPr>
            <p:nvPr/>
          </p:nvPicPr>
          <p:blipFill>
            <a:blip r:embed="rId2"/>
            <a:stretch>
              <a:fillRect/>
            </a:stretch>
          </p:blipFill>
          <p:spPr>
            <a:xfrm>
              <a:off x="6437452" y="2663840"/>
              <a:ext cx="486348" cy="486348"/>
            </a:xfrm>
            <a:prstGeom prst="rect">
              <a:avLst/>
            </a:prstGeom>
          </p:spPr>
        </p:pic>
      </p:grpSp>
      <p:grpSp>
        <p:nvGrpSpPr>
          <p:cNvPr id="52" name="Group 51">
            <a:extLst>
              <a:ext uri="{FF2B5EF4-FFF2-40B4-BE49-F238E27FC236}">
                <a16:creationId xmlns:a16="http://schemas.microsoft.com/office/drawing/2014/main" id="{490AA837-6A55-4785-B862-FA24364023CC}"/>
              </a:ext>
            </a:extLst>
          </p:cNvPr>
          <p:cNvGrpSpPr/>
          <p:nvPr/>
        </p:nvGrpSpPr>
        <p:grpSpPr>
          <a:xfrm>
            <a:off x="7286594" y="2057283"/>
            <a:ext cx="2256940" cy="3659255"/>
            <a:chOff x="7286594" y="2057283"/>
            <a:chExt cx="2256940" cy="3659255"/>
          </a:xfrm>
        </p:grpSpPr>
        <p:grpSp>
          <p:nvGrpSpPr>
            <p:cNvPr id="40" name="Group 39">
              <a:extLst>
                <a:ext uri="{FF2B5EF4-FFF2-40B4-BE49-F238E27FC236}">
                  <a16:creationId xmlns:a16="http://schemas.microsoft.com/office/drawing/2014/main" id="{65F1F7DE-A8F8-4EBE-9AC0-CA1705176E1B}"/>
                </a:ext>
              </a:extLst>
            </p:cNvPr>
            <p:cNvGrpSpPr/>
            <p:nvPr/>
          </p:nvGrpSpPr>
          <p:grpSpPr>
            <a:xfrm>
              <a:off x="7317327" y="2057283"/>
              <a:ext cx="2226207" cy="3659255"/>
              <a:chOff x="214689" y="1889595"/>
              <a:chExt cx="2328225" cy="3826944"/>
            </a:xfrm>
          </p:grpSpPr>
          <p:sp>
            <p:nvSpPr>
              <p:cNvPr id="41" name="Rectangle 40">
                <a:extLst>
                  <a:ext uri="{FF2B5EF4-FFF2-40B4-BE49-F238E27FC236}">
                    <a16:creationId xmlns:a16="http://schemas.microsoft.com/office/drawing/2014/main" id="{3044C515-4FF4-4BA5-94F8-71FCAB4C5606}"/>
                  </a:ext>
                </a:extLst>
              </p:cNvPr>
              <p:cNvSpPr/>
              <p:nvPr/>
            </p:nvSpPr>
            <p:spPr>
              <a:xfrm>
                <a:off x="214689" y="2584539"/>
                <a:ext cx="2158797" cy="3132000"/>
              </a:xfrm>
              <a:prstGeom prst="rect">
                <a:avLst/>
              </a:prstGeom>
              <a:solidFill>
                <a:srgbClr val="B482DA"/>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Triangle 41">
                <a:extLst>
                  <a:ext uri="{FF2B5EF4-FFF2-40B4-BE49-F238E27FC236}">
                    <a16:creationId xmlns:a16="http://schemas.microsoft.com/office/drawing/2014/main" id="{AC427FED-9859-4E29-A0DC-4220BCC7183C}"/>
                  </a:ext>
                </a:extLst>
              </p:cNvPr>
              <p:cNvSpPr/>
              <p:nvPr/>
            </p:nvSpPr>
            <p:spPr>
              <a:xfrm flipH="1">
                <a:off x="214689" y="1889595"/>
                <a:ext cx="1591374" cy="694944"/>
              </a:xfrm>
              <a:prstGeom prst="r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Pentagon 42">
                <a:extLst>
                  <a:ext uri="{FF2B5EF4-FFF2-40B4-BE49-F238E27FC236}">
                    <a16:creationId xmlns:a16="http://schemas.microsoft.com/office/drawing/2014/main" id="{6B1FD456-38FC-48BA-85D4-F5A0491577D7}"/>
                  </a:ext>
                </a:extLst>
              </p:cNvPr>
              <p:cNvSpPr/>
              <p:nvPr/>
            </p:nvSpPr>
            <p:spPr>
              <a:xfrm rot="5400000">
                <a:off x="1742177" y="2643233"/>
                <a:ext cx="569646" cy="470546"/>
              </a:xfrm>
              <a:prstGeom prst="homePlate">
                <a:avLst/>
              </a:prstGeom>
              <a:gradFill>
                <a:gsLst>
                  <a:gs pos="3000">
                    <a:schemeClr val="bg1">
                      <a:lumMod val="75000"/>
                    </a:schemeClr>
                  </a:gs>
                  <a:gs pos="100000">
                    <a:schemeClr val="bg1">
                      <a:lumMod val="95000"/>
                    </a:schemeClr>
                  </a:gs>
                </a:gsLst>
                <a:lin ang="0" scaled="0"/>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One Rounded and One Snipped 43">
                <a:extLst>
                  <a:ext uri="{FF2B5EF4-FFF2-40B4-BE49-F238E27FC236}">
                    <a16:creationId xmlns:a16="http://schemas.microsoft.com/office/drawing/2014/main" id="{3A378ADD-99D4-45A6-AD46-E4672E52EB45}"/>
                  </a:ext>
                </a:extLst>
              </p:cNvPr>
              <p:cNvSpPr/>
              <p:nvPr/>
            </p:nvSpPr>
            <p:spPr>
              <a:xfrm rot="5400000">
                <a:off x="1943813" y="3010060"/>
                <a:ext cx="1024622" cy="173581"/>
              </a:xfrm>
              <a:prstGeom prst="snipRoundRect">
                <a:avLst>
                  <a:gd name="adj1" fmla="val 16667"/>
                  <a:gd name="adj2" fmla="val 50000"/>
                </a:avLst>
              </a:prstGeom>
              <a:solidFill>
                <a:srgbClr val="E4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AEAA3B91-8D81-4FE0-B869-495510CE5483}"/>
                </a:ext>
              </a:extLst>
            </p:cNvPr>
            <p:cNvSpPr/>
            <p:nvPr/>
          </p:nvSpPr>
          <p:spPr>
            <a:xfrm>
              <a:off x="7286594" y="3618992"/>
              <a:ext cx="2040350" cy="1200329"/>
            </a:xfrm>
            <a:prstGeom prst="rect">
              <a:avLst/>
            </a:prstGeom>
          </p:spPr>
          <p:txBody>
            <a:bodyPr wrap="square">
              <a:spAutoFit/>
            </a:bodyPr>
            <a:lstStyle/>
            <a:p>
              <a:pPr algn="ctr"/>
              <a:r>
                <a:rPr lang="id-ID" dirty="0"/>
                <a:t>Penerapan sistem respon dan monitoring (FMEA-MSR)</a:t>
              </a:r>
            </a:p>
          </p:txBody>
        </p:sp>
        <p:pic>
          <p:nvPicPr>
            <p:cNvPr id="51" name="Picture 50">
              <a:extLst>
                <a:ext uri="{FF2B5EF4-FFF2-40B4-BE49-F238E27FC236}">
                  <a16:creationId xmlns:a16="http://schemas.microsoft.com/office/drawing/2014/main" id="{3D5CF220-17FA-405A-A928-539D31D0886B}"/>
                </a:ext>
              </a:extLst>
            </p:cNvPr>
            <p:cNvPicPr>
              <a:picLocks noChangeAspect="1"/>
            </p:cNvPicPr>
            <p:nvPr/>
          </p:nvPicPr>
          <p:blipFill>
            <a:blip r:embed="rId2"/>
            <a:stretch>
              <a:fillRect/>
            </a:stretch>
          </p:blipFill>
          <p:spPr>
            <a:xfrm>
              <a:off x="8813557" y="2667081"/>
              <a:ext cx="486348" cy="486348"/>
            </a:xfrm>
            <a:prstGeom prst="rect">
              <a:avLst/>
            </a:prstGeom>
          </p:spPr>
        </p:pic>
      </p:grpSp>
      <p:sp>
        <p:nvSpPr>
          <p:cNvPr id="4" name="Footer Placeholder 3">
            <a:extLst>
              <a:ext uri="{FF2B5EF4-FFF2-40B4-BE49-F238E27FC236}">
                <a16:creationId xmlns:a16="http://schemas.microsoft.com/office/drawing/2014/main" id="{8EA5ECCE-1B26-458C-AB14-A574323427B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4139193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 calcmode="lin" valueType="num">
                                      <p:cBhvr>
                                        <p:cTn id="9" dur="1000" fill="hold"/>
                                        <p:tgtEl>
                                          <p:spTgt spid="55"/>
                                        </p:tgtEl>
                                        <p:attrNameLst>
                                          <p:attrName>style.rotation</p:attrName>
                                        </p:attrNameLst>
                                      </p:cBhvr>
                                      <p:tavLst>
                                        <p:tav tm="0">
                                          <p:val>
                                            <p:fltVal val="90"/>
                                          </p:val>
                                        </p:tav>
                                        <p:tav tm="100000">
                                          <p:val>
                                            <p:fltVal val="0"/>
                                          </p:val>
                                        </p:tav>
                                      </p:tavLst>
                                    </p:anim>
                                    <p:animEffect transition="in" filter="fade">
                                      <p:cBhvr>
                                        <p:cTn id="10" dur="1000"/>
                                        <p:tgtEl>
                                          <p:spTgt spid="55"/>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1000" fill="hold"/>
                                        <p:tgtEl>
                                          <p:spTgt spid="54"/>
                                        </p:tgtEl>
                                        <p:attrNameLst>
                                          <p:attrName>ppt_w</p:attrName>
                                        </p:attrNameLst>
                                      </p:cBhvr>
                                      <p:tavLst>
                                        <p:tav tm="0">
                                          <p:val>
                                            <p:fltVal val="0"/>
                                          </p:val>
                                        </p:tav>
                                        <p:tav tm="100000">
                                          <p:val>
                                            <p:strVal val="#ppt_w"/>
                                          </p:val>
                                        </p:tav>
                                      </p:tavLst>
                                    </p:anim>
                                    <p:anim calcmode="lin" valueType="num">
                                      <p:cBhvr>
                                        <p:cTn id="15" dur="1000" fill="hold"/>
                                        <p:tgtEl>
                                          <p:spTgt spid="54"/>
                                        </p:tgtEl>
                                        <p:attrNameLst>
                                          <p:attrName>ppt_h</p:attrName>
                                        </p:attrNameLst>
                                      </p:cBhvr>
                                      <p:tavLst>
                                        <p:tav tm="0">
                                          <p:val>
                                            <p:fltVal val="0"/>
                                          </p:val>
                                        </p:tav>
                                        <p:tav tm="100000">
                                          <p:val>
                                            <p:strVal val="#ppt_h"/>
                                          </p:val>
                                        </p:tav>
                                      </p:tavLst>
                                    </p:anim>
                                    <p:anim calcmode="lin" valueType="num">
                                      <p:cBhvr>
                                        <p:cTn id="16" dur="1000" fill="hold"/>
                                        <p:tgtEl>
                                          <p:spTgt spid="54"/>
                                        </p:tgtEl>
                                        <p:attrNameLst>
                                          <p:attrName>style.rotation</p:attrName>
                                        </p:attrNameLst>
                                      </p:cBhvr>
                                      <p:tavLst>
                                        <p:tav tm="0">
                                          <p:val>
                                            <p:fltVal val="90"/>
                                          </p:val>
                                        </p:tav>
                                        <p:tav tm="100000">
                                          <p:val>
                                            <p:fltVal val="0"/>
                                          </p:val>
                                        </p:tav>
                                      </p:tavLst>
                                    </p:anim>
                                    <p:animEffect transition="in" filter="fade">
                                      <p:cBhvr>
                                        <p:cTn id="17" dur="1000"/>
                                        <p:tgtEl>
                                          <p:spTgt spid="5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p:cTn id="21" dur="1000" fill="hold"/>
                                        <p:tgtEl>
                                          <p:spTgt spid="53"/>
                                        </p:tgtEl>
                                        <p:attrNameLst>
                                          <p:attrName>ppt_w</p:attrName>
                                        </p:attrNameLst>
                                      </p:cBhvr>
                                      <p:tavLst>
                                        <p:tav tm="0">
                                          <p:val>
                                            <p:fltVal val="0"/>
                                          </p:val>
                                        </p:tav>
                                        <p:tav tm="100000">
                                          <p:val>
                                            <p:strVal val="#ppt_w"/>
                                          </p:val>
                                        </p:tav>
                                      </p:tavLst>
                                    </p:anim>
                                    <p:anim calcmode="lin" valueType="num">
                                      <p:cBhvr>
                                        <p:cTn id="22" dur="1000" fill="hold"/>
                                        <p:tgtEl>
                                          <p:spTgt spid="53"/>
                                        </p:tgtEl>
                                        <p:attrNameLst>
                                          <p:attrName>ppt_h</p:attrName>
                                        </p:attrNameLst>
                                      </p:cBhvr>
                                      <p:tavLst>
                                        <p:tav tm="0">
                                          <p:val>
                                            <p:fltVal val="0"/>
                                          </p:val>
                                        </p:tav>
                                        <p:tav tm="100000">
                                          <p:val>
                                            <p:strVal val="#ppt_h"/>
                                          </p:val>
                                        </p:tav>
                                      </p:tavLst>
                                    </p:anim>
                                    <p:anim calcmode="lin" valueType="num">
                                      <p:cBhvr>
                                        <p:cTn id="23" dur="1000" fill="hold"/>
                                        <p:tgtEl>
                                          <p:spTgt spid="53"/>
                                        </p:tgtEl>
                                        <p:attrNameLst>
                                          <p:attrName>style.rotation</p:attrName>
                                        </p:attrNameLst>
                                      </p:cBhvr>
                                      <p:tavLst>
                                        <p:tav tm="0">
                                          <p:val>
                                            <p:fltVal val="90"/>
                                          </p:val>
                                        </p:tav>
                                        <p:tav tm="100000">
                                          <p:val>
                                            <p:fltVal val="0"/>
                                          </p:val>
                                        </p:tav>
                                      </p:tavLst>
                                    </p:anim>
                                    <p:animEffect transition="in" filter="fade">
                                      <p:cBhvr>
                                        <p:cTn id="24" dur="1000"/>
                                        <p:tgtEl>
                                          <p:spTgt spid="53"/>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p:cTn id="28" dur="1000" fill="hold"/>
                                        <p:tgtEl>
                                          <p:spTgt spid="52"/>
                                        </p:tgtEl>
                                        <p:attrNameLst>
                                          <p:attrName>ppt_w</p:attrName>
                                        </p:attrNameLst>
                                      </p:cBhvr>
                                      <p:tavLst>
                                        <p:tav tm="0">
                                          <p:val>
                                            <p:fltVal val="0"/>
                                          </p:val>
                                        </p:tav>
                                        <p:tav tm="100000">
                                          <p:val>
                                            <p:strVal val="#ppt_w"/>
                                          </p:val>
                                        </p:tav>
                                      </p:tavLst>
                                    </p:anim>
                                    <p:anim calcmode="lin" valueType="num">
                                      <p:cBhvr>
                                        <p:cTn id="29" dur="1000" fill="hold"/>
                                        <p:tgtEl>
                                          <p:spTgt spid="52"/>
                                        </p:tgtEl>
                                        <p:attrNameLst>
                                          <p:attrName>ppt_h</p:attrName>
                                        </p:attrNameLst>
                                      </p:cBhvr>
                                      <p:tavLst>
                                        <p:tav tm="0">
                                          <p:val>
                                            <p:fltVal val="0"/>
                                          </p:val>
                                        </p:tav>
                                        <p:tav tm="100000">
                                          <p:val>
                                            <p:strVal val="#ppt_h"/>
                                          </p:val>
                                        </p:tav>
                                      </p:tavLst>
                                    </p:anim>
                                    <p:anim calcmode="lin" valueType="num">
                                      <p:cBhvr>
                                        <p:cTn id="30" dur="1000" fill="hold"/>
                                        <p:tgtEl>
                                          <p:spTgt spid="52"/>
                                        </p:tgtEl>
                                        <p:attrNameLst>
                                          <p:attrName>style.rotation</p:attrName>
                                        </p:attrNameLst>
                                      </p:cBhvr>
                                      <p:tavLst>
                                        <p:tav tm="0">
                                          <p:val>
                                            <p:fltVal val="90"/>
                                          </p:val>
                                        </p:tav>
                                        <p:tav tm="100000">
                                          <p:val>
                                            <p:fltVal val="0"/>
                                          </p:val>
                                        </p:tav>
                                      </p:tavLst>
                                    </p:anim>
                                    <p:animEffect transition="in" filter="fade">
                                      <p:cBhvr>
                                        <p:cTn id="31"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C5AADD5D-A685-45E0-BEDE-B28D3DA3D3B2}"/>
              </a:ext>
            </a:extLst>
          </p:cNvPr>
          <p:cNvPicPr>
            <a:picLocks noChangeAspect="1"/>
          </p:cNvPicPr>
          <p:nvPr/>
        </p:nvPicPr>
        <p:blipFill rotWithShape="1">
          <a:blip r:embed="rId2"/>
          <a:srcRect b="6228"/>
          <a:stretch/>
        </p:blipFill>
        <p:spPr>
          <a:xfrm flipH="1">
            <a:off x="1110887" y="3393527"/>
            <a:ext cx="3107878" cy="2820676"/>
          </a:xfrm>
          <a:prstGeom prst="rect">
            <a:avLst/>
          </a:prstGeom>
        </p:spPr>
      </p:pic>
      <p:sp>
        <p:nvSpPr>
          <p:cNvPr id="78" name="Freeform: Shape 77">
            <a:extLst>
              <a:ext uri="{FF2B5EF4-FFF2-40B4-BE49-F238E27FC236}">
                <a16:creationId xmlns:a16="http://schemas.microsoft.com/office/drawing/2014/main" id="{EB7B37DC-A98C-4732-9BA9-9E29D9C6E806}"/>
              </a:ext>
            </a:extLst>
          </p:cNvPr>
          <p:cNvSpPr/>
          <p:nvPr/>
        </p:nvSpPr>
        <p:spPr>
          <a:xfrm>
            <a:off x="2476500" y="330200"/>
            <a:ext cx="6067301" cy="5660525"/>
          </a:xfrm>
          <a:custGeom>
            <a:avLst/>
            <a:gdLst>
              <a:gd name="connsiteX0" fmla="*/ 2296084 w 6702188"/>
              <a:gd name="connsiteY0" fmla="*/ 982778 h 6259606"/>
              <a:gd name="connsiteX1" fmla="*/ 3242015 w 6702188"/>
              <a:gd name="connsiteY1" fmla="*/ 1035330 h 6259606"/>
              <a:gd name="connsiteX2" fmla="*/ 3967229 w 6702188"/>
              <a:gd name="connsiteY2" fmla="*/ 825123 h 6259606"/>
              <a:gd name="connsiteX3" fmla="*/ 4314070 w 6702188"/>
              <a:gd name="connsiteY3" fmla="*/ 362667 h 6259606"/>
              <a:gd name="connsiteX4" fmla="*/ 4576829 w 6702188"/>
              <a:gd name="connsiteY4" fmla="*/ 47357 h 6259606"/>
              <a:gd name="connsiteX5" fmla="*/ 5375615 w 6702188"/>
              <a:gd name="connsiteY5" fmla="*/ 78888 h 6259606"/>
              <a:gd name="connsiteX6" fmla="*/ 6615835 w 6702188"/>
              <a:gd name="connsiteY6" fmla="*/ 772571 h 6259606"/>
              <a:gd name="connsiteX7" fmla="*/ 6205932 w 6702188"/>
              <a:gd name="connsiteY7" fmla="*/ 1718502 h 6259606"/>
              <a:gd name="connsiteX8" fmla="*/ 6678897 w 6702188"/>
              <a:gd name="connsiteY8" fmla="*/ 2359633 h 6259606"/>
              <a:gd name="connsiteX9" fmla="*/ 6332056 w 6702188"/>
              <a:gd name="connsiteY9" fmla="*/ 3200461 h 6259606"/>
              <a:gd name="connsiteX10" fmla="*/ 6605325 w 6702188"/>
              <a:gd name="connsiteY10" fmla="*/ 3757509 h 6259606"/>
              <a:gd name="connsiteX11" fmla="*/ 6699918 w 6702188"/>
              <a:gd name="connsiteY11" fmla="*/ 4650888 h 6259606"/>
              <a:gd name="connsiteX12" fmla="*/ 6647366 w 6702188"/>
              <a:gd name="connsiteY12" fmla="*/ 5302530 h 6259606"/>
              <a:gd name="connsiteX13" fmla="*/ 6384608 w 6702188"/>
              <a:gd name="connsiteY13" fmla="*/ 6027743 h 6259606"/>
              <a:gd name="connsiteX14" fmla="*/ 5491229 w 6702188"/>
              <a:gd name="connsiteY14" fmla="*/ 6258971 h 6259606"/>
              <a:gd name="connsiteX15" fmla="*/ 5018263 w 6702188"/>
              <a:gd name="connsiteY15" fmla="*/ 6090805 h 6259606"/>
              <a:gd name="connsiteX16" fmla="*/ 4398153 w 6702188"/>
              <a:gd name="connsiteY16" fmla="*/ 5922640 h 6259606"/>
              <a:gd name="connsiteX17" fmla="*/ 3494263 w 6702188"/>
              <a:gd name="connsiteY17" fmla="*/ 6048764 h 6259606"/>
              <a:gd name="connsiteX18" fmla="*/ 2359146 w 6702188"/>
              <a:gd name="connsiteY18" fmla="*/ 5764985 h 6259606"/>
              <a:gd name="connsiteX19" fmla="*/ 1612911 w 6702188"/>
              <a:gd name="connsiteY19" fmla="*/ 5880598 h 6259606"/>
              <a:gd name="connsiteX20" fmla="*/ 1150456 w 6702188"/>
              <a:gd name="connsiteY20" fmla="*/ 5123854 h 6259606"/>
              <a:gd name="connsiteX21" fmla="*/ 856166 w 6702188"/>
              <a:gd name="connsiteY21" fmla="*/ 4577316 h 6259606"/>
              <a:gd name="connsiteX22" fmla="*/ 383201 w 6702188"/>
              <a:gd name="connsiteY22" fmla="*/ 4135881 h 6259606"/>
              <a:gd name="connsiteX23" fmla="*/ 435753 w 6702188"/>
              <a:gd name="connsiteY23" fmla="*/ 3547302 h 6259606"/>
              <a:gd name="connsiteX24" fmla="*/ 572387 w 6702188"/>
              <a:gd name="connsiteY24" fmla="*/ 3168930 h 6259606"/>
              <a:gd name="connsiteX25" fmla="*/ 225546 w 6702188"/>
              <a:gd name="connsiteY25" fmla="*/ 2538309 h 6259606"/>
              <a:gd name="connsiteX26" fmla="*/ 15339 w 6702188"/>
              <a:gd name="connsiteY26" fmla="*/ 1529316 h 6259606"/>
              <a:gd name="connsiteX27" fmla="*/ 645960 w 6702188"/>
              <a:gd name="connsiteY27" fmla="*/ 867164 h 6259606"/>
              <a:gd name="connsiteX28" fmla="*/ 1213518 w 6702188"/>
              <a:gd name="connsiteY28" fmla="*/ 688488 h 6259606"/>
              <a:gd name="connsiteX29" fmla="*/ 2043835 w 6702188"/>
              <a:gd name="connsiteY29" fmla="*/ 751550 h 6259606"/>
              <a:gd name="connsiteX30" fmla="*/ 2296084 w 6702188"/>
              <a:gd name="connsiteY30" fmla="*/ 982778 h 6259606"/>
              <a:gd name="connsiteX0" fmla="*/ 2264347 w 6702188"/>
              <a:gd name="connsiteY0" fmla="*/ 1106983 h 6259606"/>
              <a:gd name="connsiteX1" fmla="*/ 3242015 w 6702188"/>
              <a:gd name="connsiteY1" fmla="*/ 1035330 h 6259606"/>
              <a:gd name="connsiteX2" fmla="*/ 3967229 w 6702188"/>
              <a:gd name="connsiteY2" fmla="*/ 825123 h 6259606"/>
              <a:gd name="connsiteX3" fmla="*/ 4314070 w 6702188"/>
              <a:gd name="connsiteY3" fmla="*/ 362667 h 6259606"/>
              <a:gd name="connsiteX4" fmla="*/ 4576829 w 6702188"/>
              <a:gd name="connsiteY4" fmla="*/ 47357 h 6259606"/>
              <a:gd name="connsiteX5" fmla="*/ 5375615 w 6702188"/>
              <a:gd name="connsiteY5" fmla="*/ 78888 h 6259606"/>
              <a:gd name="connsiteX6" fmla="*/ 6615835 w 6702188"/>
              <a:gd name="connsiteY6" fmla="*/ 772571 h 6259606"/>
              <a:gd name="connsiteX7" fmla="*/ 6205932 w 6702188"/>
              <a:gd name="connsiteY7" fmla="*/ 1718502 h 6259606"/>
              <a:gd name="connsiteX8" fmla="*/ 6678897 w 6702188"/>
              <a:gd name="connsiteY8" fmla="*/ 2359633 h 6259606"/>
              <a:gd name="connsiteX9" fmla="*/ 6332056 w 6702188"/>
              <a:gd name="connsiteY9" fmla="*/ 3200461 h 6259606"/>
              <a:gd name="connsiteX10" fmla="*/ 6605325 w 6702188"/>
              <a:gd name="connsiteY10" fmla="*/ 3757509 h 6259606"/>
              <a:gd name="connsiteX11" fmla="*/ 6699918 w 6702188"/>
              <a:gd name="connsiteY11" fmla="*/ 4650888 h 6259606"/>
              <a:gd name="connsiteX12" fmla="*/ 6647366 w 6702188"/>
              <a:gd name="connsiteY12" fmla="*/ 5302530 h 6259606"/>
              <a:gd name="connsiteX13" fmla="*/ 6384608 w 6702188"/>
              <a:gd name="connsiteY13" fmla="*/ 6027743 h 6259606"/>
              <a:gd name="connsiteX14" fmla="*/ 5491229 w 6702188"/>
              <a:gd name="connsiteY14" fmla="*/ 6258971 h 6259606"/>
              <a:gd name="connsiteX15" fmla="*/ 5018263 w 6702188"/>
              <a:gd name="connsiteY15" fmla="*/ 6090805 h 6259606"/>
              <a:gd name="connsiteX16" fmla="*/ 4398153 w 6702188"/>
              <a:gd name="connsiteY16" fmla="*/ 5922640 h 6259606"/>
              <a:gd name="connsiteX17" fmla="*/ 3494263 w 6702188"/>
              <a:gd name="connsiteY17" fmla="*/ 6048764 h 6259606"/>
              <a:gd name="connsiteX18" fmla="*/ 2359146 w 6702188"/>
              <a:gd name="connsiteY18" fmla="*/ 5764985 h 6259606"/>
              <a:gd name="connsiteX19" fmla="*/ 1612911 w 6702188"/>
              <a:gd name="connsiteY19" fmla="*/ 5880598 h 6259606"/>
              <a:gd name="connsiteX20" fmla="*/ 1150456 w 6702188"/>
              <a:gd name="connsiteY20" fmla="*/ 5123854 h 6259606"/>
              <a:gd name="connsiteX21" fmla="*/ 856166 w 6702188"/>
              <a:gd name="connsiteY21" fmla="*/ 4577316 h 6259606"/>
              <a:gd name="connsiteX22" fmla="*/ 383201 w 6702188"/>
              <a:gd name="connsiteY22" fmla="*/ 4135881 h 6259606"/>
              <a:gd name="connsiteX23" fmla="*/ 435753 w 6702188"/>
              <a:gd name="connsiteY23" fmla="*/ 3547302 h 6259606"/>
              <a:gd name="connsiteX24" fmla="*/ 572387 w 6702188"/>
              <a:gd name="connsiteY24" fmla="*/ 3168930 h 6259606"/>
              <a:gd name="connsiteX25" fmla="*/ 225546 w 6702188"/>
              <a:gd name="connsiteY25" fmla="*/ 2538309 h 6259606"/>
              <a:gd name="connsiteX26" fmla="*/ 15339 w 6702188"/>
              <a:gd name="connsiteY26" fmla="*/ 1529316 h 6259606"/>
              <a:gd name="connsiteX27" fmla="*/ 645960 w 6702188"/>
              <a:gd name="connsiteY27" fmla="*/ 867164 h 6259606"/>
              <a:gd name="connsiteX28" fmla="*/ 1213518 w 6702188"/>
              <a:gd name="connsiteY28" fmla="*/ 688488 h 6259606"/>
              <a:gd name="connsiteX29" fmla="*/ 2043835 w 6702188"/>
              <a:gd name="connsiteY29" fmla="*/ 751550 h 6259606"/>
              <a:gd name="connsiteX30" fmla="*/ 2264347 w 6702188"/>
              <a:gd name="connsiteY30" fmla="*/ 1106983 h 6259606"/>
              <a:gd name="connsiteX0" fmla="*/ 2264347 w 6702188"/>
              <a:gd name="connsiteY0" fmla="*/ 1106983 h 6259606"/>
              <a:gd name="connsiteX1" fmla="*/ 3242015 w 6702188"/>
              <a:gd name="connsiteY1" fmla="*/ 1035330 h 6259606"/>
              <a:gd name="connsiteX2" fmla="*/ 3967229 w 6702188"/>
              <a:gd name="connsiteY2" fmla="*/ 825123 h 6259606"/>
              <a:gd name="connsiteX3" fmla="*/ 4314070 w 6702188"/>
              <a:gd name="connsiteY3" fmla="*/ 362667 h 6259606"/>
              <a:gd name="connsiteX4" fmla="*/ 4576829 w 6702188"/>
              <a:gd name="connsiteY4" fmla="*/ 47357 h 6259606"/>
              <a:gd name="connsiteX5" fmla="*/ 5375615 w 6702188"/>
              <a:gd name="connsiteY5" fmla="*/ 78888 h 6259606"/>
              <a:gd name="connsiteX6" fmla="*/ 6615835 w 6702188"/>
              <a:gd name="connsiteY6" fmla="*/ 772571 h 6259606"/>
              <a:gd name="connsiteX7" fmla="*/ 6205932 w 6702188"/>
              <a:gd name="connsiteY7" fmla="*/ 1718502 h 6259606"/>
              <a:gd name="connsiteX8" fmla="*/ 6678897 w 6702188"/>
              <a:gd name="connsiteY8" fmla="*/ 2359633 h 6259606"/>
              <a:gd name="connsiteX9" fmla="*/ 6332056 w 6702188"/>
              <a:gd name="connsiteY9" fmla="*/ 3200461 h 6259606"/>
              <a:gd name="connsiteX10" fmla="*/ 6605325 w 6702188"/>
              <a:gd name="connsiteY10" fmla="*/ 3757509 h 6259606"/>
              <a:gd name="connsiteX11" fmla="*/ 6699918 w 6702188"/>
              <a:gd name="connsiteY11" fmla="*/ 4650888 h 6259606"/>
              <a:gd name="connsiteX12" fmla="*/ 6647366 w 6702188"/>
              <a:gd name="connsiteY12" fmla="*/ 5302530 h 6259606"/>
              <a:gd name="connsiteX13" fmla="*/ 6384608 w 6702188"/>
              <a:gd name="connsiteY13" fmla="*/ 6027743 h 6259606"/>
              <a:gd name="connsiteX14" fmla="*/ 5491229 w 6702188"/>
              <a:gd name="connsiteY14" fmla="*/ 6258971 h 6259606"/>
              <a:gd name="connsiteX15" fmla="*/ 5018263 w 6702188"/>
              <a:gd name="connsiteY15" fmla="*/ 6090805 h 6259606"/>
              <a:gd name="connsiteX16" fmla="*/ 4398153 w 6702188"/>
              <a:gd name="connsiteY16" fmla="*/ 5922640 h 6259606"/>
              <a:gd name="connsiteX17" fmla="*/ 3494263 w 6702188"/>
              <a:gd name="connsiteY17" fmla="*/ 6048764 h 6259606"/>
              <a:gd name="connsiteX18" fmla="*/ 2359146 w 6702188"/>
              <a:gd name="connsiteY18" fmla="*/ 5764985 h 6259606"/>
              <a:gd name="connsiteX19" fmla="*/ 1612911 w 6702188"/>
              <a:gd name="connsiteY19" fmla="*/ 5880598 h 6259606"/>
              <a:gd name="connsiteX20" fmla="*/ 1150456 w 6702188"/>
              <a:gd name="connsiteY20" fmla="*/ 5123854 h 6259606"/>
              <a:gd name="connsiteX21" fmla="*/ 856166 w 6702188"/>
              <a:gd name="connsiteY21" fmla="*/ 4577316 h 6259606"/>
              <a:gd name="connsiteX22" fmla="*/ 383201 w 6702188"/>
              <a:gd name="connsiteY22" fmla="*/ 4135881 h 6259606"/>
              <a:gd name="connsiteX23" fmla="*/ 435753 w 6702188"/>
              <a:gd name="connsiteY23" fmla="*/ 3547302 h 6259606"/>
              <a:gd name="connsiteX24" fmla="*/ 572387 w 6702188"/>
              <a:gd name="connsiteY24" fmla="*/ 3168930 h 6259606"/>
              <a:gd name="connsiteX25" fmla="*/ 225546 w 6702188"/>
              <a:gd name="connsiteY25" fmla="*/ 2538309 h 6259606"/>
              <a:gd name="connsiteX26" fmla="*/ 15339 w 6702188"/>
              <a:gd name="connsiteY26" fmla="*/ 1529316 h 6259606"/>
              <a:gd name="connsiteX27" fmla="*/ 645960 w 6702188"/>
              <a:gd name="connsiteY27" fmla="*/ 867164 h 6259606"/>
              <a:gd name="connsiteX28" fmla="*/ 1213518 w 6702188"/>
              <a:gd name="connsiteY28" fmla="*/ 688488 h 6259606"/>
              <a:gd name="connsiteX29" fmla="*/ 1662987 w 6702188"/>
              <a:gd name="connsiteY29" fmla="*/ 865405 h 6259606"/>
              <a:gd name="connsiteX30" fmla="*/ 2264347 w 6702188"/>
              <a:gd name="connsiteY30" fmla="*/ 1106983 h 6259606"/>
              <a:gd name="connsiteX0" fmla="*/ 2256355 w 6694196"/>
              <a:gd name="connsiteY0" fmla="*/ 1106983 h 6259606"/>
              <a:gd name="connsiteX1" fmla="*/ 3234023 w 6694196"/>
              <a:gd name="connsiteY1" fmla="*/ 1035330 h 6259606"/>
              <a:gd name="connsiteX2" fmla="*/ 3959237 w 6694196"/>
              <a:gd name="connsiteY2" fmla="*/ 825123 h 6259606"/>
              <a:gd name="connsiteX3" fmla="*/ 4306078 w 6694196"/>
              <a:gd name="connsiteY3" fmla="*/ 362667 h 6259606"/>
              <a:gd name="connsiteX4" fmla="*/ 4568837 w 6694196"/>
              <a:gd name="connsiteY4" fmla="*/ 47357 h 6259606"/>
              <a:gd name="connsiteX5" fmla="*/ 5367623 w 6694196"/>
              <a:gd name="connsiteY5" fmla="*/ 78888 h 6259606"/>
              <a:gd name="connsiteX6" fmla="*/ 6607843 w 6694196"/>
              <a:gd name="connsiteY6" fmla="*/ 772571 h 6259606"/>
              <a:gd name="connsiteX7" fmla="*/ 6197940 w 6694196"/>
              <a:gd name="connsiteY7" fmla="*/ 1718502 h 6259606"/>
              <a:gd name="connsiteX8" fmla="*/ 6670905 w 6694196"/>
              <a:gd name="connsiteY8" fmla="*/ 2359633 h 6259606"/>
              <a:gd name="connsiteX9" fmla="*/ 6324064 w 6694196"/>
              <a:gd name="connsiteY9" fmla="*/ 3200461 h 6259606"/>
              <a:gd name="connsiteX10" fmla="*/ 6597333 w 6694196"/>
              <a:gd name="connsiteY10" fmla="*/ 3757509 h 6259606"/>
              <a:gd name="connsiteX11" fmla="*/ 6691926 w 6694196"/>
              <a:gd name="connsiteY11" fmla="*/ 4650888 h 6259606"/>
              <a:gd name="connsiteX12" fmla="*/ 6639374 w 6694196"/>
              <a:gd name="connsiteY12" fmla="*/ 5302530 h 6259606"/>
              <a:gd name="connsiteX13" fmla="*/ 6376616 w 6694196"/>
              <a:gd name="connsiteY13" fmla="*/ 6027743 h 6259606"/>
              <a:gd name="connsiteX14" fmla="*/ 5483237 w 6694196"/>
              <a:gd name="connsiteY14" fmla="*/ 6258971 h 6259606"/>
              <a:gd name="connsiteX15" fmla="*/ 5010271 w 6694196"/>
              <a:gd name="connsiteY15" fmla="*/ 6090805 h 6259606"/>
              <a:gd name="connsiteX16" fmla="*/ 4390161 w 6694196"/>
              <a:gd name="connsiteY16" fmla="*/ 5922640 h 6259606"/>
              <a:gd name="connsiteX17" fmla="*/ 3486271 w 6694196"/>
              <a:gd name="connsiteY17" fmla="*/ 6048764 h 6259606"/>
              <a:gd name="connsiteX18" fmla="*/ 2351154 w 6694196"/>
              <a:gd name="connsiteY18" fmla="*/ 5764985 h 6259606"/>
              <a:gd name="connsiteX19" fmla="*/ 1604919 w 6694196"/>
              <a:gd name="connsiteY19" fmla="*/ 5880598 h 6259606"/>
              <a:gd name="connsiteX20" fmla="*/ 1142464 w 6694196"/>
              <a:gd name="connsiteY20" fmla="*/ 5123854 h 6259606"/>
              <a:gd name="connsiteX21" fmla="*/ 848174 w 6694196"/>
              <a:gd name="connsiteY21" fmla="*/ 4577316 h 6259606"/>
              <a:gd name="connsiteX22" fmla="*/ 375209 w 6694196"/>
              <a:gd name="connsiteY22" fmla="*/ 4135881 h 6259606"/>
              <a:gd name="connsiteX23" fmla="*/ 427761 w 6694196"/>
              <a:gd name="connsiteY23" fmla="*/ 3547302 h 6259606"/>
              <a:gd name="connsiteX24" fmla="*/ 564395 w 6694196"/>
              <a:gd name="connsiteY24" fmla="*/ 3168930 h 6259606"/>
              <a:gd name="connsiteX25" fmla="*/ 217554 w 6694196"/>
              <a:gd name="connsiteY25" fmla="*/ 2538309 h 6259606"/>
              <a:gd name="connsiteX26" fmla="*/ 7347 w 6694196"/>
              <a:gd name="connsiteY26" fmla="*/ 1529316 h 6259606"/>
              <a:gd name="connsiteX27" fmla="*/ 479280 w 6694196"/>
              <a:gd name="connsiteY27" fmla="*/ 1074172 h 6259606"/>
              <a:gd name="connsiteX28" fmla="*/ 1205526 w 6694196"/>
              <a:gd name="connsiteY28" fmla="*/ 688488 h 6259606"/>
              <a:gd name="connsiteX29" fmla="*/ 1654995 w 6694196"/>
              <a:gd name="connsiteY29" fmla="*/ 865405 h 6259606"/>
              <a:gd name="connsiteX30" fmla="*/ 2256355 w 6694196"/>
              <a:gd name="connsiteY30" fmla="*/ 1106983 h 6259606"/>
              <a:gd name="connsiteX0" fmla="*/ 2256355 w 6694196"/>
              <a:gd name="connsiteY0" fmla="*/ 1106983 h 6259606"/>
              <a:gd name="connsiteX1" fmla="*/ 3234023 w 6694196"/>
              <a:gd name="connsiteY1" fmla="*/ 1035330 h 6259606"/>
              <a:gd name="connsiteX2" fmla="*/ 3959237 w 6694196"/>
              <a:gd name="connsiteY2" fmla="*/ 825123 h 6259606"/>
              <a:gd name="connsiteX3" fmla="*/ 4306078 w 6694196"/>
              <a:gd name="connsiteY3" fmla="*/ 362667 h 6259606"/>
              <a:gd name="connsiteX4" fmla="*/ 4568837 w 6694196"/>
              <a:gd name="connsiteY4" fmla="*/ 47357 h 6259606"/>
              <a:gd name="connsiteX5" fmla="*/ 5367623 w 6694196"/>
              <a:gd name="connsiteY5" fmla="*/ 78888 h 6259606"/>
              <a:gd name="connsiteX6" fmla="*/ 6607843 w 6694196"/>
              <a:gd name="connsiteY6" fmla="*/ 772571 h 6259606"/>
              <a:gd name="connsiteX7" fmla="*/ 6197940 w 6694196"/>
              <a:gd name="connsiteY7" fmla="*/ 1718502 h 6259606"/>
              <a:gd name="connsiteX8" fmla="*/ 6670905 w 6694196"/>
              <a:gd name="connsiteY8" fmla="*/ 2359633 h 6259606"/>
              <a:gd name="connsiteX9" fmla="*/ 6324064 w 6694196"/>
              <a:gd name="connsiteY9" fmla="*/ 3200461 h 6259606"/>
              <a:gd name="connsiteX10" fmla="*/ 6597333 w 6694196"/>
              <a:gd name="connsiteY10" fmla="*/ 3757509 h 6259606"/>
              <a:gd name="connsiteX11" fmla="*/ 6691926 w 6694196"/>
              <a:gd name="connsiteY11" fmla="*/ 4650888 h 6259606"/>
              <a:gd name="connsiteX12" fmla="*/ 6639374 w 6694196"/>
              <a:gd name="connsiteY12" fmla="*/ 5302530 h 6259606"/>
              <a:gd name="connsiteX13" fmla="*/ 6376616 w 6694196"/>
              <a:gd name="connsiteY13" fmla="*/ 6027743 h 6259606"/>
              <a:gd name="connsiteX14" fmla="*/ 5483237 w 6694196"/>
              <a:gd name="connsiteY14" fmla="*/ 6258971 h 6259606"/>
              <a:gd name="connsiteX15" fmla="*/ 5010271 w 6694196"/>
              <a:gd name="connsiteY15" fmla="*/ 6090805 h 6259606"/>
              <a:gd name="connsiteX16" fmla="*/ 4390161 w 6694196"/>
              <a:gd name="connsiteY16" fmla="*/ 5922640 h 6259606"/>
              <a:gd name="connsiteX17" fmla="*/ 3486271 w 6694196"/>
              <a:gd name="connsiteY17" fmla="*/ 6048764 h 6259606"/>
              <a:gd name="connsiteX18" fmla="*/ 2351154 w 6694196"/>
              <a:gd name="connsiteY18" fmla="*/ 5764985 h 6259606"/>
              <a:gd name="connsiteX19" fmla="*/ 1604919 w 6694196"/>
              <a:gd name="connsiteY19" fmla="*/ 5880598 h 6259606"/>
              <a:gd name="connsiteX20" fmla="*/ 1142464 w 6694196"/>
              <a:gd name="connsiteY20" fmla="*/ 5123854 h 6259606"/>
              <a:gd name="connsiteX21" fmla="*/ 848174 w 6694196"/>
              <a:gd name="connsiteY21" fmla="*/ 4577316 h 6259606"/>
              <a:gd name="connsiteX22" fmla="*/ 375209 w 6694196"/>
              <a:gd name="connsiteY22" fmla="*/ 4135881 h 6259606"/>
              <a:gd name="connsiteX23" fmla="*/ 427761 w 6694196"/>
              <a:gd name="connsiteY23" fmla="*/ 3547302 h 6259606"/>
              <a:gd name="connsiteX24" fmla="*/ 564395 w 6694196"/>
              <a:gd name="connsiteY24" fmla="*/ 3168930 h 6259606"/>
              <a:gd name="connsiteX25" fmla="*/ 217554 w 6694196"/>
              <a:gd name="connsiteY25" fmla="*/ 2538309 h 6259606"/>
              <a:gd name="connsiteX26" fmla="*/ 7347 w 6694196"/>
              <a:gd name="connsiteY26" fmla="*/ 1529316 h 6259606"/>
              <a:gd name="connsiteX27" fmla="*/ 479280 w 6694196"/>
              <a:gd name="connsiteY27" fmla="*/ 1074172 h 6259606"/>
              <a:gd name="connsiteX28" fmla="*/ 1036261 w 6694196"/>
              <a:gd name="connsiteY28" fmla="*/ 719539 h 6259606"/>
              <a:gd name="connsiteX29" fmla="*/ 1654995 w 6694196"/>
              <a:gd name="connsiteY29" fmla="*/ 865405 h 6259606"/>
              <a:gd name="connsiteX30" fmla="*/ 2256355 w 6694196"/>
              <a:gd name="connsiteY30" fmla="*/ 1106983 h 6259606"/>
              <a:gd name="connsiteX0" fmla="*/ 2250504 w 6688345"/>
              <a:gd name="connsiteY0" fmla="*/ 1106983 h 6259606"/>
              <a:gd name="connsiteX1" fmla="*/ 3228172 w 6688345"/>
              <a:gd name="connsiteY1" fmla="*/ 1035330 h 6259606"/>
              <a:gd name="connsiteX2" fmla="*/ 3953386 w 6688345"/>
              <a:gd name="connsiteY2" fmla="*/ 825123 h 6259606"/>
              <a:gd name="connsiteX3" fmla="*/ 4300227 w 6688345"/>
              <a:gd name="connsiteY3" fmla="*/ 362667 h 6259606"/>
              <a:gd name="connsiteX4" fmla="*/ 4562986 w 6688345"/>
              <a:gd name="connsiteY4" fmla="*/ 47357 h 6259606"/>
              <a:gd name="connsiteX5" fmla="*/ 5361772 w 6688345"/>
              <a:gd name="connsiteY5" fmla="*/ 78888 h 6259606"/>
              <a:gd name="connsiteX6" fmla="*/ 6601992 w 6688345"/>
              <a:gd name="connsiteY6" fmla="*/ 772571 h 6259606"/>
              <a:gd name="connsiteX7" fmla="*/ 6192089 w 6688345"/>
              <a:gd name="connsiteY7" fmla="*/ 1718502 h 6259606"/>
              <a:gd name="connsiteX8" fmla="*/ 6665054 w 6688345"/>
              <a:gd name="connsiteY8" fmla="*/ 2359633 h 6259606"/>
              <a:gd name="connsiteX9" fmla="*/ 6318213 w 6688345"/>
              <a:gd name="connsiteY9" fmla="*/ 3200461 h 6259606"/>
              <a:gd name="connsiteX10" fmla="*/ 6591482 w 6688345"/>
              <a:gd name="connsiteY10" fmla="*/ 3757509 h 6259606"/>
              <a:gd name="connsiteX11" fmla="*/ 6686075 w 6688345"/>
              <a:gd name="connsiteY11" fmla="*/ 4650888 h 6259606"/>
              <a:gd name="connsiteX12" fmla="*/ 6633523 w 6688345"/>
              <a:gd name="connsiteY12" fmla="*/ 5302530 h 6259606"/>
              <a:gd name="connsiteX13" fmla="*/ 6370765 w 6688345"/>
              <a:gd name="connsiteY13" fmla="*/ 6027743 h 6259606"/>
              <a:gd name="connsiteX14" fmla="*/ 5477386 w 6688345"/>
              <a:gd name="connsiteY14" fmla="*/ 6258971 h 6259606"/>
              <a:gd name="connsiteX15" fmla="*/ 5004420 w 6688345"/>
              <a:gd name="connsiteY15" fmla="*/ 6090805 h 6259606"/>
              <a:gd name="connsiteX16" fmla="*/ 4384310 w 6688345"/>
              <a:gd name="connsiteY16" fmla="*/ 5922640 h 6259606"/>
              <a:gd name="connsiteX17" fmla="*/ 3480420 w 6688345"/>
              <a:gd name="connsiteY17" fmla="*/ 6048764 h 6259606"/>
              <a:gd name="connsiteX18" fmla="*/ 2345303 w 6688345"/>
              <a:gd name="connsiteY18" fmla="*/ 5764985 h 6259606"/>
              <a:gd name="connsiteX19" fmla="*/ 1599068 w 6688345"/>
              <a:gd name="connsiteY19" fmla="*/ 5880598 h 6259606"/>
              <a:gd name="connsiteX20" fmla="*/ 1136613 w 6688345"/>
              <a:gd name="connsiteY20" fmla="*/ 5123854 h 6259606"/>
              <a:gd name="connsiteX21" fmla="*/ 842323 w 6688345"/>
              <a:gd name="connsiteY21" fmla="*/ 4577316 h 6259606"/>
              <a:gd name="connsiteX22" fmla="*/ 369358 w 6688345"/>
              <a:gd name="connsiteY22" fmla="*/ 4135881 h 6259606"/>
              <a:gd name="connsiteX23" fmla="*/ 421910 w 6688345"/>
              <a:gd name="connsiteY23" fmla="*/ 3547302 h 6259606"/>
              <a:gd name="connsiteX24" fmla="*/ 558544 w 6688345"/>
              <a:gd name="connsiteY24" fmla="*/ 3168930 h 6259606"/>
              <a:gd name="connsiteX25" fmla="*/ 211703 w 6688345"/>
              <a:gd name="connsiteY25" fmla="*/ 2538309 h 6259606"/>
              <a:gd name="connsiteX26" fmla="*/ 1496 w 6688345"/>
              <a:gd name="connsiteY26" fmla="*/ 1529316 h 6259606"/>
              <a:gd name="connsiteX27" fmla="*/ 314743 w 6688345"/>
              <a:gd name="connsiteY27" fmla="*/ 991369 h 6259606"/>
              <a:gd name="connsiteX28" fmla="*/ 1030410 w 6688345"/>
              <a:gd name="connsiteY28" fmla="*/ 719539 h 6259606"/>
              <a:gd name="connsiteX29" fmla="*/ 1649144 w 6688345"/>
              <a:gd name="connsiteY29" fmla="*/ 865405 h 6259606"/>
              <a:gd name="connsiteX30" fmla="*/ 2250504 w 6688345"/>
              <a:gd name="connsiteY30" fmla="*/ 1106983 h 6259606"/>
              <a:gd name="connsiteX0" fmla="*/ 2250504 w 6688345"/>
              <a:gd name="connsiteY0" fmla="*/ 1106983 h 6259606"/>
              <a:gd name="connsiteX1" fmla="*/ 3228172 w 6688345"/>
              <a:gd name="connsiteY1" fmla="*/ 1087082 h 6259606"/>
              <a:gd name="connsiteX2" fmla="*/ 3953386 w 6688345"/>
              <a:gd name="connsiteY2" fmla="*/ 825123 h 6259606"/>
              <a:gd name="connsiteX3" fmla="*/ 4300227 w 6688345"/>
              <a:gd name="connsiteY3" fmla="*/ 362667 h 6259606"/>
              <a:gd name="connsiteX4" fmla="*/ 4562986 w 6688345"/>
              <a:gd name="connsiteY4" fmla="*/ 47357 h 6259606"/>
              <a:gd name="connsiteX5" fmla="*/ 5361772 w 6688345"/>
              <a:gd name="connsiteY5" fmla="*/ 78888 h 6259606"/>
              <a:gd name="connsiteX6" fmla="*/ 6601992 w 6688345"/>
              <a:gd name="connsiteY6" fmla="*/ 772571 h 6259606"/>
              <a:gd name="connsiteX7" fmla="*/ 6192089 w 6688345"/>
              <a:gd name="connsiteY7" fmla="*/ 1718502 h 6259606"/>
              <a:gd name="connsiteX8" fmla="*/ 6665054 w 6688345"/>
              <a:gd name="connsiteY8" fmla="*/ 2359633 h 6259606"/>
              <a:gd name="connsiteX9" fmla="*/ 6318213 w 6688345"/>
              <a:gd name="connsiteY9" fmla="*/ 3200461 h 6259606"/>
              <a:gd name="connsiteX10" fmla="*/ 6591482 w 6688345"/>
              <a:gd name="connsiteY10" fmla="*/ 3757509 h 6259606"/>
              <a:gd name="connsiteX11" fmla="*/ 6686075 w 6688345"/>
              <a:gd name="connsiteY11" fmla="*/ 4650888 h 6259606"/>
              <a:gd name="connsiteX12" fmla="*/ 6633523 w 6688345"/>
              <a:gd name="connsiteY12" fmla="*/ 5302530 h 6259606"/>
              <a:gd name="connsiteX13" fmla="*/ 6370765 w 6688345"/>
              <a:gd name="connsiteY13" fmla="*/ 6027743 h 6259606"/>
              <a:gd name="connsiteX14" fmla="*/ 5477386 w 6688345"/>
              <a:gd name="connsiteY14" fmla="*/ 6258971 h 6259606"/>
              <a:gd name="connsiteX15" fmla="*/ 5004420 w 6688345"/>
              <a:gd name="connsiteY15" fmla="*/ 6090805 h 6259606"/>
              <a:gd name="connsiteX16" fmla="*/ 4384310 w 6688345"/>
              <a:gd name="connsiteY16" fmla="*/ 5922640 h 6259606"/>
              <a:gd name="connsiteX17" fmla="*/ 3480420 w 6688345"/>
              <a:gd name="connsiteY17" fmla="*/ 6048764 h 6259606"/>
              <a:gd name="connsiteX18" fmla="*/ 2345303 w 6688345"/>
              <a:gd name="connsiteY18" fmla="*/ 5764985 h 6259606"/>
              <a:gd name="connsiteX19" fmla="*/ 1599068 w 6688345"/>
              <a:gd name="connsiteY19" fmla="*/ 5880598 h 6259606"/>
              <a:gd name="connsiteX20" fmla="*/ 1136613 w 6688345"/>
              <a:gd name="connsiteY20" fmla="*/ 5123854 h 6259606"/>
              <a:gd name="connsiteX21" fmla="*/ 842323 w 6688345"/>
              <a:gd name="connsiteY21" fmla="*/ 4577316 h 6259606"/>
              <a:gd name="connsiteX22" fmla="*/ 369358 w 6688345"/>
              <a:gd name="connsiteY22" fmla="*/ 4135881 h 6259606"/>
              <a:gd name="connsiteX23" fmla="*/ 421910 w 6688345"/>
              <a:gd name="connsiteY23" fmla="*/ 3547302 h 6259606"/>
              <a:gd name="connsiteX24" fmla="*/ 558544 w 6688345"/>
              <a:gd name="connsiteY24" fmla="*/ 3168930 h 6259606"/>
              <a:gd name="connsiteX25" fmla="*/ 211703 w 6688345"/>
              <a:gd name="connsiteY25" fmla="*/ 2538309 h 6259606"/>
              <a:gd name="connsiteX26" fmla="*/ 1496 w 6688345"/>
              <a:gd name="connsiteY26" fmla="*/ 1529316 h 6259606"/>
              <a:gd name="connsiteX27" fmla="*/ 314743 w 6688345"/>
              <a:gd name="connsiteY27" fmla="*/ 991369 h 6259606"/>
              <a:gd name="connsiteX28" fmla="*/ 1030410 w 6688345"/>
              <a:gd name="connsiteY28" fmla="*/ 719539 h 6259606"/>
              <a:gd name="connsiteX29" fmla="*/ 1649144 w 6688345"/>
              <a:gd name="connsiteY29" fmla="*/ 865405 h 6259606"/>
              <a:gd name="connsiteX30" fmla="*/ 2250504 w 6688345"/>
              <a:gd name="connsiteY30" fmla="*/ 1106983 h 6259606"/>
              <a:gd name="connsiteX0" fmla="*/ 2250504 w 6688345"/>
              <a:gd name="connsiteY0" fmla="*/ 1120757 h 6273380"/>
              <a:gd name="connsiteX1" fmla="*/ 3228172 w 6688345"/>
              <a:gd name="connsiteY1" fmla="*/ 1100856 h 6273380"/>
              <a:gd name="connsiteX2" fmla="*/ 3953386 w 6688345"/>
              <a:gd name="connsiteY2" fmla="*/ 838897 h 6273380"/>
              <a:gd name="connsiteX3" fmla="*/ 4300227 w 6688345"/>
              <a:gd name="connsiteY3" fmla="*/ 376441 h 6273380"/>
              <a:gd name="connsiteX4" fmla="*/ 4562986 w 6688345"/>
              <a:gd name="connsiteY4" fmla="*/ 61131 h 6273380"/>
              <a:gd name="connsiteX5" fmla="*/ 5361772 w 6688345"/>
              <a:gd name="connsiteY5" fmla="*/ 92662 h 6273380"/>
              <a:gd name="connsiteX6" fmla="*/ 6326936 w 6688345"/>
              <a:gd name="connsiteY6" fmla="*/ 993352 h 6273380"/>
              <a:gd name="connsiteX7" fmla="*/ 6192089 w 6688345"/>
              <a:gd name="connsiteY7" fmla="*/ 1732276 h 6273380"/>
              <a:gd name="connsiteX8" fmla="*/ 6665054 w 6688345"/>
              <a:gd name="connsiteY8" fmla="*/ 2373407 h 6273380"/>
              <a:gd name="connsiteX9" fmla="*/ 6318213 w 6688345"/>
              <a:gd name="connsiteY9" fmla="*/ 3214235 h 6273380"/>
              <a:gd name="connsiteX10" fmla="*/ 6591482 w 6688345"/>
              <a:gd name="connsiteY10" fmla="*/ 3771283 h 6273380"/>
              <a:gd name="connsiteX11" fmla="*/ 6686075 w 6688345"/>
              <a:gd name="connsiteY11" fmla="*/ 4664662 h 6273380"/>
              <a:gd name="connsiteX12" fmla="*/ 6633523 w 6688345"/>
              <a:gd name="connsiteY12" fmla="*/ 5316304 h 6273380"/>
              <a:gd name="connsiteX13" fmla="*/ 6370765 w 6688345"/>
              <a:gd name="connsiteY13" fmla="*/ 6041517 h 6273380"/>
              <a:gd name="connsiteX14" fmla="*/ 5477386 w 6688345"/>
              <a:gd name="connsiteY14" fmla="*/ 6272745 h 6273380"/>
              <a:gd name="connsiteX15" fmla="*/ 5004420 w 6688345"/>
              <a:gd name="connsiteY15" fmla="*/ 6104579 h 6273380"/>
              <a:gd name="connsiteX16" fmla="*/ 4384310 w 6688345"/>
              <a:gd name="connsiteY16" fmla="*/ 5936414 h 6273380"/>
              <a:gd name="connsiteX17" fmla="*/ 3480420 w 6688345"/>
              <a:gd name="connsiteY17" fmla="*/ 6062538 h 6273380"/>
              <a:gd name="connsiteX18" fmla="*/ 2345303 w 6688345"/>
              <a:gd name="connsiteY18" fmla="*/ 5778759 h 6273380"/>
              <a:gd name="connsiteX19" fmla="*/ 1599068 w 6688345"/>
              <a:gd name="connsiteY19" fmla="*/ 5894372 h 6273380"/>
              <a:gd name="connsiteX20" fmla="*/ 1136613 w 6688345"/>
              <a:gd name="connsiteY20" fmla="*/ 5137628 h 6273380"/>
              <a:gd name="connsiteX21" fmla="*/ 842323 w 6688345"/>
              <a:gd name="connsiteY21" fmla="*/ 4591090 h 6273380"/>
              <a:gd name="connsiteX22" fmla="*/ 369358 w 6688345"/>
              <a:gd name="connsiteY22" fmla="*/ 4149655 h 6273380"/>
              <a:gd name="connsiteX23" fmla="*/ 421910 w 6688345"/>
              <a:gd name="connsiteY23" fmla="*/ 3561076 h 6273380"/>
              <a:gd name="connsiteX24" fmla="*/ 558544 w 6688345"/>
              <a:gd name="connsiteY24" fmla="*/ 3182704 h 6273380"/>
              <a:gd name="connsiteX25" fmla="*/ 211703 w 6688345"/>
              <a:gd name="connsiteY25" fmla="*/ 2552083 h 6273380"/>
              <a:gd name="connsiteX26" fmla="*/ 1496 w 6688345"/>
              <a:gd name="connsiteY26" fmla="*/ 1543090 h 6273380"/>
              <a:gd name="connsiteX27" fmla="*/ 314743 w 6688345"/>
              <a:gd name="connsiteY27" fmla="*/ 1005143 h 6273380"/>
              <a:gd name="connsiteX28" fmla="*/ 1030410 w 6688345"/>
              <a:gd name="connsiteY28" fmla="*/ 733313 h 6273380"/>
              <a:gd name="connsiteX29" fmla="*/ 1649144 w 6688345"/>
              <a:gd name="connsiteY29" fmla="*/ 879179 h 6273380"/>
              <a:gd name="connsiteX30" fmla="*/ 2250504 w 6688345"/>
              <a:gd name="connsiteY30" fmla="*/ 1120757 h 6273380"/>
              <a:gd name="connsiteX0" fmla="*/ 2250504 w 6688345"/>
              <a:gd name="connsiteY0" fmla="*/ 1127444 h 6280067"/>
              <a:gd name="connsiteX1" fmla="*/ 3228172 w 6688345"/>
              <a:gd name="connsiteY1" fmla="*/ 1107543 h 6280067"/>
              <a:gd name="connsiteX2" fmla="*/ 3953386 w 6688345"/>
              <a:gd name="connsiteY2" fmla="*/ 845584 h 6280067"/>
              <a:gd name="connsiteX3" fmla="*/ 4300227 w 6688345"/>
              <a:gd name="connsiteY3" fmla="*/ 383128 h 6280067"/>
              <a:gd name="connsiteX4" fmla="*/ 4562986 w 6688345"/>
              <a:gd name="connsiteY4" fmla="*/ 67818 h 6280067"/>
              <a:gd name="connsiteX5" fmla="*/ 5837832 w 6688345"/>
              <a:gd name="connsiteY5" fmla="*/ 88999 h 6280067"/>
              <a:gd name="connsiteX6" fmla="*/ 6326936 w 6688345"/>
              <a:gd name="connsiteY6" fmla="*/ 1000039 h 6280067"/>
              <a:gd name="connsiteX7" fmla="*/ 6192089 w 6688345"/>
              <a:gd name="connsiteY7" fmla="*/ 1738963 h 6280067"/>
              <a:gd name="connsiteX8" fmla="*/ 6665054 w 6688345"/>
              <a:gd name="connsiteY8" fmla="*/ 2380094 h 6280067"/>
              <a:gd name="connsiteX9" fmla="*/ 6318213 w 6688345"/>
              <a:gd name="connsiteY9" fmla="*/ 3220922 h 6280067"/>
              <a:gd name="connsiteX10" fmla="*/ 6591482 w 6688345"/>
              <a:gd name="connsiteY10" fmla="*/ 3777970 h 6280067"/>
              <a:gd name="connsiteX11" fmla="*/ 6686075 w 6688345"/>
              <a:gd name="connsiteY11" fmla="*/ 4671349 h 6280067"/>
              <a:gd name="connsiteX12" fmla="*/ 6633523 w 6688345"/>
              <a:gd name="connsiteY12" fmla="*/ 5322991 h 6280067"/>
              <a:gd name="connsiteX13" fmla="*/ 6370765 w 6688345"/>
              <a:gd name="connsiteY13" fmla="*/ 6048204 h 6280067"/>
              <a:gd name="connsiteX14" fmla="*/ 5477386 w 6688345"/>
              <a:gd name="connsiteY14" fmla="*/ 6279432 h 6280067"/>
              <a:gd name="connsiteX15" fmla="*/ 5004420 w 6688345"/>
              <a:gd name="connsiteY15" fmla="*/ 6111266 h 6280067"/>
              <a:gd name="connsiteX16" fmla="*/ 4384310 w 6688345"/>
              <a:gd name="connsiteY16" fmla="*/ 5943101 h 6280067"/>
              <a:gd name="connsiteX17" fmla="*/ 3480420 w 6688345"/>
              <a:gd name="connsiteY17" fmla="*/ 6069225 h 6280067"/>
              <a:gd name="connsiteX18" fmla="*/ 2345303 w 6688345"/>
              <a:gd name="connsiteY18" fmla="*/ 5785446 h 6280067"/>
              <a:gd name="connsiteX19" fmla="*/ 1599068 w 6688345"/>
              <a:gd name="connsiteY19" fmla="*/ 5901059 h 6280067"/>
              <a:gd name="connsiteX20" fmla="*/ 1136613 w 6688345"/>
              <a:gd name="connsiteY20" fmla="*/ 5144315 h 6280067"/>
              <a:gd name="connsiteX21" fmla="*/ 842323 w 6688345"/>
              <a:gd name="connsiteY21" fmla="*/ 4597777 h 6280067"/>
              <a:gd name="connsiteX22" fmla="*/ 369358 w 6688345"/>
              <a:gd name="connsiteY22" fmla="*/ 4156342 h 6280067"/>
              <a:gd name="connsiteX23" fmla="*/ 421910 w 6688345"/>
              <a:gd name="connsiteY23" fmla="*/ 3567763 h 6280067"/>
              <a:gd name="connsiteX24" fmla="*/ 558544 w 6688345"/>
              <a:gd name="connsiteY24" fmla="*/ 3189391 h 6280067"/>
              <a:gd name="connsiteX25" fmla="*/ 211703 w 6688345"/>
              <a:gd name="connsiteY25" fmla="*/ 2558770 h 6280067"/>
              <a:gd name="connsiteX26" fmla="*/ 1496 w 6688345"/>
              <a:gd name="connsiteY26" fmla="*/ 1549777 h 6280067"/>
              <a:gd name="connsiteX27" fmla="*/ 314743 w 6688345"/>
              <a:gd name="connsiteY27" fmla="*/ 1011830 h 6280067"/>
              <a:gd name="connsiteX28" fmla="*/ 1030410 w 6688345"/>
              <a:gd name="connsiteY28" fmla="*/ 740000 h 6280067"/>
              <a:gd name="connsiteX29" fmla="*/ 1649144 w 6688345"/>
              <a:gd name="connsiteY29" fmla="*/ 885866 h 6280067"/>
              <a:gd name="connsiteX30" fmla="*/ 2250504 w 6688345"/>
              <a:gd name="connsiteY30" fmla="*/ 1127444 h 6280067"/>
              <a:gd name="connsiteX0" fmla="*/ 2250504 w 6688345"/>
              <a:gd name="connsiteY0" fmla="*/ 1127444 h 6280067"/>
              <a:gd name="connsiteX1" fmla="*/ 3228172 w 6688345"/>
              <a:gd name="connsiteY1" fmla="*/ 1107543 h 6280067"/>
              <a:gd name="connsiteX2" fmla="*/ 3953386 w 6688345"/>
              <a:gd name="connsiteY2" fmla="*/ 845584 h 6280067"/>
              <a:gd name="connsiteX3" fmla="*/ 4300227 w 6688345"/>
              <a:gd name="connsiteY3" fmla="*/ 383128 h 6280067"/>
              <a:gd name="connsiteX4" fmla="*/ 4753410 w 6688345"/>
              <a:gd name="connsiteY4" fmla="*/ 67818 h 6280067"/>
              <a:gd name="connsiteX5" fmla="*/ 5837832 w 6688345"/>
              <a:gd name="connsiteY5" fmla="*/ 88999 h 6280067"/>
              <a:gd name="connsiteX6" fmla="*/ 6326936 w 6688345"/>
              <a:gd name="connsiteY6" fmla="*/ 1000039 h 6280067"/>
              <a:gd name="connsiteX7" fmla="*/ 6192089 w 6688345"/>
              <a:gd name="connsiteY7" fmla="*/ 1738963 h 6280067"/>
              <a:gd name="connsiteX8" fmla="*/ 6665054 w 6688345"/>
              <a:gd name="connsiteY8" fmla="*/ 2380094 h 6280067"/>
              <a:gd name="connsiteX9" fmla="*/ 6318213 w 6688345"/>
              <a:gd name="connsiteY9" fmla="*/ 3220922 h 6280067"/>
              <a:gd name="connsiteX10" fmla="*/ 6591482 w 6688345"/>
              <a:gd name="connsiteY10" fmla="*/ 3777970 h 6280067"/>
              <a:gd name="connsiteX11" fmla="*/ 6686075 w 6688345"/>
              <a:gd name="connsiteY11" fmla="*/ 4671349 h 6280067"/>
              <a:gd name="connsiteX12" fmla="*/ 6633523 w 6688345"/>
              <a:gd name="connsiteY12" fmla="*/ 5322991 h 6280067"/>
              <a:gd name="connsiteX13" fmla="*/ 6370765 w 6688345"/>
              <a:gd name="connsiteY13" fmla="*/ 6048204 h 6280067"/>
              <a:gd name="connsiteX14" fmla="*/ 5477386 w 6688345"/>
              <a:gd name="connsiteY14" fmla="*/ 6279432 h 6280067"/>
              <a:gd name="connsiteX15" fmla="*/ 5004420 w 6688345"/>
              <a:gd name="connsiteY15" fmla="*/ 6111266 h 6280067"/>
              <a:gd name="connsiteX16" fmla="*/ 4384310 w 6688345"/>
              <a:gd name="connsiteY16" fmla="*/ 5943101 h 6280067"/>
              <a:gd name="connsiteX17" fmla="*/ 3480420 w 6688345"/>
              <a:gd name="connsiteY17" fmla="*/ 6069225 h 6280067"/>
              <a:gd name="connsiteX18" fmla="*/ 2345303 w 6688345"/>
              <a:gd name="connsiteY18" fmla="*/ 5785446 h 6280067"/>
              <a:gd name="connsiteX19" fmla="*/ 1599068 w 6688345"/>
              <a:gd name="connsiteY19" fmla="*/ 5901059 h 6280067"/>
              <a:gd name="connsiteX20" fmla="*/ 1136613 w 6688345"/>
              <a:gd name="connsiteY20" fmla="*/ 5144315 h 6280067"/>
              <a:gd name="connsiteX21" fmla="*/ 842323 w 6688345"/>
              <a:gd name="connsiteY21" fmla="*/ 4597777 h 6280067"/>
              <a:gd name="connsiteX22" fmla="*/ 369358 w 6688345"/>
              <a:gd name="connsiteY22" fmla="*/ 4156342 h 6280067"/>
              <a:gd name="connsiteX23" fmla="*/ 421910 w 6688345"/>
              <a:gd name="connsiteY23" fmla="*/ 3567763 h 6280067"/>
              <a:gd name="connsiteX24" fmla="*/ 558544 w 6688345"/>
              <a:gd name="connsiteY24" fmla="*/ 3189391 h 6280067"/>
              <a:gd name="connsiteX25" fmla="*/ 211703 w 6688345"/>
              <a:gd name="connsiteY25" fmla="*/ 2558770 h 6280067"/>
              <a:gd name="connsiteX26" fmla="*/ 1496 w 6688345"/>
              <a:gd name="connsiteY26" fmla="*/ 1549777 h 6280067"/>
              <a:gd name="connsiteX27" fmla="*/ 314743 w 6688345"/>
              <a:gd name="connsiteY27" fmla="*/ 1011830 h 6280067"/>
              <a:gd name="connsiteX28" fmla="*/ 1030410 w 6688345"/>
              <a:gd name="connsiteY28" fmla="*/ 740000 h 6280067"/>
              <a:gd name="connsiteX29" fmla="*/ 1649144 w 6688345"/>
              <a:gd name="connsiteY29" fmla="*/ 885866 h 6280067"/>
              <a:gd name="connsiteX30" fmla="*/ 2250504 w 6688345"/>
              <a:gd name="connsiteY30" fmla="*/ 1127444 h 6280067"/>
              <a:gd name="connsiteX0" fmla="*/ 2250504 w 6688345"/>
              <a:gd name="connsiteY0" fmla="*/ 1145143 h 6297766"/>
              <a:gd name="connsiteX1" fmla="*/ 3228172 w 6688345"/>
              <a:gd name="connsiteY1" fmla="*/ 1125242 h 6297766"/>
              <a:gd name="connsiteX2" fmla="*/ 3953386 w 6688345"/>
              <a:gd name="connsiteY2" fmla="*/ 863283 h 6297766"/>
              <a:gd name="connsiteX3" fmla="*/ 4300227 w 6688345"/>
              <a:gd name="connsiteY3" fmla="*/ 400827 h 6297766"/>
              <a:gd name="connsiteX4" fmla="*/ 4753410 w 6688345"/>
              <a:gd name="connsiteY4" fmla="*/ 85517 h 6297766"/>
              <a:gd name="connsiteX5" fmla="*/ 5837832 w 6688345"/>
              <a:gd name="connsiteY5" fmla="*/ 106698 h 6297766"/>
              <a:gd name="connsiteX6" fmla="*/ 6326936 w 6688345"/>
              <a:gd name="connsiteY6" fmla="*/ 1017738 h 6297766"/>
              <a:gd name="connsiteX7" fmla="*/ 6192089 w 6688345"/>
              <a:gd name="connsiteY7" fmla="*/ 1756662 h 6297766"/>
              <a:gd name="connsiteX8" fmla="*/ 6665054 w 6688345"/>
              <a:gd name="connsiteY8" fmla="*/ 2397793 h 6297766"/>
              <a:gd name="connsiteX9" fmla="*/ 6318213 w 6688345"/>
              <a:gd name="connsiteY9" fmla="*/ 3238621 h 6297766"/>
              <a:gd name="connsiteX10" fmla="*/ 6591482 w 6688345"/>
              <a:gd name="connsiteY10" fmla="*/ 3795669 h 6297766"/>
              <a:gd name="connsiteX11" fmla="*/ 6686075 w 6688345"/>
              <a:gd name="connsiteY11" fmla="*/ 4689048 h 6297766"/>
              <a:gd name="connsiteX12" fmla="*/ 6633523 w 6688345"/>
              <a:gd name="connsiteY12" fmla="*/ 5340690 h 6297766"/>
              <a:gd name="connsiteX13" fmla="*/ 6370765 w 6688345"/>
              <a:gd name="connsiteY13" fmla="*/ 6065903 h 6297766"/>
              <a:gd name="connsiteX14" fmla="*/ 5477386 w 6688345"/>
              <a:gd name="connsiteY14" fmla="*/ 6297131 h 6297766"/>
              <a:gd name="connsiteX15" fmla="*/ 5004420 w 6688345"/>
              <a:gd name="connsiteY15" fmla="*/ 6128965 h 6297766"/>
              <a:gd name="connsiteX16" fmla="*/ 4384310 w 6688345"/>
              <a:gd name="connsiteY16" fmla="*/ 5960800 h 6297766"/>
              <a:gd name="connsiteX17" fmla="*/ 3480420 w 6688345"/>
              <a:gd name="connsiteY17" fmla="*/ 6086924 h 6297766"/>
              <a:gd name="connsiteX18" fmla="*/ 2345303 w 6688345"/>
              <a:gd name="connsiteY18" fmla="*/ 5803145 h 6297766"/>
              <a:gd name="connsiteX19" fmla="*/ 1599068 w 6688345"/>
              <a:gd name="connsiteY19" fmla="*/ 5918758 h 6297766"/>
              <a:gd name="connsiteX20" fmla="*/ 1136613 w 6688345"/>
              <a:gd name="connsiteY20" fmla="*/ 5162014 h 6297766"/>
              <a:gd name="connsiteX21" fmla="*/ 842323 w 6688345"/>
              <a:gd name="connsiteY21" fmla="*/ 4615476 h 6297766"/>
              <a:gd name="connsiteX22" fmla="*/ 369358 w 6688345"/>
              <a:gd name="connsiteY22" fmla="*/ 4174041 h 6297766"/>
              <a:gd name="connsiteX23" fmla="*/ 421910 w 6688345"/>
              <a:gd name="connsiteY23" fmla="*/ 3585462 h 6297766"/>
              <a:gd name="connsiteX24" fmla="*/ 558544 w 6688345"/>
              <a:gd name="connsiteY24" fmla="*/ 3207090 h 6297766"/>
              <a:gd name="connsiteX25" fmla="*/ 211703 w 6688345"/>
              <a:gd name="connsiteY25" fmla="*/ 2576469 h 6297766"/>
              <a:gd name="connsiteX26" fmla="*/ 1496 w 6688345"/>
              <a:gd name="connsiteY26" fmla="*/ 1567476 h 6297766"/>
              <a:gd name="connsiteX27" fmla="*/ 314743 w 6688345"/>
              <a:gd name="connsiteY27" fmla="*/ 1029529 h 6297766"/>
              <a:gd name="connsiteX28" fmla="*/ 1030410 w 6688345"/>
              <a:gd name="connsiteY28" fmla="*/ 757699 h 6297766"/>
              <a:gd name="connsiteX29" fmla="*/ 1649144 w 6688345"/>
              <a:gd name="connsiteY29" fmla="*/ 903565 h 6297766"/>
              <a:gd name="connsiteX30" fmla="*/ 2250504 w 6688345"/>
              <a:gd name="connsiteY30" fmla="*/ 1145143 h 6297766"/>
              <a:gd name="connsiteX0" fmla="*/ 2250504 w 6688345"/>
              <a:gd name="connsiteY0" fmla="*/ 1164970 h 6317593"/>
              <a:gd name="connsiteX1" fmla="*/ 3228172 w 6688345"/>
              <a:gd name="connsiteY1" fmla="*/ 1145069 h 6317593"/>
              <a:gd name="connsiteX2" fmla="*/ 3953386 w 6688345"/>
              <a:gd name="connsiteY2" fmla="*/ 883110 h 6317593"/>
              <a:gd name="connsiteX3" fmla="*/ 4300227 w 6688345"/>
              <a:gd name="connsiteY3" fmla="*/ 420654 h 6317593"/>
              <a:gd name="connsiteX4" fmla="*/ 4753410 w 6688345"/>
              <a:gd name="connsiteY4" fmla="*/ 105344 h 6317593"/>
              <a:gd name="connsiteX5" fmla="*/ 5837832 w 6688345"/>
              <a:gd name="connsiteY5" fmla="*/ 126525 h 6317593"/>
              <a:gd name="connsiteX6" fmla="*/ 6326936 w 6688345"/>
              <a:gd name="connsiteY6" fmla="*/ 1037565 h 6317593"/>
              <a:gd name="connsiteX7" fmla="*/ 6192089 w 6688345"/>
              <a:gd name="connsiteY7" fmla="*/ 1776489 h 6317593"/>
              <a:gd name="connsiteX8" fmla="*/ 6665054 w 6688345"/>
              <a:gd name="connsiteY8" fmla="*/ 2417620 h 6317593"/>
              <a:gd name="connsiteX9" fmla="*/ 6318213 w 6688345"/>
              <a:gd name="connsiteY9" fmla="*/ 3258448 h 6317593"/>
              <a:gd name="connsiteX10" fmla="*/ 6591482 w 6688345"/>
              <a:gd name="connsiteY10" fmla="*/ 3815496 h 6317593"/>
              <a:gd name="connsiteX11" fmla="*/ 6686075 w 6688345"/>
              <a:gd name="connsiteY11" fmla="*/ 4708875 h 6317593"/>
              <a:gd name="connsiteX12" fmla="*/ 6633523 w 6688345"/>
              <a:gd name="connsiteY12" fmla="*/ 5360517 h 6317593"/>
              <a:gd name="connsiteX13" fmla="*/ 6370765 w 6688345"/>
              <a:gd name="connsiteY13" fmla="*/ 6085730 h 6317593"/>
              <a:gd name="connsiteX14" fmla="*/ 5477386 w 6688345"/>
              <a:gd name="connsiteY14" fmla="*/ 6316958 h 6317593"/>
              <a:gd name="connsiteX15" fmla="*/ 5004420 w 6688345"/>
              <a:gd name="connsiteY15" fmla="*/ 6148792 h 6317593"/>
              <a:gd name="connsiteX16" fmla="*/ 4384310 w 6688345"/>
              <a:gd name="connsiteY16" fmla="*/ 5980627 h 6317593"/>
              <a:gd name="connsiteX17" fmla="*/ 3480420 w 6688345"/>
              <a:gd name="connsiteY17" fmla="*/ 6106751 h 6317593"/>
              <a:gd name="connsiteX18" fmla="*/ 2345303 w 6688345"/>
              <a:gd name="connsiteY18" fmla="*/ 5822972 h 6317593"/>
              <a:gd name="connsiteX19" fmla="*/ 1599068 w 6688345"/>
              <a:gd name="connsiteY19" fmla="*/ 5938585 h 6317593"/>
              <a:gd name="connsiteX20" fmla="*/ 1136613 w 6688345"/>
              <a:gd name="connsiteY20" fmla="*/ 5181841 h 6317593"/>
              <a:gd name="connsiteX21" fmla="*/ 842323 w 6688345"/>
              <a:gd name="connsiteY21" fmla="*/ 4635303 h 6317593"/>
              <a:gd name="connsiteX22" fmla="*/ 369358 w 6688345"/>
              <a:gd name="connsiteY22" fmla="*/ 4193868 h 6317593"/>
              <a:gd name="connsiteX23" fmla="*/ 421910 w 6688345"/>
              <a:gd name="connsiteY23" fmla="*/ 3605289 h 6317593"/>
              <a:gd name="connsiteX24" fmla="*/ 558544 w 6688345"/>
              <a:gd name="connsiteY24" fmla="*/ 3226917 h 6317593"/>
              <a:gd name="connsiteX25" fmla="*/ 211703 w 6688345"/>
              <a:gd name="connsiteY25" fmla="*/ 2596296 h 6317593"/>
              <a:gd name="connsiteX26" fmla="*/ 1496 w 6688345"/>
              <a:gd name="connsiteY26" fmla="*/ 1587303 h 6317593"/>
              <a:gd name="connsiteX27" fmla="*/ 314743 w 6688345"/>
              <a:gd name="connsiteY27" fmla="*/ 1049356 h 6317593"/>
              <a:gd name="connsiteX28" fmla="*/ 1030410 w 6688345"/>
              <a:gd name="connsiteY28" fmla="*/ 777526 h 6317593"/>
              <a:gd name="connsiteX29" fmla="*/ 1649144 w 6688345"/>
              <a:gd name="connsiteY29" fmla="*/ 923392 h 6317593"/>
              <a:gd name="connsiteX30" fmla="*/ 2250504 w 6688345"/>
              <a:gd name="connsiteY30" fmla="*/ 1164970 h 6317593"/>
              <a:gd name="connsiteX0" fmla="*/ 2250504 w 6688345"/>
              <a:gd name="connsiteY0" fmla="*/ 1159638 h 6312261"/>
              <a:gd name="connsiteX1" fmla="*/ 3228172 w 6688345"/>
              <a:gd name="connsiteY1" fmla="*/ 1139737 h 6312261"/>
              <a:gd name="connsiteX2" fmla="*/ 3953386 w 6688345"/>
              <a:gd name="connsiteY2" fmla="*/ 877778 h 6312261"/>
              <a:gd name="connsiteX3" fmla="*/ 4300227 w 6688345"/>
              <a:gd name="connsiteY3" fmla="*/ 415322 h 6312261"/>
              <a:gd name="connsiteX4" fmla="*/ 4753410 w 6688345"/>
              <a:gd name="connsiteY4" fmla="*/ 100012 h 6312261"/>
              <a:gd name="connsiteX5" fmla="*/ 5837832 w 6688345"/>
              <a:gd name="connsiteY5" fmla="*/ 121193 h 6312261"/>
              <a:gd name="connsiteX6" fmla="*/ 6316358 w 6688345"/>
              <a:gd name="connsiteY6" fmla="*/ 939080 h 6312261"/>
              <a:gd name="connsiteX7" fmla="*/ 6192089 w 6688345"/>
              <a:gd name="connsiteY7" fmla="*/ 1771157 h 6312261"/>
              <a:gd name="connsiteX8" fmla="*/ 6665054 w 6688345"/>
              <a:gd name="connsiteY8" fmla="*/ 2412288 h 6312261"/>
              <a:gd name="connsiteX9" fmla="*/ 6318213 w 6688345"/>
              <a:gd name="connsiteY9" fmla="*/ 3253116 h 6312261"/>
              <a:gd name="connsiteX10" fmla="*/ 6591482 w 6688345"/>
              <a:gd name="connsiteY10" fmla="*/ 3810164 h 6312261"/>
              <a:gd name="connsiteX11" fmla="*/ 6686075 w 6688345"/>
              <a:gd name="connsiteY11" fmla="*/ 4703543 h 6312261"/>
              <a:gd name="connsiteX12" fmla="*/ 6633523 w 6688345"/>
              <a:gd name="connsiteY12" fmla="*/ 5355185 h 6312261"/>
              <a:gd name="connsiteX13" fmla="*/ 6370765 w 6688345"/>
              <a:gd name="connsiteY13" fmla="*/ 6080398 h 6312261"/>
              <a:gd name="connsiteX14" fmla="*/ 5477386 w 6688345"/>
              <a:gd name="connsiteY14" fmla="*/ 6311626 h 6312261"/>
              <a:gd name="connsiteX15" fmla="*/ 5004420 w 6688345"/>
              <a:gd name="connsiteY15" fmla="*/ 6143460 h 6312261"/>
              <a:gd name="connsiteX16" fmla="*/ 4384310 w 6688345"/>
              <a:gd name="connsiteY16" fmla="*/ 5975295 h 6312261"/>
              <a:gd name="connsiteX17" fmla="*/ 3480420 w 6688345"/>
              <a:gd name="connsiteY17" fmla="*/ 6101419 h 6312261"/>
              <a:gd name="connsiteX18" fmla="*/ 2345303 w 6688345"/>
              <a:gd name="connsiteY18" fmla="*/ 5817640 h 6312261"/>
              <a:gd name="connsiteX19" fmla="*/ 1599068 w 6688345"/>
              <a:gd name="connsiteY19" fmla="*/ 5933253 h 6312261"/>
              <a:gd name="connsiteX20" fmla="*/ 1136613 w 6688345"/>
              <a:gd name="connsiteY20" fmla="*/ 5176509 h 6312261"/>
              <a:gd name="connsiteX21" fmla="*/ 842323 w 6688345"/>
              <a:gd name="connsiteY21" fmla="*/ 4629971 h 6312261"/>
              <a:gd name="connsiteX22" fmla="*/ 369358 w 6688345"/>
              <a:gd name="connsiteY22" fmla="*/ 4188536 h 6312261"/>
              <a:gd name="connsiteX23" fmla="*/ 421910 w 6688345"/>
              <a:gd name="connsiteY23" fmla="*/ 3599957 h 6312261"/>
              <a:gd name="connsiteX24" fmla="*/ 558544 w 6688345"/>
              <a:gd name="connsiteY24" fmla="*/ 3221585 h 6312261"/>
              <a:gd name="connsiteX25" fmla="*/ 211703 w 6688345"/>
              <a:gd name="connsiteY25" fmla="*/ 2590964 h 6312261"/>
              <a:gd name="connsiteX26" fmla="*/ 1496 w 6688345"/>
              <a:gd name="connsiteY26" fmla="*/ 1581971 h 6312261"/>
              <a:gd name="connsiteX27" fmla="*/ 314743 w 6688345"/>
              <a:gd name="connsiteY27" fmla="*/ 1044024 h 6312261"/>
              <a:gd name="connsiteX28" fmla="*/ 1030410 w 6688345"/>
              <a:gd name="connsiteY28" fmla="*/ 772194 h 6312261"/>
              <a:gd name="connsiteX29" fmla="*/ 1649144 w 6688345"/>
              <a:gd name="connsiteY29" fmla="*/ 918060 h 6312261"/>
              <a:gd name="connsiteX30" fmla="*/ 2250504 w 6688345"/>
              <a:gd name="connsiteY30" fmla="*/ 1159638 h 6312261"/>
              <a:gd name="connsiteX0" fmla="*/ 2250504 w 6688345"/>
              <a:gd name="connsiteY0" fmla="*/ 1159638 h 6312261"/>
              <a:gd name="connsiteX1" fmla="*/ 3228172 w 6688345"/>
              <a:gd name="connsiteY1" fmla="*/ 1139737 h 6312261"/>
              <a:gd name="connsiteX2" fmla="*/ 3953386 w 6688345"/>
              <a:gd name="connsiteY2" fmla="*/ 877778 h 6312261"/>
              <a:gd name="connsiteX3" fmla="*/ 4300227 w 6688345"/>
              <a:gd name="connsiteY3" fmla="*/ 415322 h 6312261"/>
              <a:gd name="connsiteX4" fmla="*/ 4753410 w 6688345"/>
              <a:gd name="connsiteY4" fmla="*/ 100012 h 6312261"/>
              <a:gd name="connsiteX5" fmla="*/ 5837832 w 6688345"/>
              <a:gd name="connsiteY5" fmla="*/ 121193 h 6312261"/>
              <a:gd name="connsiteX6" fmla="*/ 6316358 w 6688345"/>
              <a:gd name="connsiteY6" fmla="*/ 939080 h 6312261"/>
              <a:gd name="connsiteX7" fmla="*/ 6192089 w 6688345"/>
              <a:gd name="connsiteY7" fmla="*/ 1771157 h 6312261"/>
              <a:gd name="connsiteX8" fmla="*/ 6665054 w 6688345"/>
              <a:gd name="connsiteY8" fmla="*/ 2412288 h 6312261"/>
              <a:gd name="connsiteX9" fmla="*/ 6318213 w 6688345"/>
              <a:gd name="connsiteY9" fmla="*/ 3253116 h 6312261"/>
              <a:gd name="connsiteX10" fmla="*/ 6591482 w 6688345"/>
              <a:gd name="connsiteY10" fmla="*/ 3810164 h 6312261"/>
              <a:gd name="connsiteX11" fmla="*/ 6686075 w 6688345"/>
              <a:gd name="connsiteY11" fmla="*/ 4703543 h 6312261"/>
              <a:gd name="connsiteX12" fmla="*/ 6633523 w 6688345"/>
              <a:gd name="connsiteY12" fmla="*/ 5355185 h 6312261"/>
              <a:gd name="connsiteX13" fmla="*/ 6370765 w 6688345"/>
              <a:gd name="connsiteY13" fmla="*/ 6080398 h 6312261"/>
              <a:gd name="connsiteX14" fmla="*/ 5477386 w 6688345"/>
              <a:gd name="connsiteY14" fmla="*/ 6311626 h 6312261"/>
              <a:gd name="connsiteX15" fmla="*/ 5004420 w 6688345"/>
              <a:gd name="connsiteY15" fmla="*/ 6143460 h 6312261"/>
              <a:gd name="connsiteX16" fmla="*/ 4384310 w 6688345"/>
              <a:gd name="connsiteY16" fmla="*/ 5975295 h 6312261"/>
              <a:gd name="connsiteX17" fmla="*/ 3480420 w 6688345"/>
              <a:gd name="connsiteY17" fmla="*/ 6101419 h 6312261"/>
              <a:gd name="connsiteX18" fmla="*/ 2345303 w 6688345"/>
              <a:gd name="connsiteY18" fmla="*/ 5817640 h 6312261"/>
              <a:gd name="connsiteX19" fmla="*/ 1599068 w 6688345"/>
              <a:gd name="connsiteY19" fmla="*/ 5933253 h 6312261"/>
              <a:gd name="connsiteX20" fmla="*/ 1136613 w 6688345"/>
              <a:gd name="connsiteY20" fmla="*/ 5176509 h 6312261"/>
              <a:gd name="connsiteX21" fmla="*/ 842323 w 6688345"/>
              <a:gd name="connsiteY21" fmla="*/ 4629971 h 6312261"/>
              <a:gd name="connsiteX22" fmla="*/ 369358 w 6688345"/>
              <a:gd name="connsiteY22" fmla="*/ 4188536 h 6312261"/>
              <a:gd name="connsiteX23" fmla="*/ 421910 w 6688345"/>
              <a:gd name="connsiteY23" fmla="*/ 3599957 h 6312261"/>
              <a:gd name="connsiteX24" fmla="*/ 558544 w 6688345"/>
              <a:gd name="connsiteY24" fmla="*/ 3221585 h 6312261"/>
              <a:gd name="connsiteX25" fmla="*/ 211703 w 6688345"/>
              <a:gd name="connsiteY25" fmla="*/ 2590964 h 6312261"/>
              <a:gd name="connsiteX26" fmla="*/ 1496 w 6688345"/>
              <a:gd name="connsiteY26" fmla="*/ 1581971 h 6312261"/>
              <a:gd name="connsiteX27" fmla="*/ 314743 w 6688345"/>
              <a:gd name="connsiteY27" fmla="*/ 1044024 h 6312261"/>
              <a:gd name="connsiteX28" fmla="*/ 1030410 w 6688345"/>
              <a:gd name="connsiteY28" fmla="*/ 772194 h 6312261"/>
              <a:gd name="connsiteX29" fmla="*/ 1649144 w 6688345"/>
              <a:gd name="connsiteY29" fmla="*/ 918060 h 6312261"/>
              <a:gd name="connsiteX30" fmla="*/ 2250504 w 6688345"/>
              <a:gd name="connsiteY30" fmla="*/ 1159638 h 6312261"/>
              <a:gd name="connsiteX0" fmla="*/ 2250504 w 6688345"/>
              <a:gd name="connsiteY0" fmla="*/ 1159638 h 6312261"/>
              <a:gd name="connsiteX1" fmla="*/ 3228172 w 6688345"/>
              <a:gd name="connsiteY1" fmla="*/ 1139737 h 6312261"/>
              <a:gd name="connsiteX2" fmla="*/ 3953386 w 6688345"/>
              <a:gd name="connsiteY2" fmla="*/ 877778 h 6312261"/>
              <a:gd name="connsiteX3" fmla="*/ 4300227 w 6688345"/>
              <a:gd name="connsiteY3" fmla="*/ 415322 h 6312261"/>
              <a:gd name="connsiteX4" fmla="*/ 4753410 w 6688345"/>
              <a:gd name="connsiteY4" fmla="*/ 100012 h 6312261"/>
              <a:gd name="connsiteX5" fmla="*/ 5837832 w 6688345"/>
              <a:gd name="connsiteY5" fmla="*/ 121193 h 6312261"/>
              <a:gd name="connsiteX6" fmla="*/ 6316358 w 6688345"/>
              <a:gd name="connsiteY6" fmla="*/ 939080 h 6312261"/>
              <a:gd name="connsiteX7" fmla="*/ 6192089 w 6688345"/>
              <a:gd name="connsiteY7" fmla="*/ 1771157 h 6312261"/>
              <a:gd name="connsiteX8" fmla="*/ 6516948 w 6688345"/>
              <a:gd name="connsiteY8" fmla="*/ 2588245 h 6312261"/>
              <a:gd name="connsiteX9" fmla="*/ 6318213 w 6688345"/>
              <a:gd name="connsiteY9" fmla="*/ 3253116 h 6312261"/>
              <a:gd name="connsiteX10" fmla="*/ 6591482 w 6688345"/>
              <a:gd name="connsiteY10" fmla="*/ 3810164 h 6312261"/>
              <a:gd name="connsiteX11" fmla="*/ 6686075 w 6688345"/>
              <a:gd name="connsiteY11" fmla="*/ 4703543 h 6312261"/>
              <a:gd name="connsiteX12" fmla="*/ 6633523 w 6688345"/>
              <a:gd name="connsiteY12" fmla="*/ 5355185 h 6312261"/>
              <a:gd name="connsiteX13" fmla="*/ 6370765 w 6688345"/>
              <a:gd name="connsiteY13" fmla="*/ 6080398 h 6312261"/>
              <a:gd name="connsiteX14" fmla="*/ 5477386 w 6688345"/>
              <a:gd name="connsiteY14" fmla="*/ 6311626 h 6312261"/>
              <a:gd name="connsiteX15" fmla="*/ 5004420 w 6688345"/>
              <a:gd name="connsiteY15" fmla="*/ 6143460 h 6312261"/>
              <a:gd name="connsiteX16" fmla="*/ 4384310 w 6688345"/>
              <a:gd name="connsiteY16" fmla="*/ 5975295 h 6312261"/>
              <a:gd name="connsiteX17" fmla="*/ 3480420 w 6688345"/>
              <a:gd name="connsiteY17" fmla="*/ 6101419 h 6312261"/>
              <a:gd name="connsiteX18" fmla="*/ 2345303 w 6688345"/>
              <a:gd name="connsiteY18" fmla="*/ 5817640 h 6312261"/>
              <a:gd name="connsiteX19" fmla="*/ 1599068 w 6688345"/>
              <a:gd name="connsiteY19" fmla="*/ 5933253 h 6312261"/>
              <a:gd name="connsiteX20" fmla="*/ 1136613 w 6688345"/>
              <a:gd name="connsiteY20" fmla="*/ 5176509 h 6312261"/>
              <a:gd name="connsiteX21" fmla="*/ 842323 w 6688345"/>
              <a:gd name="connsiteY21" fmla="*/ 4629971 h 6312261"/>
              <a:gd name="connsiteX22" fmla="*/ 369358 w 6688345"/>
              <a:gd name="connsiteY22" fmla="*/ 4188536 h 6312261"/>
              <a:gd name="connsiteX23" fmla="*/ 421910 w 6688345"/>
              <a:gd name="connsiteY23" fmla="*/ 3599957 h 6312261"/>
              <a:gd name="connsiteX24" fmla="*/ 558544 w 6688345"/>
              <a:gd name="connsiteY24" fmla="*/ 3221585 h 6312261"/>
              <a:gd name="connsiteX25" fmla="*/ 211703 w 6688345"/>
              <a:gd name="connsiteY25" fmla="*/ 2590964 h 6312261"/>
              <a:gd name="connsiteX26" fmla="*/ 1496 w 6688345"/>
              <a:gd name="connsiteY26" fmla="*/ 1581971 h 6312261"/>
              <a:gd name="connsiteX27" fmla="*/ 314743 w 6688345"/>
              <a:gd name="connsiteY27" fmla="*/ 1044024 h 6312261"/>
              <a:gd name="connsiteX28" fmla="*/ 1030410 w 6688345"/>
              <a:gd name="connsiteY28" fmla="*/ 772194 h 6312261"/>
              <a:gd name="connsiteX29" fmla="*/ 1649144 w 6688345"/>
              <a:gd name="connsiteY29" fmla="*/ 918060 h 6312261"/>
              <a:gd name="connsiteX30" fmla="*/ 2250504 w 6688345"/>
              <a:gd name="connsiteY30" fmla="*/ 1159638 h 6312261"/>
              <a:gd name="connsiteX0" fmla="*/ 2250504 w 6688345"/>
              <a:gd name="connsiteY0" fmla="*/ 1159638 h 6312261"/>
              <a:gd name="connsiteX1" fmla="*/ 3228172 w 6688345"/>
              <a:gd name="connsiteY1" fmla="*/ 1139737 h 6312261"/>
              <a:gd name="connsiteX2" fmla="*/ 3953386 w 6688345"/>
              <a:gd name="connsiteY2" fmla="*/ 877778 h 6312261"/>
              <a:gd name="connsiteX3" fmla="*/ 4300227 w 6688345"/>
              <a:gd name="connsiteY3" fmla="*/ 415322 h 6312261"/>
              <a:gd name="connsiteX4" fmla="*/ 4753410 w 6688345"/>
              <a:gd name="connsiteY4" fmla="*/ 100012 h 6312261"/>
              <a:gd name="connsiteX5" fmla="*/ 5837832 w 6688345"/>
              <a:gd name="connsiteY5" fmla="*/ 121193 h 6312261"/>
              <a:gd name="connsiteX6" fmla="*/ 6316358 w 6688345"/>
              <a:gd name="connsiteY6" fmla="*/ 939080 h 6312261"/>
              <a:gd name="connsiteX7" fmla="*/ 6192089 w 6688345"/>
              <a:gd name="connsiteY7" fmla="*/ 1771157 h 6312261"/>
              <a:gd name="connsiteX8" fmla="*/ 6516948 w 6688345"/>
              <a:gd name="connsiteY8" fmla="*/ 2588245 h 6312261"/>
              <a:gd name="connsiteX9" fmla="*/ 6117210 w 6688345"/>
              <a:gd name="connsiteY9" fmla="*/ 3315218 h 6312261"/>
              <a:gd name="connsiteX10" fmla="*/ 6591482 w 6688345"/>
              <a:gd name="connsiteY10" fmla="*/ 3810164 h 6312261"/>
              <a:gd name="connsiteX11" fmla="*/ 6686075 w 6688345"/>
              <a:gd name="connsiteY11" fmla="*/ 4703543 h 6312261"/>
              <a:gd name="connsiteX12" fmla="*/ 6633523 w 6688345"/>
              <a:gd name="connsiteY12" fmla="*/ 5355185 h 6312261"/>
              <a:gd name="connsiteX13" fmla="*/ 6370765 w 6688345"/>
              <a:gd name="connsiteY13" fmla="*/ 6080398 h 6312261"/>
              <a:gd name="connsiteX14" fmla="*/ 5477386 w 6688345"/>
              <a:gd name="connsiteY14" fmla="*/ 6311626 h 6312261"/>
              <a:gd name="connsiteX15" fmla="*/ 5004420 w 6688345"/>
              <a:gd name="connsiteY15" fmla="*/ 6143460 h 6312261"/>
              <a:gd name="connsiteX16" fmla="*/ 4384310 w 6688345"/>
              <a:gd name="connsiteY16" fmla="*/ 5975295 h 6312261"/>
              <a:gd name="connsiteX17" fmla="*/ 3480420 w 6688345"/>
              <a:gd name="connsiteY17" fmla="*/ 6101419 h 6312261"/>
              <a:gd name="connsiteX18" fmla="*/ 2345303 w 6688345"/>
              <a:gd name="connsiteY18" fmla="*/ 5817640 h 6312261"/>
              <a:gd name="connsiteX19" fmla="*/ 1599068 w 6688345"/>
              <a:gd name="connsiteY19" fmla="*/ 5933253 h 6312261"/>
              <a:gd name="connsiteX20" fmla="*/ 1136613 w 6688345"/>
              <a:gd name="connsiteY20" fmla="*/ 5176509 h 6312261"/>
              <a:gd name="connsiteX21" fmla="*/ 842323 w 6688345"/>
              <a:gd name="connsiteY21" fmla="*/ 4629971 h 6312261"/>
              <a:gd name="connsiteX22" fmla="*/ 369358 w 6688345"/>
              <a:gd name="connsiteY22" fmla="*/ 4188536 h 6312261"/>
              <a:gd name="connsiteX23" fmla="*/ 421910 w 6688345"/>
              <a:gd name="connsiteY23" fmla="*/ 3599957 h 6312261"/>
              <a:gd name="connsiteX24" fmla="*/ 558544 w 6688345"/>
              <a:gd name="connsiteY24" fmla="*/ 3221585 h 6312261"/>
              <a:gd name="connsiteX25" fmla="*/ 211703 w 6688345"/>
              <a:gd name="connsiteY25" fmla="*/ 2590964 h 6312261"/>
              <a:gd name="connsiteX26" fmla="*/ 1496 w 6688345"/>
              <a:gd name="connsiteY26" fmla="*/ 1581971 h 6312261"/>
              <a:gd name="connsiteX27" fmla="*/ 314743 w 6688345"/>
              <a:gd name="connsiteY27" fmla="*/ 1044024 h 6312261"/>
              <a:gd name="connsiteX28" fmla="*/ 1030410 w 6688345"/>
              <a:gd name="connsiteY28" fmla="*/ 772194 h 6312261"/>
              <a:gd name="connsiteX29" fmla="*/ 1649144 w 6688345"/>
              <a:gd name="connsiteY29" fmla="*/ 918060 h 6312261"/>
              <a:gd name="connsiteX30" fmla="*/ 2250504 w 6688345"/>
              <a:gd name="connsiteY30" fmla="*/ 1159638 h 6312261"/>
              <a:gd name="connsiteX0" fmla="*/ 2250504 w 6688345"/>
              <a:gd name="connsiteY0" fmla="*/ 1159638 h 6312261"/>
              <a:gd name="connsiteX1" fmla="*/ 3228172 w 6688345"/>
              <a:gd name="connsiteY1" fmla="*/ 1139737 h 6312261"/>
              <a:gd name="connsiteX2" fmla="*/ 3953386 w 6688345"/>
              <a:gd name="connsiteY2" fmla="*/ 877778 h 6312261"/>
              <a:gd name="connsiteX3" fmla="*/ 4300227 w 6688345"/>
              <a:gd name="connsiteY3" fmla="*/ 415322 h 6312261"/>
              <a:gd name="connsiteX4" fmla="*/ 4753410 w 6688345"/>
              <a:gd name="connsiteY4" fmla="*/ 100012 h 6312261"/>
              <a:gd name="connsiteX5" fmla="*/ 5837832 w 6688345"/>
              <a:gd name="connsiteY5" fmla="*/ 121193 h 6312261"/>
              <a:gd name="connsiteX6" fmla="*/ 6316358 w 6688345"/>
              <a:gd name="connsiteY6" fmla="*/ 939080 h 6312261"/>
              <a:gd name="connsiteX7" fmla="*/ 6170931 w 6688345"/>
              <a:gd name="connsiteY7" fmla="*/ 1802208 h 6312261"/>
              <a:gd name="connsiteX8" fmla="*/ 6516948 w 6688345"/>
              <a:gd name="connsiteY8" fmla="*/ 2588245 h 6312261"/>
              <a:gd name="connsiteX9" fmla="*/ 6117210 w 6688345"/>
              <a:gd name="connsiteY9" fmla="*/ 3315218 h 6312261"/>
              <a:gd name="connsiteX10" fmla="*/ 6591482 w 6688345"/>
              <a:gd name="connsiteY10" fmla="*/ 3810164 h 6312261"/>
              <a:gd name="connsiteX11" fmla="*/ 6686075 w 6688345"/>
              <a:gd name="connsiteY11" fmla="*/ 4703543 h 6312261"/>
              <a:gd name="connsiteX12" fmla="*/ 6633523 w 6688345"/>
              <a:gd name="connsiteY12" fmla="*/ 5355185 h 6312261"/>
              <a:gd name="connsiteX13" fmla="*/ 6370765 w 6688345"/>
              <a:gd name="connsiteY13" fmla="*/ 6080398 h 6312261"/>
              <a:gd name="connsiteX14" fmla="*/ 5477386 w 6688345"/>
              <a:gd name="connsiteY14" fmla="*/ 6311626 h 6312261"/>
              <a:gd name="connsiteX15" fmla="*/ 5004420 w 6688345"/>
              <a:gd name="connsiteY15" fmla="*/ 6143460 h 6312261"/>
              <a:gd name="connsiteX16" fmla="*/ 4384310 w 6688345"/>
              <a:gd name="connsiteY16" fmla="*/ 5975295 h 6312261"/>
              <a:gd name="connsiteX17" fmla="*/ 3480420 w 6688345"/>
              <a:gd name="connsiteY17" fmla="*/ 6101419 h 6312261"/>
              <a:gd name="connsiteX18" fmla="*/ 2345303 w 6688345"/>
              <a:gd name="connsiteY18" fmla="*/ 5817640 h 6312261"/>
              <a:gd name="connsiteX19" fmla="*/ 1599068 w 6688345"/>
              <a:gd name="connsiteY19" fmla="*/ 5933253 h 6312261"/>
              <a:gd name="connsiteX20" fmla="*/ 1136613 w 6688345"/>
              <a:gd name="connsiteY20" fmla="*/ 5176509 h 6312261"/>
              <a:gd name="connsiteX21" fmla="*/ 842323 w 6688345"/>
              <a:gd name="connsiteY21" fmla="*/ 4629971 h 6312261"/>
              <a:gd name="connsiteX22" fmla="*/ 369358 w 6688345"/>
              <a:gd name="connsiteY22" fmla="*/ 4188536 h 6312261"/>
              <a:gd name="connsiteX23" fmla="*/ 421910 w 6688345"/>
              <a:gd name="connsiteY23" fmla="*/ 3599957 h 6312261"/>
              <a:gd name="connsiteX24" fmla="*/ 558544 w 6688345"/>
              <a:gd name="connsiteY24" fmla="*/ 3221585 h 6312261"/>
              <a:gd name="connsiteX25" fmla="*/ 211703 w 6688345"/>
              <a:gd name="connsiteY25" fmla="*/ 2590964 h 6312261"/>
              <a:gd name="connsiteX26" fmla="*/ 1496 w 6688345"/>
              <a:gd name="connsiteY26" fmla="*/ 1581971 h 6312261"/>
              <a:gd name="connsiteX27" fmla="*/ 314743 w 6688345"/>
              <a:gd name="connsiteY27" fmla="*/ 1044024 h 6312261"/>
              <a:gd name="connsiteX28" fmla="*/ 1030410 w 6688345"/>
              <a:gd name="connsiteY28" fmla="*/ 772194 h 6312261"/>
              <a:gd name="connsiteX29" fmla="*/ 1649144 w 6688345"/>
              <a:gd name="connsiteY29" fmla="*/ 918060 h 6312261"/>
              <a:gd name="connsiteX30" fmla="*/ 2250504 w 6688345"/>
              <a:gd name="connsiteY30" fmla="*/ 1159638 h 6312261"/>
              <a:gd name="connsiteX0" fmla="*/ 2250504 w 6688345"/>
              <a:gd name="connsiteY0" fmla="*/ 1159638 h 6312261"/>
              <a:gd name="connsiteX1" fmla="*/ 3228172 w 6688345"/>
              <a:gd name="connsiteY1" fmla="*/ 1139737 h 6312261"/>
              <a:gd name="connsiteX2" fmla="*/ 3953386 w 6688345"/>
              <a:gd name="connsiteY2" fmla="*/ 877778 h 6312261"/>
              <a:gd name="connsiteX3" fmla="*/ 4300227 w 6688345"/>
              <a:gd name="connsiteY3" fmla="*/ 415322 h 6312261"/>
              <a:gd name="connsiteX4" fmla="*/ 4753410 w 6688345"/>
              <a:gd name="connsiteY4" fmla="*/ 100012 h 6312261"/>
              <a:gd name="connsiteX5" fmla="*/ 5837832 w 6688345"/>
              <a:gd name="connsiteY5" fmla="*/ 121193 h 6312261"/>
              <a:gd name="connsiteX6" fmla="*/ 6316358 w 6688345"/>
              <a:gd name="connsiteY6" fmla="*/ 939080 h 6312261"/>
              <a:gd name="connsiteX7" fmla="*/ 6170931 w 6688345"/>
              <a:gd name="connsiteY7" fmla="*/ 1802208 h 6312261"/>
              <a:gd name="connsiteX8" fmla="*/ 6527527 w 6688345"/>
              <a:gd name="connsiteY8" fmla="*/ 2650347 h 6312261"/>
              <a:gd name="connsiteX9" fmla="*/ 6117210 w 6688345"/>
              <a:gd name="connsiteY9" fmla="*/ 3315218 h 6312261"/>
              <a:gd name="connsiteX10" fmla="*/ 6591482 w 6688345"/>
              <a:gd name="connsiteY10" fmla="*/ 3810164 h 6312261"/>
              <a:gd name="connsiteX11" fmla="*/ 6686075 w 6688345"/>
              <a:gd name="connsiteY11" fmla="*/ 4703543 h 6312261"/>
              <a:gd name="connsiteX12" fmla="*/ 6633523 w 6688345"/>
              <a:gd name="connsiteY12" fmla="*/ 5355185 h 6312261"/>
              <a:gd name="connsiteX13" fmla="*/ 6370765 w 6688345"/>
              <a:gd name="connsiteY13" fmla="*/ 6080398 h 6312261"/>
              <a:gd name="connsiteX14" fmla="*/ 5477386 w 6688345"/>
              <a:gd name="connsiteY14" fmla="*/ 6311626 h 6312261"/>
              <a:gd name="connsiteX15" fmla="*/ 5004420 w 6688345"/>
              <a:gd name="connsiteY15" fmla="*/ 6143460 h 6312261"/>
              <a:gd name="connsiteX16" fmla="*/ 4384310 w 6688345"/>
              <a:gd name="connsiteY16" fmla="*/ 5975295 h 6312261"/>
              <a:gd name="connsiteX17" fmla="*/ 3480420 w 6688345"/>
              <a:gd name="connsiteY17" fmla="*/ 6101419 h 6312261"/>
              <a:gd name="connsiteX18" fmla="*/ 2345303 w 6688345"/>
              <a:gd name="connsiteY18" fmla="*/ 5817640 h 6312261"/>
              <a:gd name="connsiteX19" fmla="*/ 1599068 w 6688345"/>
              <a:gd name="connsiteY19" fmla="*/ 5933253 h 6312261"/>
              <a:gd name="connsiteX20" fmla="*/ 1136613 w 6688345"/>
              <a:gd name="connsiteY20" fmla="*/ 5176509 h 6312261"/>
              <a:gd name="connsiteX21" fmla="*/ 842323 w 6688345"/>
              <a:gd name="connsiteY21" fmla="*/ 4629971 h 6312261"/>
              <a:gd name="connsiteX22" fmla="*/ 369358 w 6688345"/>
              <a:gd name="connsiteY22" fmla="*/ 4188536 h 6312261"/>
              <a:gd name="connsiteX23" fmla="*/ 421910 w 6688345"/>
              <a:gd name="connsiteY23" fmla="*/ 3599957 h 6312261"/>
              <a:gd name="connsiteX24" fmla="*/ 558544 w 6688345"/>
              <a:gd name="connsiteY24" fmla="*/ 3221585 h 6312261"/>
              <a:gd name="connsiteX25" fmla="*/ 211703 w 6688345"/>
              <a:gd name="connsiteY25" fmla="*/ 2590964 h 6312261"/>
              <a:gd name="connsiteX26" fmla="*/ 1496 w 6688345"/>
              <a:gd name="connsiteY26" fmla="*/ 1581971 h 6312261"/>
              <a:gd name="connsiteX27" fmla="*/ 314743 w 6688345"/>
              <a:gd name="connsiteY27" fmla="*/ 1044024 h 6312261"/>
              <a:gd name="connsiteX28" fmla="*/ 1030410 w 6688345"/>
              <a:gd name="connsiteY28" fmla="*/ 772194 h 6312261"/>
              <a:gd name="connsiteX29" fmla="*/ 1649144 w 6688345"/>
              <a:gd name="connsiteY29" fmla="*/ 918060 h 6312261"/>
              <a:gd name="connsiteX30" fmla="*/ 2250504 w 6688345"/>
              <a:gd name="connsiteY30" fmla="*/ 1159638 h 6312261"/>
              <a:gd name="connsiteX0" fmla="*/ 2250504 w 6688345"/>
              <a:gd name="connsiteY0" fmla="*/ 1159638 h 6312261"/>
              <a:gd name="connsiteX1" fmla="*/ 3228172 w 6688345"/>
              <a:gd name="connsiteY1" fmla="*/ 1139737 h 6312261"/>
              <a:gd name="connsiteX2" fmla="*/ 3953386 w 6688345"/>
              <a:gd name="connsiteY2" fmla="*/ 877778 h 6312261"/>
              <a:gd name="connsiteX3" fmla="*/ 4300227 w 6688345"/>
              <a:gd name="connsiteY3" fmla="*/ 415322 h 6312261"/>
              <a:gd name="connsiteX4" fmla="*/ 4753410 w 6688345"/>
              <a:gd name="connsiteY4" fmla="*/ 100012 h 6312261"/>
              <a:gd name="connsiteX5" fmla="*/ 5837832 w 6688345"/>
              <a:gd name="connsiteY5" fmla="*/ 121193 h 6312261"/>
              <a:gd name="connsiteX6" fmla="*/ 6316358 w 6688345"/>
              <a:gd name="connsiteY6" fmla="*/ 939080 h 6312261"/>
              <a:gd name="connsiteX7" fmla="*/ 6170931 w 6688345"/>
              <a:gd name="connsiteY7" fmla="*/ 1802208 h 6312261"/>
              <a:gd name="connsiteX8" fmla="*/ 6527527 w 6688345"/>
              <a:gd name="connsiteY8" fmla="*/ 2650347 h 6312261"/>
              <a:gd name="connsiteX9" fmla="*/ 6286476 w 6688345"/>
              <a:gd name="connsiteY9" fmla="*/ 3346269 h 6312261"/>
              <a:gd name="connsiteX10" fmla="*/ 6591482 w 6688345"/>
              <a:gd name="connsiteY10" fmla="*/ 3810164 h 6312261"/>
              <a:gd name="connsiteX11" fmla="*/ 6686075 w 6688345"/>
              <a:gd name="connsiteY11" fmla="*/ 4703543 h 6312261"/>
              <a:gd name="connsiteX12" fmla="*/ 6633523 w 6688345"/>
              <a:gd name="connsiteY12" fmla="*/ 5355185 h 6312261"/>
              <a:gd name="connsiteX13" fmla="*/ 6370765 w 6688345"/>
              <a:gd name="connsiteY13" fmla="*/ 6080398 h 6312261"/>
              <a:gd name="connsiteX14" fmla="*/ 5477386 w 6688345"/>
              <a:gd name="connsiteY14" fmla="*/ 6311626 h 6312261"/>
              <a:gd name="connsiteX15" fmla="*/ 5004420 w 6688345"/>
              <a:gd name="connsiteY15" fmla="*/ 6143460 h 6312261"/>
              <a:gd name="connsiteX16" fmla="*/ 4384310 w 6688345"/>
              <a:gd name="connsiteY16" fmla="*/ 5975295 h 6312261"/>
              <a:gd name="connsiteX17" fmla="*/ 3480420 w 6688345"/>
              <a:gd name="connsiteY17" fmla="*/ 6101419 h 6312261"/>
              <a:gd name="connsiteX18" fmla="*/ 2345303 w 6688345"/>
              <a:gd name="connsiteY18" fmla="*/ 5817640 h 6312261"/>
              <a:gd name="connsiteX19" fmla="*/ 1599068 w 6688345"/>
              <a:gd name="connsiteY19" fmla="*/ 5933253 h 6312261"/>
              <a:gd name="connsiteX20" fmla="*/ 1136613 w 6688345"/>
              <a:gd name="connsiteY20" fmla="*/ 5176509 h 6312261"/>
              <a:gd name="connsiteX21" fmla="*/ 842323 w 6688345"/>
              <a:gd name="connsiteY21" fmla="*/ 4629971 h 6312261"/>
              <a:gd name="connsiteX22" fmla="*/ 369358 w 6688345"/>
              <a:gd name="connsiteY22" fmla="*/ 4188536 h 6312261"/>
              <a:gd name="connsiteX23" fmla="*/ 421910 w 6688345"/>
              <a:gd name="connsiteY23" fmla="*/ 3599957 h 6312261"/>
              <a:gd name="connsiteX24" fmla="*/ 558544 w 6688345"/>
              <a:gd name="connsiteY24" fmla="*/ 3221585 h 6312261"/>
              <a:gd name="connsiteX25" fmla="*/ 211703 w 6688345"/>
              <a:gd name="connsiteY25" fmla="*/ 2590964 h 6312261"/>
              <a:gd name="connsiteX26" fmla="*/ 1496 w 6688345"/>
              <a:gd name="connsiteY26" fmla="*/ 1581971 h 6312261"/>
              <a:gd name="connsiteX27" fmla="*/ 314743 w 6688345"/>
              <a:gd name="connsiteY27" fmla="*/ 1044024 h 6312261"/>
              <a:gd name="connsiteX28" fmla="*/ 1030410 w 6688345"/>
              <a:gd name="connsiteY28" fmla="*/ 772194 h 6312261"/>
              <a:gd name="connsiteX29" fmla="*/ 1649144 w 6688345"/>
              <a:gd name="connsiteY29" fmla="*/ 918060 h 6312261"/>
              <a:gd name="connsiteX30" fmla="*/ 2250504 w 6688345"/>
              <a:gd name="connsiteY30" fmla="*/ 1159638 h 6312261"/>
              <a:gd name="connsiteX0" fmla="*/ 2250504 w 6634052"/>
              <a:gd name="connsiteY0" fmla="*/ 1159638 h 6312261"/>
              <a:gd name="connsiteX1" fmla="*/ 3228172 w 6634052"/>
              <a:gd name="connsiteY1" fmla="*/ 1139737 h 6312261"/>
              <a:gd name="connsiteX2" fmla="*/ 3953386 w 6634052"/>
              <a:gd name="connsiteY2" fmla="*/ 877778 h 6312261"/>
              <a:gd name="connsiteX3" fmla="*/ 4300227 w 6634052"/>
              <a:gd name="connsiteY3" fmla="*/ 415322 h 6312261"/>
              <a:gd name="connsiteX4" fmla="*/ 4753410 w 6634052"/>
              <a:gd name="connsiteY4" fmla="*/ 100012 h 6312261"/>
              <a:gd name="connsiteX5" fmla="*/ 5837832 w 6634052"/>
              <a:gd name="connsiteY5" fmla="*/ 121193 h 6312261"/>
              <a:gd name="connsiteX6" fmla="*/ 6316358 w 6634052"/>
              <a:gd name="connsiteY6" fmla="*/ 939080 h 6312261"/>
              <a:gd name="connsiteX7" fmla="*/ 6170931 w 6634052"/>
              <a:gd name="connsiteY7" fmla="*/ 1802208 h 6312261"/>
              <a:gd name="connsiteX8" fmla="*/ 6527527 w 6634052"/>
              <a:gd name="connsiteY8" fmla="*/ 2650347 h 6312261"/>
              <a:gd name="connsiteX9" fmla="*/ 6286476 w 6634052"/>
              <a:gd name="connsiteY9" fmla="*/ 3346269 h 6312261"/>
              <a:gd name="connsiteX10" fmla="*/ 6591482 w 6634052"/>
              <a:gd name="connsiteY10" fmla="*/ 3810164 h 6312261"/>
              <a:gd name="connsiteX11" fmla="*/ 6442756 w 6634052"/>
              <a:gd name="connsiteY11" fmla="*/ 4889849 h 6312261"/>
              <a:gd name="connsiteX12" fmla="*/ 6633523 w 6634052"/>
              <a:gd name="connsiteY12" fmla="*/ 5355185 h 6312261"/>
              <a:gd name="connsiteX13" fmla="*/ 6370765 w 6634052"/>
              <a:gd name="connsiteY13" fmla="*/ 6080398 h 6312261"/>
              <a:gd name="connsiteX14" fmla="*/ 5477386 w 6634052"/>
              <a:gd name="connsiteY14" fmla="*/ 6311626 h 6312261"/>
              <a:gd name="connsiteX15" fmla="*/ 5004420 w 6634052"/>
              <a:gd name="connsiteY15" fmla="*/ 6143460 h 6312261"/>
              <a:gd name="connsiteX16" fmla="*/ 4384310 w 6634052"/>
              <a:gd name="connsiteY16" fmla="*/ 5975295 h 6312261"/>
              <a:gd name="connsiteX17" fmla="*/ 3480420 w 6634052"/>
              <a:gd name="connsiteY17" fmla="*/ 6101419 h 6312261"/>
              <a:gd name="connsiteX18" fmla="*/ 2345303 w 6634052"/>
              <a:gd name="connsiteY18" fmla="*/ 5817640 h 6312261"/>
              <a:gd name="connsiteX19" fmla="*/ 1599068 w 6634052"/>
              <a:gd name="connsiteY19" fmla="*/ 5933253 h 6312261"/>
              <a:gd name="connsiteX20" fmla="*/ 1136613 w 6634052"/>
              <a:gd name="connsiteY20" fmla="*/ 5176509 h 6312261"/>
              <a:gd name="connsiteX21" fmla="*/ 842323 w 6634052"/>
              <a:gd name="connsiteY21" fmla="*/ 4629971 h 6312261"/>
              <a:gd name="connsiteX22" fmla="*/ 369358 w 6634052"/>
              <a:gd name="connsiteY22" fmla="*/ 4188536 h 6312261"/>
              <a:gd name="connsiteX23" fmla="*/ 421910 w 6634052"/>
              <a:gd name="connsiteY23" fmla="*/ 3599957 h 6312261"/>
              <a:gd name="connsiteX24" fmla="*/ 558544 w 6634052"/>
              <a:gd name="connsiteY24" fmla="*/ 3221585 h 6312261"/>
              <a:gd name="connsiteX25" fmla="*/ 211703 w 6634052"/>
              <a:gd name="connsiteY25" fmla="*/ 2590964 h 6312261"/>
              <a:gd name="connsiteX26" fmla="*/ 1496 w 6634052"/>
              <a:gd name="connsiteY26" fmla="*/ 1581971 h 6312261"/>
              <a:gd name="connsiteX27" fmla="*/ 314743 w 6634052"/>
              <a:gd name="connsiteY27" fmla="*/ 1044024 h 6312261"/>
              <a:gd name="connsiteX28" fmla="*/ 1030410 w 6634052"/>
              <a:gd name="connsiteY28" fmla="*/ 772194 h 6312261"/>
              <a:gd name="connsiteX29" fmla="*/ 1649144 w 6634052"/>
              <a:gd name="connsiteY29" fmla="*/ 918060 h 6312261"/>
              <a:gd name="connsiteX30" fmla="*/ 2250504 w 6634052"/>
              <a:gd name="connsiteY30" fmla="*/ 1159638 h 6312261"/>
              <a:gd name="connsiteX0" fmla="*/ 2250504 w 6633805"/>
              <a:gd name="connsiteY0" fmla="*/ 1159638 h 6312261"/>
              <a:gd name="connsiteX1" fmla="*/ 3228172 w 6633805"/>
              <a:gd name="connsiteY1" fmla="*/ 1139737 h 6312261"/>
              <a:gd name="connsiteX2" fmla="*/ 3953386 w 6633805"/>
              <a:gd name="connsiteY2" fmla="*/ 877778 h 6312261"/>
              <a:gd name="connsiteX3" fmla="*/ 4300227 w 6633805"/>
              <a:gd name="connsiteY3" fmla="*/ 415322 h 6312261"/>
              <a:gd name="connsiteX4" fmla="*/ 4753410 w 6633805"/>
              <a:gd name="connsiteY4" fmla="*/ 100012 h 6312261"/>
              <a:gd name="connsiteX5" fmla="*/ 5837832 w 6633805"/>
              <a:gd name="connsiteY5" fmla="*/ 121193 h 6312261"/>
              <a:gd name="connsiteX6" fmla="*/ 6316358 w 6633805"/>
              <a:gd name="connsiteY6" fmla="*/ 939080 h 6312261"/>
              <a:gd name="connsiteX7" fmla="*/ 6170931 w 6633805"/>
              <a:gd name="connsiteY7" fmla="*/ 1802208 h 6312261"/>
              <a:gd name="connsiteX8" fmla="*/ 6527527 w 6633805"/>
              <a:gd name="connsiteY8" fmla="*/ 2650347 h 6312261"/>
              <a:gd name="connsiteX9" fmla="*/ 6286476 w 6633805"/>
              <a:gd name="connsiteY9" fmla="*/ 3346269 h 6312261"/>
              <a:gd name="connsiteX10" fmla="*/ 6591482 w 6633805"/>
              <a:gd name="connsiteY10" fmla="*/ 3810164 h 6312261"/>
              <a:gd name="connsiteX11" fmla="*/ 6442756 w 6633805"/>
              <a:gd name="connsiteY11" fmla="*/ 4889849 h 6312261"/>
              <a:gd name="connsiteX12" fmla="*/ 6633523 w 6633805"/>
              <a:gd name="connsiteY12" fmla="*/ 5355185 h 6312261"/>
              <a:gd name="connsiteX13" fmla="*/ 6370765 w 6633805"/>
              <a:gd name="connsiteY13" fmla="*/ 6080398 h 6312261"/>
              <a:gd name="connsiteX14" fmla="*/ 5477386 w 6633805"/>
              <a:gd name="connsiteY14" fmla="*/ 6311626 h 6312261"/>
              <a:gd name="connsiteX15" fmla="*/ 5004420 w 6633805"/>
              <a:gd name="connsiteY15" fmla="*/ 6143460 h 6312261"/>
              <a:gd name="connsiteX16" fmla="*/ 4384310 w 6633805"/>
              <a:gd name="connsiteY16" fmla="*/ 5975295 h 6312261"/>
              <a:gd name="connsiteX17" fmla="*/ 3480420 w 6633805"/>
              <a:gd name="connsiteY17" fmla="*/ 6101419 h 6312261"/>
              <a:gd name="connsiteX18" fmla="*/ 2345303 w 6633805"/>
              <a:gd name="connsiteY18" fmla="*/ 5817640 h 6312261"/>
              <a:gd name="connsiteX19" fmla="*/ 1599068 w 6633805"/>
              <a:gd name="connsiteY19" fmla="*/ 5933253 h 6312261"/>
              <a:gd name="connsiteX20" fmla="*/ 1136613 w 6633805"/>
              <a:gd name="connsiteY20" fmla="*/ 5176509 h 6312261"/>
              <a:gd name="connsiteX21" fmla="*/ 842323 w 6633805"/>
              <a:gd name="connsiteY21" fmla="*/ 4629971 h 6312261"/>
              <a:gd name="connsiteX22" fmla="*/ 369358 w 6633805"/>
              <a:gd name="connsiteY22" fmla="*/ 4188536 h 6312261"/>
              <a:gd name="connsiteX23" fmla="*/ 421910 w 6633805"/>
              <a:gd name="connsiteY23" fmla="*/ 3599957 h 6312261"/>
              <a:gd name="connsiteX24" fmla="*/ 558544 w 6633805"/>
              <a:gd name="connsiteY24" fmla="*/ 3221585 h 6312261"/>
              <a:gd name="connsiteX25" fmla="*/ 211703 w 6633805"/>
              <a:gd name="connsiteY25" fmla="*/ 2590964 h 6312261"/>
              <a:gd name="connsiteX26" fmla="*/ 1496 w 6633805"/>
              <a:gd name="connsiteY26" fmla="*/ 1581971 h 6312261"/>
              <a:gd name="connsiteX27" fmla="*/ 314743 w 6633805"/>
              <a:gd name="connsiteY27" fmla="*/ 1044024 h 6312261"/>
              <a:gd name="connsiteX28" fmla="*/ 1030410 w 6633805"/>
              <a:gd name="connsiteY28" fmla="*/ 772194 h 6312261"/>
              <a:gd name="connsiteX29" fmla="*/ 1649144 w 6633805"/>
              <a:gd name="connsiteY29" fmla="*/ 918060 h 6312261"/>
              <a:gd name="connsiteX30" fmla="*/ 2250504 w 6633805"/>
              <a:gd name="connsiteY30" fmla="*/ 1159638 h 6312261"/>
              <a:gd name="connsiteX0" fmla="*/ 2250504 w 6688090"/>
              <a:gd name="connsiteY0" fmla="*/ 1159638 h 6312261"/>
              <a:gd name="connsiteX1" fmla="*/ 3228172 w 6688090"/>
              <a:gd name="connsiteY1" fmla="*/ 1139737 h 6312261"/>
              <a:gd name="connsiteX2" fmla="*/ 3953386 w 6688090"/>
              <a:gd name="connsiteY2" fmla="*/ 877778 h 6312261"/>
              <a:gd name="connsiteX3" fmla="*/ 4300227 w 6688090"/>
              <a:gd name="connsiteY3" fmla="*/ 415322 h 6312261"/>
              <a:gd name="connsiteX4" fmla="*/ 4753410 w 6688090"/>
              <a:gd name="connsiteY4" fmla="*/ 100012 h 6312261"/>
              <a:gd name="connsiteX5" fmla="*/ 5837832 w 6688090"/>
              <a:gd name="connsiteY5" fmla="*/ 121193 h 6312261"/>
              <a:gd name="connsiteX6" fmla="*/ 6316358 w 6688090"/>
              <a:gd name="connsiteY6" fmla="*/ 939080 h 6312261"/>
              <a:gd name="connsiteX7" fmla="*/ 6170931 w 6688090"/>
              <a:gd name="connsiteY7" fmla="*/ 1802208 h 6312261"/>
              <a:gd name="connsiteX8" fmla="*/ 6527527 w 6688090"/>
              <a:gd name="connsiteY8" fmla="*/ 2650347 h 6312261"/>
              <a:gd name="connsiteX9" fmla="*/ 6286476 w 6688090"/>
              <a:gd name="connsiteY9" fmla="*/ 3346269 h 6312261"/>
              <a:gd name="connsiteX10" fmla="*/ 6591482 w 6688090"/>
              <a:gd name="connsiteY10" fmla="*/ 3810164 h 6312261"/>
              <a:gd name="connsiteX11" fmla="*/ 6601443 w 6688090"/>
              <a:gd name="connsiteY11" fmla="*/ 4827747 h 6312261"/>
              <a:gd name="connsiteX12" fmla="*/ 6633523 w 6688090"/>
              <a:gd name="connsiteY12" fmla="*/ 5355185 h 6312261"/>
              <a:gd name="connsiteX13" fmla="*/ 6370765 w 6688090"/>
              <a:gd name="connsiteY13" fmla="*/ 6080398 h 6312261"/>
              <a:gd name="connsiteX14" fmla="*/ 5477386 w 6688090"/>
              <a:gd name="connsiteY14" fmla="*/ 6311626 h 6312261"/>
              <a:gd name="connsiteX15" fmla="*/ 5004420 w 6688090"/>
              <a:gd name="connsiteY15" fmla="*/ 6143460 h 6312261"/>
              <a:gd name="connsiteX16" fmla="*/ 4384310 w 6688090"/>
              <a:gd name="connsiteY16" fmla="*/ 5975295 h 6312261"/>
              <a:gd name="connsiteX17" fmla="*/ 3480420 w 6688090"/>
              <a:gd name="connsiteY17" fmla="*/ 6101419 h 6312261"/>
              <a:gd name="connsiteX18" fmla="*/ 2345303 w 6688090"/>
              <a:gd name="connsiteY18" fmla="*/ 5817640 h 6312261"/>
              <a:gd name="connsiteX19" fmla="*/ 1599068 w 6688090"/>
              <a:gd name="connsiteY19" fmla="*/ 5933253 h 6312261"/>
              <a:gd name="connsiteX20" fmla="*/ 1136613 w 6688090"/>
              <a:gd name="connsiteY20" fmla="*/ 5176509 h 6312261"/>
              <a:gd name="connsiteX21" fmla="*/ 842323 w 6688090"/>
              <a:gd name="connsiteY21" fmla="*/ 4629971 h 6312261"/>
              <a:gd name="connsiteX22" fmla="*/ 369358 w 6688090"/>
              <a:gd name="connsiteY22" fmla="*/ 4188536 h 6312261"/>
              <a:gd name="connsiteX23" fmla="*/ 421910 w 6688090"/>
              <a:gd name="connsiteY23" fmla="*/ 3599957 h 6312261"/>
              <a:gd name="connsiteX24" fmla="*/ 558544 w 6688090"/>
              <a:gd name="connsiteY24" fmla="*/ 3221585 h 6312261"/>
              <a:gd name="connsiteX25" fmla="*/ 211703 w 6688090"/>
              <a:gd name="connsiteY25" fmla="*/ 2590964 h 6312261"/>
              <a:gd name="connsiteX26" fmla="*/ 1496 w 6688090"/>
              <a:gd name="connsiteY26" fmla="*/ 1581971 h 6312261"/>
              <a:gd name="connsiteX27" fmla="*/ 314743 w 6688090"/>
              <a:gd name="connsiteY27" fmla="*/ 1044024 h 6312261"/>
              <a:gd name="connsiteX28" fmla="*/ 1030410 w 6688090"/>
              <a:gd name="connsiteY28" fmla="*/ 772194 h 6312261"/>
              <a:gd name="connsiteX29" fmla="*/ 1649144 w 6688090"/>
              <a:gd name="connsiteY29" fmla="*/ 918060 h 6312261"/>
              <a:gd name="connsiteX30" fmla="*/ 2250504 w 6688090"/>
              <a:gd name="connsiteY30" fmla="*/ 1159638 h 6312261"/>
              <a:gd name="connsiteX0" fmla="*/ 2250504 w 6664947"/>
              <a:gd name="connsiteY0" fmla="*/ 1159638 h 6312261"/>
              <a:gd name="connsiteX1" fmla="*/ 3228172 w 6664947"/>
              <a:gd name="connsiteY1" fmla="*/ 1139737 h 6312261"/>
              <a:gd name="connsiteX2" fmla="*/ 3953386 w 6664947"/>
              <a:gd name="connsiteY2" fmla="*/ 877778 h 6312261"/>
              <a:gd name="connsiteX3" fmla="*/ 4300227 w 6664947"/>
              <a:gd name="connsiteY3" fmla="*/ 415322 h 6312261"/>
              <a:gd name="connsiteX4" fmla="*/ 4753410 w 6664947"/>
              <a:gd name="connsiteY4" fmla="*/ 100012 h 6312261"/>
              <a:gd name="connsiteX5" fmla="*/ 5837832 w 6664947"/>
              <a:gd name="connsiteY5" fmla="*/ 121193 h 6312261"/>
              <a:gd name="connsiteX6" fmla="*/ 6316358 w 6664947"/>
              <a:gd name="connsiteY6" fmla="*/ 939080 h 6312261"/>
              <a:gd name="connsiteX7" fmla="*/ 6170931 w 6664947"/>
              <a:gd name="connsiteY7" fmla="*/ 1802208 h 6312261"/>
              <a:gd name="connsiteX8" fmla="*/ 6527527 w 6664947"/>
              <a:gd name="connsiteY8" fmla="*/ 2650347 h 6312261"/>
              <a:gd name="connsiteX9" fmla="*/ 6286476 w 6664947"/>
              <a:gd name="connsiteY9" fmla="*/ 3346269 h 6312261"/>
              <a:gd name="connsiteX10" fmla="*/ 6591482 w 6664947"/>
              <a:gd name="connsiteY10" fmla="*/ 3810164 h 6312261"/>
              <a:gd name="connsiteX11" fmla="*/ 6601443 w 6664947"/>
              <a:gd name="connsiteY11" fmla="*/ 4827747 h 6312261"/>
              <a:gd name="connsiteX12" fmla="*/ 6654681 w 6664947"/>
              <a:gd name="connsiteY12" fmla="*/ 5520791 h 6312261"/>
              <a:gd name="connsiteX13" fmla="*/ 6370765 w 6664947"/>
              <a:gd name="connsiteY13" fmla="*/ 6080398 h 6312261"/>
              <a:gd name="connsiteX14" fmla="*/ 5477386 w 6664947"/>
              <a:gd name="connsiteY14" fmla="*/ 6311626 h 6312261"/>
              <a:gd name="connsiteX15" fmla="*/ 5004420 w 6664947"/>
              <a:gd name="connsiteY15" fmla="*/ 6143460 h 6312261"/>
              <a:gd name="connsiteX16" fmla="*/ 4384310 w 6664947"/>
              <a:gd name="connsiteY16" fmla="*/ 5975295 h 6312261"/>
              <a:gd name="connsiteX17" fmla="*/ 3480420 w 6664947"/>
              <a:gd name="connsiteY17" fmla="*/ 6101419 h 6312261"/>
              <a:gd name="connsiteX18" fmla="*/ 2345303 w 6664947"/>
              <a:gd name="connsiteY18" fmla="*/ 5817640 h 6312261"/>
              <a:gd name="connsiteX19" fmla="*/ 1599068 w 6664947"/>
              <a:gd name="connsiteY19" fmla="*/ 5933253 h 6312261"/>
              <a:gd name="connsiteX20" fmla="*/ 1136613 w 6664947"/>
              <a:gd name="connsiteY20" fmla="*/ 5176509 h 6312261"/>
              <a:gd name="connsiteX21" fmla="*/ 842323 w 6664947"/>
              <a:gd name="connsiteY21" fmla="*/ 4629971 h 6312261"/>
              <a:gd name="connsiteX22" fmla="*/ 369358 w 6664947"/>
              <a:gd name="connsiteY22" fmla="*/ 4188536 h 6312261"/>
              <a:gd name="connsiteX23" fmla="*/ 421910 w 6664947"/>
              <a:gd name="connsiteY23" fmla="*/ 3599957 h 6312261"/>
              <a:gd name="connsiteX24" fmla="*/ 558544 w 6664947"/>
              <a:gd name="connsiteY24" fmla="*/ 3221585 h 6312261"/>
              <a:gd name="connsiteX25" fmla="*/ 211703 w 6664947"/>
              <a:gd name="connsiteY25" fmla="*/ 2590964 h 6312261"/>
              <a:gd name="connsiteX26" fmla="*/ 1496 w 6664947"/>
              <a:gd name="connsiteY26" fmla="*/ 1581971 h 6312261"/>
              <a:gd name="connsiteX27" fmla="*/ 314743 w 6664947"/>
              <a:gd name="connsiteY27" fmla="*/ 1044024 h 6312261"/>
              <a:gd name="connsiteX28" fmla="*/ 1030410 w 6664947"/>
              <a:gd name="connsiteY28" fmla="*/ 772194 h 6312261"/>
              <a:gd name="connsiteX29" fmla="*/ 1649144 w 6664947"/>
              <a:gd name="connsiteY29" fmla="*/ 918060 h 6312261"/>
              <a:gd name="connsiteX30" fmla="*/ 2250504 w 6664947"/>
              <a:gd name="connsiteY30" fmla="*/ 1159638 h 6312261"/>
              <a:gd name="connsiteX0" fmla="*/ 2250504 w 6660551"/>
              <a:gd name="connsiteY0" fmla="*/ 1159638 h 6312261"/>
              <a:gd name="connsiteX1" fmla="*/ 3228172 w 6660551"/>
              <a:gd name="connsiteY1" fmla="*/ 1139737 h 6312261"/>
              <a:gd name="connsiteX2" fmla="*/ 3953386 w 6660551"/>
              <a:gd name="connsiteY2" fmla="*/ 877778 h 6312261"/>
              <a:gd name="connsiteX3" fmla="*/ 4300227 w 6660551"/>
              <a:gd name="connsiteY3" fmla="*/ 415322 h 6312261"/>
              <a:gd name="connsiteX4" fmla="*/ 4753410 w 6660551"/>
              <a:gd name="connsiteY4" fmla="*/ 100012 h 6312261"/>
              <a:gd name="connsiteX5" fmla="*/ 5837832 w 6660551"/>
              <a:gd name="connsiteY5" fmla="*/ 121193 h 6312261"/>
              <a:gd name="connsiteX6" fmla="*/ 6316358 w 6660551"/>
              <a:gd name="connsiteY6" fmla="*/ 939080 h 6312261"/>
              <a:gd name="connsiteX7" fmla="*/ 6170931 w 6660551"/>
              <a:gd name="connsiteY7" fmla="*/ 1802208 h 6312261"/>
              <a:gd name="connsiteX8" fmla="*/ 6527527 w 6660551"/>
              <a:gd name="connsiteY8" fmla="*/ 2650347 h 6312261"/>
              <a:gd name="connsiteX9" fmla="*/ 6286476 w 6660551"/>
              <a:gd name="connsiteY9" fmla="*/ 3346269 h 6312261"/>
              <a:gd name="connsiteX10" fmla="*/ 6591482 w 6660551"/>
              <a:gd name="connsiteY10" fmla="*/ 3810164 h 6312261"/>
              <a:gd name="connsiteX11" fmla="*/ 6601443 w 6660551"/>
              <a:gd name="connsiteY11" fmla="*/ 4827747 h 6312261"/>
              <a:gd name="connsiteX12" fmla="*/ 6654681 w 6660551"/>
              <a:gd name="connsiteY12" fmla="*/ 5520791 h 6312261"/>
              <a:gd name="connsiteX13" fmla="*/ 6370765 w 6660551"/>
              <a:gd name="connsiteY13" fmla="*/ 6080398 h 6312261"/>
              <a:gd name="connsiteX14" fmla="*/ 5477386 w 6660551"/>
              <a:gd name="connsiteY14" fmla="*/ 6311626 h 6312261"/>
              <a:gd name="connsiteX15" fmla="*/ 5004420 w 6660551"/>
              <a:gd name="connsiteY15" fmla="*/ 6143460 h 6312261"/>
              <a:gd name="connsiteX16" fmla="*/ 4384310 w 6660551"/>
              <a:gd name="connsiteY16" fmla="*/ 5975295 h 6312261"/>
              <a:gd name="connsiteX17" fmla="*/ 3480420 w 6660551"/>
              <a:gd name="connsiteY17" fmla="*/ 6101419 h 6312261"/>
              <a:gd name="connsiteX18" fmla="*/ 2345303 w 6660551"/>
              <a:gd name="connsiteY18" fmla="*/ 5817640 h 6312261"/>
              <a:gd name="connsiteX19" fmla="*/ 1599068 w 6660551"/>
              <a:gd name="connsiteY19" fmla="*/ 5933253 h 6312261"/>
              <a:gd name="connsiteX20" fmla="*/ 1136613 w 6660551"/>
              <a:gd name="connsiteY20" fmla="*/ 5176509 h 6312261"/>
              <a:gd name="connsiteX21" fmla="*/ 842323 w 6660551"/>
              <a:gd name="connsiteY21" fmla="*/ 4629971 h 6312261"/>
              <a:gd name="connsiteX22" fmla="*/ 369358 w 6660551"/>
              <a:gd name="connsiteY22" fmla="*/ 4188536 h 6312261"/>
              <a:gd name="connsiteX23" fmla="*/ 421910 w 6660551"/>
              <a:gd name="connsiteY23" fmla="*/ 3599957 h 6312261"/>
              <a:gd name="connsiteX24" fmla="*/ 558544 w 6660551"/>
              <a:gd name="connsiteY24" fmla="*/ 3221585 h 6312261"/>
              <a:gd name="connsiteX25" fmla="*/ 211703 w 6660551"/>
              <a:gd name="connsiteY25" fmla="*/ 2590964 h 6312261"/>
              <a:gd name="connsiteX26" fmla="*/ 1496 w 6660551"/>
              <a:gd name="connsiteY26" fmla="*/ 1581971 h 6312261"/>
              <a:gd name="connsiteX27" fmla="*/ 314743 w 6660551"/>
              <a:gd name="connsiteY27" fmla="*/ 1044024 h 6312261"/>
              <a:gd name="connsiteX28" fmla="*/ 1030410 w 6660551"/>
              <a:gd name="connsiteY28" fmla="*/ 772194 h 6312261"/>
              <a:gd name="connsiteX29" fmla="*/ 1649144 w 6660551"/>
              <a:gd name="connsiteY29" fmla="*/ 918060 h 6312261"/>
              <a:gd name="connsiteX30" fmla="*/ 2250504 w 6660551"/>
              <a:gd name="connsiteY30" fmla="*/ 1159638 h 6312261"/>
              <a:gd name="connsiteX0" fmla="*/ 2250504 w 6660551"/>
              <a:gd name="connsiteY0" fmla="*/ 1159638 h 6332887"/>
              <a:gd name="connsiteX1" fmla="*/ 3228172 w 6660551"/>
              <a:gd name="connsiteY1" fmla="*/ 1139737 h 6332887"/>
              <a:gd name="connsiteX2" fmla="*/ 3953386 w 6660551"/>
              <a:gd name="connsiteY2" fmla="*/ 877778 h 6332887"/>
              <a:gd name="connsiteX3" fmla="*/ 4300227 w 6660551"/>
              <a:gd name="connsiteY3" fmla="*/ 415322 h 6332887"/>
              <a:gd name="connsiteX4" fmla="*/ 4753410 w 6660551"/>
              <a:gd name="connsiteY4" fmla="*/ 100012 h 6332887"/>
              <a:gd name="connsiteX5" fmla="*/ 5837832 w 6660551"/>
              <a:gd name="connsiteY5" fmla="*/ 121193 h 6332887"/>
              <a:gd name="connsiteX6" fmla="*/ 6316358 w 6660551"/>
              <a:gd name="connsiteY6" fmla="*/ 939080 h 6332887"/>
              <a:gd name="connsiteX7" fmla="*/ 6170931 w 6660551"/>
              <a:gd name="connsiteY7" fmla="*/ 1802208 h 6332887"/>
              <a:gd name="connsiteX8" fmla="*/ 6527527 w 6660551"/>
              <a:gd name="connsiteY8" fmla="*/ 2650347 h 6332887"/>
              <a:gd name="connsiteX9" fmla="*/ 6286476 w 6660551"/>
              <a:gd name="connsiteY9" fmla="*/ 3346269 h 6332887"/>
              <a:gd name="connsiteX10" fmla="*/ 6591482 w 6660551"/>
              <a:gd name="connsiteY10" fmla="*/ 3810164 h 6332887"/>
              <a:gd name="connsiteX11" fmla="*/ 6601443 w 6660551"/>
              <a:gd name="connsiteY11" fmla="*/ 4827747 h 6332887"/>
              <a:gd name="connsiteX12" fmla="*/ 6654681 w 6660551"/>
              <a:gd name="connsiteY12" fmla="*/ 5520791 h 6332887"/>
              <a:gd name="connsiteX13" fmla="*/ 6370765 w 6660551"/>
              <a:gd name="connsiteY13" fmla="*/ 6080398 h 6332887"/>
              <a:gd name="connsiteX14" fmla="*/ 5720705 w 6660551"/>
              <a:gd name="connsiteY14" fmla="*/ 6332326 h 6332887"/>
              <a:gd name="connsiteX15" fmla="*/ 5004420 w 6660551"/>
              <a:gd name="connsiteY15" fmla="*/ 6143460 h 6332887"/>
              <a:gd name="connsiteX16" fmla="*/ 4384310 w 6660551"/>
              <a:gd name="connsiteY16" fmla="*/ 5975295 h 6332887"/>
              <a:gd name="connsiteX17" fmla="*/ 3480420 w 6660551"/>
              <a:gd name="connsiteY17" fmla="*/ 6101419 h 6332887"/>
              <a:gd name="connsiteX18" fmla="*/ 2345303 w 6660551"/>
              <a:gd name="connsiteY18" fmla="*/ 5817640 h 6332887"/>
              <a:gd name="connsiteX19" fmla="*/ 1599068 w 6660551"/>
              <a:gd name="connsiteY19" fmla="*/ 5933253 h 6332887"/>
              <a:gd name="connsiteX20" fmla="*/ 1136613 w 6660551"/>
              <a:gd name="connsiteY20" fmla="*/ 5176509 h 6332887"/>
              <a:gd name="connsiteX21" fmla="*/ 842323 w 6660551"/>
              <a:gd name="connsiteY21" fmla="*/ 4629971 h 6332887"/>
              <a:gd name="connsiteX22" fmla="*/ 369358 w 6660551"/>
              <a:gd name="connsiteY22" fmla="*/ 4188536 h 6332887"/>
              <a:gd name="connsiteX23" fmla="*/ 421910 w 6660551"/>
              <a:gd name="connsiteY23" fmla="*/ 3599957 h 6332887"/>
              <a:gd name="connsiteX24" fmla="*/ 558544 w 6660551"/>
              <a:gd name="connsiteY24" fmla="*/ 3221585 h 6332887"/>
              <a:gd name="connsiteX25" fmla="*/ 211703 w 6660551"/>
              <a:gd name="connsiteY25" fmla="*/ 2590964 h 6332887"/>
              <a:gd name="connsiteX26" fmla="*/ 1496 w 6660551"/>
              <a:gd name="connsiteY26" fmla="*/ 1581971 h 6332887"/>
              <a:gd name="connsiteX27" fmla="*/ 314743 w 6660551"/>
              <a:gd name="connsiteY27" fmla="*/ 1044024 h 6332887"/>
              <a:gd name="connsiteX28" fmla="*/ 1030410 w 6660551"/>
              <a:gd name="connsiteY28" fmla="*/ 772194 h 6332887"/>
              <a:gd name="connsiteX29" fmla="*/ 1649144 w 6660551"/>
              <a:gd name="connsiteY29" fmla="*/ 918060 h 6332887"/>
              <a:gd name="connsiteX30" fmla="*/ 2250504 w 6660551"/>
              <a:gd name="connsiteY30" fmla="*/ 1159638 h 6332887"/>
              <a:gd name="connsiteX0" fmla="*/ 2250504 w 6660551"/>
              <a:gd name="connsiteY0" fmla="*/ 1159638 h 6335454"/>
              <a:gd name="connsiteX1" fmla="*/ 3228172 w 6660551"/>
              <a:gd name="connsiteY1" fmla="*/ 1139737 h 6335454"/>
              <a:gd name="connsiteX2" fmla="*/ 3953386 w 6660551"/>
              <a:gd name="connsiteY2" fmla="*/ 877778 h 6335454"/>
              <a:gd name="connsiteX3" fmla="*/ 4300227 w 6660551"/>
              <a:gd name="connsiteY3" fmla="*/ 415322 h 6335454"/>
              <a:gd name="connsiteX4" fmla="*/ 4753410 w 6660551"/>
              <a:gd name="connsiteY4" fmla="*/ 100012 h 6335454"/>
              <a:gd name="connsiteX5" fmla="*/ 5837832 w 6660551"/>
              <a:gd name="connsiteY5" fmla="*/ 121193 h 6335454"/>
              <a:gd name="connsiteX6" fmla="*/ 6316358 w 6660551"/>
              <a:gd name="connsiteY6" fmla="*/ 939080 h 6335454"/>
              <a:gd name="connsiteX7" fmla="*/ 6170931 w 6660551"/>
              <a:gd name="connsiteY7" fmla="*/ 1802208 h 6335454"/>
              <a:gd name="connsiteX8" fmla="*/ 6527527 w 6660551"/>
              <a:gd name="connsiteY8" fmla="*/ 2650347 h 6335454"/>
              <a:gd name="connsiteX9" fmla="*/ 6286476 w 6660551"/>
              <a:gd name="connsiteY9" fmla="*/ 3346269 h 6335454"/>
              <a:gd name="connsiteX10" fmla="*/ 6591482 w 6660551"/>
              <a:gd name="connsiteY10" fmla="*/ 3810164 h 6335454"/>
              <a:gd name="connsiteX11" fmla="*/ 6601443 w 6660551"/>
              <a:gd name="connsiteY11" fmla="*/ 4827747 h 6335454"/>
              <a:gd name="connsiteX12" fmla="*/ 6654681 w 6660551"/>
              <a:gd name="connsiteY12" fmla="*/ 5520791 h 6335454"/>
              <a:gd name="connsiteX13" fmla="*/ 6370765 w 6660551"/>
              <a:gd name="connsiteY13" fmla="*/ 6080398 h 6335454"/>
              <a:gd name="connsiteX14" fmla="*/ 5720705 w 6660551"/>
              <a:gd name="connsiteY14" fmla="*/ 6332326 h 6335454"/>
              <a:gd name="connsiteX15" fmla="*/ 4909209 w 6660551"/>
              <a:gd name="connsiteY15" fmla="*/ 6205563 h 6335454"/>
              <a:gd name="connsiteX16" fmla="*/ 4384310 w 6660551"/>
              <a:gd name="connsiteY16" fmla="*/ 5975295 h 6335454"/>
              <a:gd name="connsiteX17" fmla="*/ 3480420 w 6660551"/>
              <a:gd name="connsiteY17" fmla="*/ 6101419 h 6335454"/>
              <a:gd name="connsiteX18" fmla="*/ 2345303 w 6660551"/>
              <a:gd name="connsiteY18" fmla="*/ 5817640 h 6335454"/>
              <a:gd name="connsiteX19" fmla="*/ 1599068 w 6660551"/>
              <a:gd name="connsiteY19" fmla="*/ 5933253 h 6335454"/>
              <a:gd name="connsiteX20" fmla="*/ 1136613 w 6660551"/>
              <a:gd name="connsiteY20" fmla="*/ 5176509 h 6335454"/>
              <a:gd name="connsiteX21" fmla="*/ 842323 w 6660551"/>
              <a:gd name="connsiteY21" fmla="*/ 4629971 h 6335454"/>
              <a:gd name="connsiteX22" fmla="*/ 369358 w 6660551"/>
              <a:gd name="connsiteY22" fmla="*/ 4188536 h 6335454"/>
              <a:gd name="connsiteX23" fmla="*/ 421910 w 6660551"/>
              <a:gd name="connsiteY23" fmla="*/ 3599957 h 6335454"/>
              <a:gd name="connsiteX24" fmla="*/ 558544 w 6660551"/>
              <a:gd name="connsiteY24" fmla="*/ 3221585 h 6335454"/>
              <a:gd name="connsiteX25" fmla="*/ 211703 w 6660551"/>
              <a:gd name="connsiteY25" fmla="*/ 2590964 h 6335454"/>
              <a:gd name="connsiteX26" fmla="*/ 1496 w 6660551"/>
              <a:gd name="connsiteY26" fmla="*/ 1581971 h 6335454"/>
              <a:gd name="connsiteX27" fmla="*/ 314743 w 6660551"/>
              <a:gd name="connsiteY27" fmla="*/ 1044024 h 6335454"/>
              <a:gd name="connsiteX28" fmla="*/ 1030410 w 6660551"/>
              <a:gd name="connsiteY28" fmla="*/ 772194 h 6335454"/>
              <a:gd name="connsiteX29" fmla="*/ 1649144 w 6660551"/>
              <a:gd name="connsiteY29" fmla="*/ 918060 h 6335454"/>
              <a:gd name="connsiteX30" fmla="*/ 2250504 w 6660551"/>
              <a:gd name="connsiteY30" fmla="*/ 1159638 h 6335454"/>
              <a:gd name="connsiteX0" fmla="*/ 2250504 w 6660551"/>
              <a:gd name="connsiteY0" fmla="*/ 1159638 h 6335773"/>
              <a:gd name="connsiteX1" fmla="*/ 3228172 w 6660551"/>
              <a:gd name="connsiteY1" fmla="*/ 1139737 h 6335773"/>
              <a:gd name="connsiteX2" fmla="*/ 3953386 w 6660551"/>
              <a:gd name="connsiteY2" fmla="*/ 877778 h 6335773"/>
              <a:gd name="connsiteX3" fmla="*/ 4300227 w 6660551"/>
              <a:gd name="connsiteY3" fmla="*/ 415322 h 6335773"/>
              <a:gd name="connsiteX4" fmla="*/ 4753410 w 6660551"/>
              <a:gd name="connsiteY4" fmla="*/ 100012 h 6335773"/>
              <a:gd name="connsiteX5" fmla="*/ 5837832 w 6660551"/>
              <a:gd name="connsiteY5" fmla="*/ 121193 h 6335773"/>
              <a:gd name="connsiteX6" fmla="*/ 6316358 w 6660551"/>
              <a:gd name="connsiteY6" fmla="*/ 939080 h 6335773"/>
              <a:gd name="connsiteX7" fmla="*/ 6170931 w 6660551"/>
              <a:gd name="connsiteY7" fmla="*/ 1802208 h 6335773"/>
              <a:gd name="connsiteX8" fmla="*/ 6527527 w 6660551"/>
              <a:gd name="connsiteY8" fmla="*/ 2650347 h 6335773"/>
              <a:gd name="connsiteX9" fmla="*/ 6286476 w 6660551"/>
              <a:gd name="connsiteY9" fmla="*/ 3346269 h 6335773"/>
              <a:gd name="connsiteX10" fmla="*/ 6591482 w 6660551"/>
              <a:gd name="connsiteY10" fmla="*/ 3810164 h 6335773"/>
              <a:gd name="connsiteX11" fmla="*/ 6601443 w 6660551"/>
              <a:gd name="connsiteY11" fmla="*/ 4827747 h 6335773"/>
              <a:gd name="connsiteX12" fmla="*/ 6654681 w 6660551"/>
              <a:gd name="connsiteY12" fmla="*/ 5520791 h 6335773"/>
              <a:gd name="connsiteX13" fmla="*/ 6370765 w 6660551"/>
              <a:gd name="connsiteY13" fmla="*/ 6080398 h 6335773"/>
              <a:gd name="connsiteX14" fmla="*/ 5720705 w 6660551"/>
              <a:gd name="connsiteY14" fmla="*/ 6332326 h 6335773"/>
              <a:gd name="connsiteX15" fmla="*/ 4909209 w 6660551"/>
              <a:gd name="connsiteY15" fmla="*/ 6205563 h 6335773"/>
              <a:gd name="connsiteX16" fmla="*/ 4405468 w 6660551"/>
              <a:gd name="connsiteY16" fmla="*/ 5913193 h 6335773"/>
              <a:gd name="connsiteX17" fmla="*/ 3480420 w 6660551"/>
              <a:gd name="connsiteY17" fmla="*/ 6101419 h 6335773"/>
              <a:gd name="connsiteX18" fmla="*/ 2345303 w 6660551"/>
              <a:gd name="connsiteY18" fmla="*/ 5817640 h 6335773"/>
              <a:gd name="connsiteX19" fmla="*/ 1599068 w 6660551"/>
              <a:gd name="connsiteY19" fmla="*/ 5933253 h 6335773"/>
              <a:gd name="connsiteX20" fmla="*/ 1136613 w 6660551"/>
              <a:gd name="connsiteY20" fmla="*/ 5176509 h 6335773"/>
              <a:gd name="connsiteX21" fmla="*/ 842323 w 6660551"/>
              <a:gd name="connsiteY21" fmla="*/ 4629971 h 6335773"/>
              <a:gd name="connsiteX22" fmla="*/ 369358 w 6660551"/>
              <a:gd name="connsiteY22" fmla="*/ 4188536 h 6335773"/>
              <a:gd name="connsiteX23" fmla="*/ 421910 w 6660551"/>
              <a:gd name="connsiteY23" fmla="*/ 3599957 h 6335773"/>
              <a:gd name="connsiteX24" fmla="*/ 558544 w 6660551"/>
              <a:gd name="connsiteY24" fmla="*/ 3221585 h 6335773"/>
              <a:gd name="connsiteX25" fmla="*/ 211703 w 6660551"/>
              <a:gd name="connsiteY25" fmla="*/ 2590964 h 6335773"/>
              <a:gd name="connsiteX26" fmla="*/ 1496 w 6660551"/>
              <a:gd name="connsiteY26" fmla="*/ 1581971 h 6335773"/>
              <a:gd name="connsiteX27" fmla="*/ 314743 w 6660551"/>
              <a:gd name="connsiteY27" fmla="*/ 1044024 h 6335773"/>
              <a:gd name="connsiteX28" fmla="*/ 1030410 w 6660551"/>
              <a:gd name="connsiteY28" fmla="*/ 772194 h 6335773"/>
              <a:gd name="connsiteX29" fmla="*/ 1649144 w 6660551"/>
              <a:gd name="connsiteY29" fmla="*/ 918060 h 6335773"/>
              <a:gd name="connsiteX30" fmla="*/ 2250504 w 6660551"/>
              <a:gd name="connsiteY30" fmla="*/ 1159638 h 6335773"/>
              <a:gd name="connsiteX0" fmla="*/ 2250504 w 6660551"/>
              <a:gd name="connsiteY0" fmla="*/ 1159638 h 6340830"/>
              <a:gd name="connsiteX1" fmla="*/ 3228172 w 6660551"/>
              <a:gd name="connsiteY1" fmla="*/ 1139737 h 6340830"/>
              <a:gd name="connsiteX2" fmla="*/ 3953386 w 6660551"/>
              <a:gd name="connsiteY2" fmla="*/ 877778 h 6340830"/>
              <a:gd name="connsiteX3" fmla="*/ 4300227 w 6660551"/>
              <a:gd name="connsiteY3" fmla="*/ 415322 h 6340830"/>
              <a:gd name="connsiteX4" fmla="*/ 4753410 w 6660551"/>
              <a:gd name="connsiteY4" fmla="*/ 100012 h 6340830"/>
              <a:gd name="connsiteX5" fmla="*/ 5837832 w 6660551"/>
              <a:gd name="connsiteY5" fmla="*/ 121193 h 6340830"/>
              <a:gd name="connsiteX6" fmla="*/ 6316358 w 6660551"/>
              <a:gd name="connsiteY6" fmla="*/ 939080 h 6340830"/>
              <a:gd name="connsiteX7" fmla="*/ 6170931 w 6660551"/>
              <a:gd name="connsiteY7" fmla="*/ 1802208 h 6340830"/>
              <a:gd name="connsiteX8" fmla="*/ 6527527 w 6660551"/>
              <a:gd name="connsiteY8" fmla="*/ 2650347 h 6340830"/>
              <a:gd name="connsiteX9" fmla="*/ 6286476 w 6660551"/>
              <a:gd name="connsiteY9" fmla="*/ 3346269 h 6340830"/>
              <a:gd name="connsiteX10" fmla="*/ 6591482 w 6660551"/>
              <a:gd name="connsiteY10" fmla="*/ 3810164 h 6340830"/>
              <a:gd name="connsiteX11" fmla="*/ 6601443 w 6660551"/>
              <a:gd name="connsiteY11" fmla="*/ 4827747 h 6340830"/>
              <a:gd name="connsiteX12" fmla="*/ 6654681 w 6660551"/>
              <a:gd name="connsiteY12" fmla="*/ 5520791 h 6340830"/>
              <a:gd name="connsiteX13" fmla="*/ 6370765 w 6660551"/>
              <a:gd name="connsiteY13" fmla="*/ 6080398 h 6340830"/>
              <a:gd name="connsiteX14" fmla="*/ 5720705 w 6660551"/>
              <a:gd name="connsiteY14" fmla="*/ 6332326 h 6340830"/>
              <a:gd name="connsiteX15" fmla="*/ 4951527 w 6660551"/>
              <a:gd name="connsiteY15" fmla="*/ 6246965 h 6340830"/>
              <a:gd name="connsiteX16" fmla="*/ 4405468 w 6660551"/>
              <a:gd name="connsiteY16" fmla="*/ 5913193 h 6340830"/>
              <a:gd name="connsiteX17" fmla="*/ 3480420 w 6660551"/>
              <a:gd name="connsiteY17" fmla="*/ 6101419 h 6340830"/>
              <a:gd name="connsiteX18" fmla="*/ 2345303 w 6660551"/>
              <a:gd name="connsiteY18" fmla="*/ 5817640 h 6340830"/>
              <a:gd name="connsiteX19" fmla="*/ 1599068 w 6660551"/>
              <a:gd name="connsiteY19" fmla="*/ 5933253 h 6340830"/>
              <a:gd name="connsiteX20" fmla="*/ 1136613 w 6660551"/>
              <a:gd name="connsiteY20" fmla="*/ 5176509 h 6340830"/>
              <a:gd name="connsiteX21" fmla="*/ 842323 w 6660551"/>
              <a:gd name="connsiteY21" fmla="*/ 4629971 h 6340830"/>
              <a:gd name="connsiteX22" fmla="*/ 369358 w 6660551"/>
              <a:gd name="connsiteY22" fmla="*/ 4188536 h 6340830"/>
              <a:gd name="connsiteX23" fmla="*/ 421910 w 6660551"/>
              <a:gd name="connsiteY23" fmla="*/ 3599957 h 6340830"/>
              <a:gd name="connsiteX24" fmla="*/ 558544 w 6660551"/>
              <a:gd name="connsiteY24" fmla="*/ 3221585 h 6340830"/>
              <a:gd name="connsiteX25" fmla="*/ 211703 w 6660551"/>
              <a:gd name="connsiteY25" fmla="*/ 2590964 h 6340830"/>
              <a:gd name="connsiteX26" fmla="*/ 1496 w 6660551"/>
              <a:gd name="connsiteY26" fmla="*/ 1581971 h 6340830"/>
              <a:gd name="connsiteX27" fmla="*/ 314743 w 6660551"/>
              <a:gd name="connsiteY27" fmla="*/ 1044024 h 6340830"/>
              <a:gd name="connsiteX28" fmla="*/ 1030410 w 6660551"/>
              <a:gd name="connsiteY28" fmla="*/ 772194 h 6340830"/>
              <a:gd name="connsiteX29" fmla="*/ 1649144 w 6660551"/>
              <a:gd name="connsiteY29" fmla="*/ 918060 h 6340830"/>
              <a:gd name="connsiteX30" fmla="*/ 2250504 w 6660551"/>
              <a:gd name="connsiteY30" fmla="*/ 1159638 h 6340830"/>
              <a:gd name="connsiteX0" fmla="*/ 2250504 w 6660551"/>
              <a:gd name="connsiteY0" fmla="*/ 1159638 h 6347266"/>
              <a:gd name="connsiteX1" fmla="*/ 3228172 w 6660551"/>
              <a:gd name="connsiteY1" fmla="*/ 1139737 h 6347266"/>
              <a:gd name="connsiteX2" fmla="*/ 3953386 w 6660551"/>
              <a:gd name="connsiteY2" fmla="*/ 877778 h 6347266"/>
              <a:gd name="connsiteX3" fmla="*/ 4300227 w 6660551"/>
              <a:gd name="connsiteY3" fmla="*/ 415322 h 6347266"/>
              <a:gd name="connsiteX4" fmla="*/ 4753410 w 6660551"/>
              <a:gd name="connsiteY4" fmla="*/ 100012 h 6347266"/>
              <a:gd name="connsiteX5" fmla="*/ 5837832 w 6660551"/>
              <a:gd name="connsiteY5" fmla="*/ 121193 h 6347266"/>
              <a:gd name="connsiteX6" fmla="*/ 6316358 w 6660551"/>
              <a:gd name="connsiteY6" fmla="*/ 939080 h 6347266"/>
              <a:gd name="connsiteX7" fmla="*/ 6170931 w 6660551"/>
              <a:gd name="connsiteY7" fmla="*/ 1802208 h 6347266"/>
              <a:gd name="connsiteX8" fmla="*/ 6527527 w 6660551"/>
              <a:gd name="connsiteY8" fmla="*/ 2650347 h 6347266"/>
              <a:gd name="connsiteX9" fmla="*/ 6286476 w 6660551"/>
              <a:gd name="connsiteY9" fmla="*/ 3346269 h 6347266"/>
              <a:gd name="connsiteX10" fmla="*/ 6591482 w 6660551"/>
              <a:gd name="connsiteY10" fmla="*/ 3810164 h 6347266"/>
              <a:gd name="connsiteX11" fmla="*/ 6601443 w 6660551"/>
              <a:gd name="connsiteY11" fmla="*/ 4827747 h 6347266"/>
              <a:gd name="connsiteX12" fmla="*/ 6654681 w 6660551"/>
              <a:gd name="connsiteY12" fmla="*/ 5520791 h 6347266"/>
              <a:gd name="connsiteX13" fmla="*/ 6370765 w 6660551"/>
              <a:gd name="connsiteY13" fmla="*/ 6080398 h 6347266"/>
              <a:gd name="connsiteX14" fmla="*/ 5720705 w 6660551"/>
              <a:gd name="connsiteY14" fmla="*/ 6332326 h 6347266"/>
              <a:gd name="connsiteX15" fmla="*/ 4951527 w 6660551"/>
              <a:gd name="connsiteY15" fmla="*/ 6246965 h 6347266"/>
              <a:gd name="connsiteX16" fmla="*/ 4405468 w 6660551"/>
              <a:gd name="connsiteY16" fmla="*/ 5913193 h 6347266"/>
              <a:gd name="connsiteX17" fmla="*/ 3480420 w 6660551"/>
              <a:gd name="connsiteY17" fmla="*/ 6101419 h 6347266"/>
              <a:gd name="connsiteX18" fmla="*/ 2345303 w 6660551"/>
              <a:gd name="connsiteY18" fmla="*/ 5817640 h 6347266"/>
              <a:gd name="connsiteX19" fmla="*/ 1599068 w 6660551"/>
              <a:gd name="connsiteY19" fmla="*/ 5933253 h 6347266"/>
              <a:gd name="connsiteX20" fmla="*/ 1136613 w 6660551"/>
              <a:gd name="connsiteY20" fmla="*/ 5176509 h 6347266"/>
              <a:gd name="connsiteX21" fmla="*/ 842323 w 6660551"/>
              <a:gd name="connsiteY21" fmla="*/ 4629971 h 6347266"/>
              <a:gd name="connsiteX22" fmla="*/ 369358 w 6660551"/>
              <a:gd name="connsiteY22" fmla="*/ 4188536 h 6347266"/>
              <a:gd name="connsiteX23" fmla="*/ 421910 w 6660551"/>
              <a:gd name="connsiteY23" fmla="*/ 3599957 h 6347266"/>
              <a:gd name="connsiteX24" fmla="*/ 558544 w 6660551"/>
              <a:gd name="connsiteY24" fmla="*/ 3221585 h 6347266"/>
              <a:gd name="connsiteX25" fmla="*/ 211703 w 6660551"/>
              <a:gd name="connsiteY25" fmla="*/ 2590964 h 6347266"/>
              <a:gd name="connsiteX26" fmla="*/ 1496 w 6660551"/>
              <a:gd name="connsiteY26" fmla="*/ 1581971 h 6347266"/>
              <a:gd name="connsiteX27" fmla="*/ 314743 w 6660551"/>
              <a:gd name="connsiteY27" fmla="*/ 1044024 h 6347266"/>
              <a:gd name="connsiteX28" fmla="*/ 1030410 w 6660551"/>
              <a:gd name="connsiteY28" fmla="*/ 772194 h 6347266"/>
              <a:gd name="connsiteX29" fmla="*/ 1649144 w 6660551"/>
              <a:gd name="connsiteY29" fmla="*/ 918060 h 6347266"/>
              <a:gd name="connsiteX30" fmla="*/ 2250504 w 6660551"/>
              <a:gd name="connsiteY30" fmla="*/ 1159638 h 6347266"/>
              <a:gd name="connsiteX0" fmla="*/ 2250504 w 6660551"/>
              <a:gd name="connsiteY0" fmla="*/ 1159638 h 6347266"/>
              <a:gd name="connsiteX1" fmla="*/ 3228172 w 6660551"/>
              <a:gd name="connsiteY1" fmla="*/ 1139737 h 6347266"/>
              <a:gd name="connsiteX2" fmla="*/ 3953386 w 6660551"/>
              <a:gd name="connsiteY2" fmla="*/ 877778 h 6347266"/>
              <a:gd name="connsiteX3" fmla="*/ 4300227 w 6660551"/>
              <a:gd name="connsiteY3" fmla="*/ 415322 h 6347266"/>
              <a:gd name="connsiteX4" fmla="*/ 4753410 w 6660551"/>
              <a:gd name="connsiteY4" fmla="*/ 100012 h 6347266"/>
              <a:gd name="connsiteX5" fmla="*/ 5837832 w 6660551"/>
              <a:gd name="connsiteY5" fmla="*/ 121193 h 6347266"/>
              <a:gd name="connsiteX6" fmla="*/ 6316358 w 6660551"/>
              <a:gd name="connsiteY6" fmla="*/ 939080 h 6347266"/>
              <a:gd name="connsiteX7" fmla="*/ 6170931 w 6660551"/>
              <a:gd name="connsiteY7" fmla="*/ 1802208 h 6347266"/>
              <a:gd name="connsiteX8" fmla="*/ 6527527 w 6660551"/>
              <a:gd name="connsiteY8" fmla="*/ 2650347 h 6347266"/>
              <a:gd name="connsiteX9" fmla="*/ 6286476 w 6660551"/>
              <a:gd name="connsiteY9" fmla="*/ 3346269 h 6347266"/>
              <a:gd name="connsiteX10" fmla="*/ 6591482 w 6660551"/>
              <a:gd name="connsiteY10" fmla="*/ 3810164 h 6347266"/>
              <a:gd name="connsiteX11" fmla="*/ 6601443 w 6660551"/>
              <a:gd name="connsiteY11" fmla="*/ 4827747 h 6347266"/>
              <a:gd name="connsiteX12" fmla="*/ 6654681 w 6660551"/>
              <a:gd name="connsiteY12" fmla="*/ 5520791 h 6347266"/>
              <a:gd name="connsiteX13" fmla="*/ 6370765 w 6660551"/>
              <a:gd name="connsiteY13" fmla="*/ 6080398 h 6347266"/>
              <a:gd name="connsiteX14" fmla="*/ 5720705 w 6660551"/>
              <a:gd name="connsiteY14" fmla="*/ 6332326 h 6347266"/>
              <a:gd name="connsiteX15" fmla="*/ 4951527 w 6660551"/>
              <a:gd name="connsiteY15" fmla="*/ 6246965 h 6347266"/>
              <a:gd name="connsiteX16" fmla="*/ 4405468 w 6660551"/>
              <a:gd name="connsiteY16" fmla="*/ 5913193 h 6347266"/>
              <a:gd name="connsiteX17" fmla="*/ 3480420 w 6660551"/>
              <a:gd name="connsiteY17" fmla="*/ 6101419 h 6347266"/>
              <a:gd name="connsiteX18" fmla="*/ 2895417 w 6660551"/>
              <a:gd name="connsiteY18" fmla="*/ 5786590 h 6347266"/>
              <a:gd name="connsiteX19" fmla="*/ 1599068 w 6660551"/>
              <a:gd name="connsiteY19" fmla="*/ 5933253 h 6347266"/>
              <a:gd name="connsiteX20" fmla="*/ 1136613 w 6660551"/>
              <a:gd name="connsiteY20" fmla="*/ 5176509 h 6347266"/>
              <a:gd name="connsiteX21" fmla="*/ 842323 w 6660551"/>
              <a:gd name="connsiteY21" fmla="*/ 4629971 h 6347266"/>
              <a:gd name="connsiteX22" fmla="*/ 369358 w 6660551"/>
              <a:gd name="connsiteY22" fmla="*/ 4188536 h 6347266"/>
              <a:gd name="connsiteX23" fmla="*/ 421910 w 6660551"/>
              <a:gd name="connsiteY23" fmla="*/ 3599957 h 6347266"/>
              <a:gd name="connsiteX24" fmla="*/ 558544 w 6660551"/>
              <a:gd name="connsiteY24" fmla="*/ 3221585 h 6347266"/>
              <a:gd name="connsiteX25" fmla="*/ 211703 w 6660551"/>
              <a:gd name="connsiteY25" fmla="*/ 2590964 h 6347266"/>
              <a:gd name="connsiteX26" fmla="*/ 1496 w 6660551"/>
              <a:gd name="connsiteY26" fmla="*/ 1581971 h 6347266"/>
              <a:gd name="connsiteX27" fmla="*/ 314743 w 6660551"/>
              <a:gd name="connsiteY27" fmla="*/ 1044024 h 6347266"/>
              <a:gd name="connsiteX28" fmla="*/ 1030410 w 6660551"/>
              <a:gd name="connsiteY28" fmla="*/ 772194 h 6347266"/>
              <a:gd name="connsiteX29" fmla="*/ 1649144 w 6660551"/>
              <a:gd name="connsiteY29" fmla="*/ 918060 h 6347266"/>
              <a:gd name="connsiteX30" fmla="*/ 2250504 w 6660551"/>
              <a:gd name="connsiteY30" fmla="*/ 1159638 h 6347266"/>
              <a:gd name="connsiteX0" fmla="*/ 2250504 w 6660551"/>
              <a:gd name="connsiteY0" fmla="*/ 1159638 h 6347266"/>
              <a:gd name="connsiteX1" fmla="*/ 3228172 w 6660551"/>
              <a:gd name="connsiteY1" fmla="*/ 1139737 h 6347266"/>
              <a:gd name="connsiteX2" fmla="*/ 3953386 w 6660551"/>
              <a:gd name="connsiteY2" fmla="*/ 877778 h 6347266"/>
              <a:gd name="connsiteX3" fmla="*/ 4300227 w 6660551"/>
              <a:gd name="connsiteY3" fmla="*/ 415322 h 6347266"/>
              <a:gd name="connsiteX4" fmla="*/ 4753410 w 6660551"/>
              <a:gd name="connsiteY4" fmla="*/ 100012 h 6347266"/>
              <a:gd name="connsiteX5" fmla="*/ 5837832 w 6660551"/>
              <a:gd name="connsiteY5" fmla="*/ 121193 h 6347266"/>
              <a:gd name="connsiteX6" fmla="*/ 6316358 w 6660551"/>
              <a:gd name="connsiteY6" fmla="*/ 939080 h 6347266"/>
              <a:gd name="connsiteX7" fmla="*/ 6170931 w 6660551"/>
              <a:gd name="connsiteY7" fmla="*/ 1802208 h 6347266"/>
              <a:gd name="connsiteX8" fmla="*/ 6527527 w 6660551"/>
              <a:gd name="connsiteY8" fmla="*/ 2650347 h 6347266"/>
              <a:gd name="connsiteX9" fmla="*/ 6286476 w 6660551"/>
              <a:gd name="connsiteY9" fmla="*/ 3346269 h 6347266"/>
              <a:gd name="connsiteX10" fmla="*/ 6591482 w 6660551"/>
              <a:gd name="connsiteY10" fmla="*/ 3810164 h 6347266"/>
              <a:gd name="connsiteX11" fmla="*/ 6601443 w 6660551"/>
              <a:gd name="connsiteY11" fmla="*/ 4827747 h 6347266"/>
              <a:gd name="connsiteX12" fmla="*/ 6654681 w 6660551"/>
              <a:gd name="connsiteY12" fmla="*/ 5520791 h 6347266"/>
              <a:gd name="connsiteX13" fmla="*/ 6370765 w 6660551"/>
              <a:gd name="connsiteY13" fmla="*/ 6080398 h 6347266"/>
              <a:gd name="connsiteX14" fmla="*/ 5720705 w 6660551"/>
              <a:gd name="connsiteY14" fmla="*/ 6332326 h 6347266"/>
              <a:gd name="connsiteX15" fmla="*/ 4951527 w 6660551"/>
              <a:gd name="connsiteY15" fmla="*/ 6246965 h 6347266"/>
              <a:gd name="connsiteX16" fmla="*/ 4405468 w 6660551"/>
              <a:gd name="connsiteY16" fmla="*/ 5913193 h 6347266"/>
              <a:gd name="connsiteX17" fmla="*/ 3480420 w 6660551"/>
              <a:gd name="connsiteY17" fmla="*/ 6101419 h 6347266"/>
              <a:gd name="connsiteX18" fmla="*/ 2895417 w 6660551"/>
              <a:gd name="connsiteY18" fmla="*/ 5786590 h 6347266"/>
              <a:gd name="connsiteX19" fmla="*/ 1789492 w 6660551"/>
              <a:gd name="connsiteY19" fmla="*/ 5726245 h 6347266"/>
              <a:gd name="connsiteX20" fmla="*/ 1136613 w 6660551"/>
              <a:gd name="connsiteY20" fmla="*/ 5176509 h 6347266"/>
              <a:gd name="connsiteX21" fmla="*/ 842323 w 6660551"/>
              <a:gd name="connsiteY21" fmla="*/ 4629971 h 6347266"/>
              <a:gd name="connsiteX22" fmla="*/ 369358 w 6660551"/>
              <a:gd name="connsiteY22" fmla="*/ 4188536 h 6347266"/>
              <a:gd name="connsiteX23" fmla="*/ 421910 w 6660551"/>
              <a:gd name="connsiteY23" fmla="*/ 3599957 h 6347266"/>
              <a:gd name="connsiteX24" fmla="*/ 558544 w 6660551"/>
              <a:gd name="connsiteY24" fmla="*/ 3221585 h 6347266"/>
              <a:gd name="connsiteX25" fmla="*/ 211703 w 6660551"/>
              <a:gd name="connsiteY25" fmla="*/ 2590964 h 6347266"/>
              <a:gd name="connsiteX26" fmla="*/ 1496 w 6660551"/>
              <a:gd name="connsiteY26" fmla="*/ 1581971 h 6347266"/>
              <a:gd name="connsiteX27" fmla="*/ 314743 w 6660551"/>
              <a:gd name="connsiteY27" fmla="*/ 1044024 h 6347266"/>
              <a:gd name="connsiteX28" fmla="*/ 1030410 w 6660551"/>
              <a:gd name="connsiteY28" fmla="*/ 772194 h 6347266"/>
              <a:gd name="connsiteX29" fmla="*/ 1649144 w 6660551"/>
              <a:gd name="connsiteY29" fmla="*/ 918060 h 6347266"/>
              <a:gd name="connsiteX30" fmla="*/ 2250504 w 6660551"/>
              <a:gd name="connsiteY30" fmla="*/ 1159638 h 6347266"/>
              <a:gd name="connsiteX0" fmla="*/ 2250504 w 6660551"/>
              <a:gd name="connsiteY0" fmla="*/ 1159638 h 6347266"/>
              <a:gd name="connsiteX1" fmla="*/ 3228172 w 6660551"/>
              <a:gd name="connsiteY1" fmla="*/ 1139737 h 6347266"/>
              <a:gd name="connsiteX2" fmla="*/ 3953386 w 6660551"/>
              <a:gd name="connsiteY2" fmla="*/ 877778 h 6347266"/>
              <a:gd name="connsiteX3" fmla="*/ 4300227 w 6660551"/>
              <a:gd name="connsiteY3" fmla="*/ 415322 h 6347266"/>
              <a:gd name="connsiteX4" fmla="*/ 4753410 w 6660551"/>
              <a:gd name="connsiteY4" fmla="*/ 100012 h 6347266"/>
              <a:gd name="connsiteX5" fmla="*/ 5837832 w 6660551"/>
              <a:gd name="connsiteY5" fmla="*/ 121193 h 6347266"/>
              <a:gd name="connsiteX6" fmla="*/ 6316358 w 6660551"/>
              <a:gd name="connsiteY6" fmla="*/ 939080 h 6347266"/>
              <a:gd name="connsiteX7" fmla="*/ 6170931 w 6660551"/>
              <a:gd name="connsiteY7" fmla="*/ 1802208 h 6347266"/>
              <a:gd name="connsiteX8" fmla="*/ 6527527 w 6660551"/>
              <a:gd name="connsiteY8" fmla="*/ 2650347 h 6347266"/>
              <a:gd name="connsiteX9" fmla="*/ 6286476 w 6660551"/>
              <a:gd name="connsiteY9" fmla="*/ 3346269 h 6347266"/>
              <a:gd name="connsiteX10" fmla="*/ 6591482 w 6660551"/>
              <a:gd name="connsiteY10" fmla="*/ 3810164 h 6347266"/>
              <a:gd name="connsiteX11" fmla="*/ 6601443 w 6660551"/>
              <a:gd name="connsiteY11" fmla="*/ 4827747 h 6347266"/>
              <a:gd name="connsiteX12" fmla="*/ 6654681 w 6660551"/>
              <a:gd name="connsiteY12" fmla="*/ 5520791 h 6347266"/>
              <a:gd name="connsiteX13" fmla="*/ 6370765 w 6660551"/>
              <a:gd name="connsiteY13" fmla="*/ 6080398 h 6347266"/>
              <a:gd name="connsiteX14" fmla="*/ 5720705 w 6660551"/>
              <a:gd name="connsiteY14" fmla="*/ 6332326 h 6347266"/>
              <a:gd name="connsiteX15" fmla="*/ 4951527 w 6660551"/>
              <a:gd name="connsiteY15" fmla="*/ 6246965 h 6347266"/>
              <a:gd name="connsiteX16" fmla="*/ 4405468 w 6660551"/>
              <a:gd name="connsiteY16" fmla="*/ 5913193 h 6347266"/>
              <a:gd name="connsiteX17" fmla="*/ 3480420 w 6660551"/>
              <a:gd name="connsiteY17" fmla="*/ 6101419 h 6347266"/>
              <a:gd name="connsiteX18" fmla="*/ 2895417 w 6660551"/>
              <a:gd name="connsiteY18" fmla="*/ 5786590 h 6347266"/>
              <a:gd name="connsiteX19" fmla="*/ 1789492 w 6660551"/>
              <a:gd name="connsiteY19" fmla="*/ 5726245 h 6347266"/>
              <a:gd name="connsiteX20" fmla="*/ 1379933 w 6660551"/>
              <a:gd name="connsiteY20" fmla="*/ 4928100 h 6347266"/>
              <a:gd name="connsiteX21" fmla="*/ 842323 w 6660551"/>
              <a:gd name="connsiteY21" fmla="*/ 4629971 h 6347266"/>
              <a:gd name="connsiteX22" fmla="*/ 369358 w 6660551"/>
              <a:gd name="connsiteY22" fmla="*/ 4188536 h 6347266"/>
              <a:gd name="connsiteX23" fmla="*/ 421910 w 6660551"/>
              <a:gd name="connsiteY23" fmla="*/ 3599957 h 6347266"/>
              <a:gd name="connsiteX24" fmla="*/ 558544 w 6660551"/>
              <a:gd name="connsiteY24" fmla="*/ 3221585 h 6347266"/>
              <a:gd name="connsiteX25" fmla="*/ 211703 w 6660551"/>
              <a:gd name="connsiteY25" fmla="*/ 2590964 h 6347266"/>
              <a:gd name="connsiteX26" fmla="*/ 1496 w 6660551"/>
              <a:gd name="connsiteY26" fmla="*/ 1581971 h 6347266"/>
              <a:gd name="connsiteX27" fmla="*/ 314743 w 6660551"/>
              <a:gd name="connsiteY27" fmla="*/ 1044024 h 6347266"/>
              <a:gd name="connsiteX28" fmla="*/ 1030410 w 6660551"/>
              <a:gd name="connsiteY28" fmla="*/ 772194 h 6347266"/>
              <a:gd name="connsiteX29" fmla="*/ 1649144 w 6660551"/>
              <a:gd name="connsiteY29" fmla="*/ 918060 h 6347266"/>
              <a:gd name="connsiteX30" fmla="*/ 2250504 w 6660551"/>
              <a:gd name="connsiteY30" fmla="*/ 1159638 h 6347266"/>
              <a:gd name="connsiteX0" fmla="*/ 2250504 w 6660551"/>
              <a:gd name="connsiteY0" fmla="*/ 1159638 h 6347266"/>
              <a:gd name="connsiteX1" fmla="*/ 3228172 w 6660551"/>
              <a:gd name="connsiteY1" fmla="*/ 1139737 h 6347266"/>
              <a:gd name="connsiteX2" fmla="*/ 3953386 w 6660551"/>
              <a:gd name="connsiteY2" fmla="*/ 877778 h 6347266"/>
              <a:gd name="connsiteX3" fmla="*/ 4300227 w 6660551"/>
              <a:gd name="connsiteY3" fmla="*/ 415322 h 6347266"/>
              <a:gd name="connsiteX4" fmla="*/ 4753410 w 6660551"/>
              <a:gd name="connsiteY4" fmla="*/ 100012 h 6347266"/>
              <a:gd name="connsiteX5" fmla="*/ 5837832 w 6660551"/>
              <a:gd name="connsiteY5" fmla="*/ 121193 h 6347266"/>
              <a:gd name="connsiteX6" fmla="*/ 6316358 w 6660551"/>
              <a:gd name="connsiteY6" fmla="*/ 939080 h 6347266"/>
              <a:gd name="connsiteX7" fmla="*/ 6170931 w 6660551"/>
              <a:gd name="connsiteY7" fmla="*/ 1802208 h 6347266"/>
              <a:gd name="connsiteX8" fmla="*/ 6527527 w 6660551"/>
              <a:gd name="connsiteY8" fmla="*/ 2650347 h 6347266"/>
              <a:gd name="connsiteX9" fmla="*/ 6286476 w 6660551"/>
              <a:gd name="connsiteY9" fmla="*/ 3346269 h 6347266"/>
              <a:gd name="connsiteX10" fmla="*/ 6591482 w 6660551"/>
              <a:gd name="connsiteY10" fmla="*/ 3810164 h 6347266"/>
              <a:gd name="connsiteX11" fmla="*/ 6601443 w 6660551"/>
              <a:gd name="connsiteY11" fmla="*/ 4827747 h 6347266"/>
              <a:gd name="connsiteX12" fmla="*/ 6654681 w 6660551"/>
              <a:gd name="connsiteY12" fmla="*/ 5520791 h 6347266"/>
              <a:gd name="connsiteX13" fmla="*/ 6370765 w 6660551"/>
              <a:gd name="connsiteY13" fmla="*/ 6080398 h 6347266"/>
              <a:gd name="connsiteX14" fmla="*/ 5720705 w 6660551"/>
              <a:gd name="connsiteY14" fmla="*/ 6332326 h 6347266"/>
              <a:gd name="connsiteX15" fmla="*/ 4951527 w 6660551"/>
              <a:gd name="connsiteY15" fmla="*/ 6246965 h 6347266"/>
              <a:gd name="connsiteX16" fmla="*/ 4405468 w 6660551"/>
              <a:gd name="connsiteY16" fmla="*/ 5913193 h 6347266"/>
              <a:gd name="connsiteX17" fmla="*/ 3480420 w 6660551"/>
              <a:gd name="connsiteY17" fmla="*/ 6101419 h 6347266"/>
              <a:gd name="connsiteX18" fmla="*/ 2895417 w 6660551"/>
              <a:gd name="connsiteY18" fmla="*/ 5786590 h 6347266"/>
              <a:gd name="connsiteX19" fmla="*/ 1789492 w 6660551"/>
              <a:gd name="connsiteY19" fmla="*/ 5726245 h 6347266"/>
              <a:gd name="connsiteX20" fmla="*/ 1379933 w 6660551"/>
              <a:gd name="connsiteY20" fmla="*/ 4928100 h 6347266"/>
              <a:gd name="connsiteX21" fmla="*/ 842323 w 6660551"/>
              <a:gd name="connsiteY21" fmla="*/ 4629971 h 6347266"/>
              <a:gd name="connsiteX22" fmla="*/ 602098 w 6660551"/>
              <a:gd name="connsiteY22" fmla="*/ 4064331 h 6347266"/>
              <a:gd name="connsiteX23" fmla="*/ 421910 w 6660551"/>
              <a:gd name="connsiteY23" fmla="*/ 3599957 h 6347266"/>
              <a:gd name="connsiteX24" fmla="*/ 558544 w 6660551"/>
              <a:gd name="connsiteY24" fmla="*/ 3221585 h 6347266"/>
              <a:gd name="connsiteX25" fmla="*/ 211703 w 6660551"/>
              <a:gd name="connsiteY25" fmla="*/ 2590964 h 6347266"/>
              <a:gd name="connsiteX26" fmla="*/ 1496 w 6660551"/>
              <a:gd name="connsiteY26" fmla="*/ 1581971 h 6347266"/>
              <a:gd name="connsiteX27" fmla="*/ 314743 w 6660551"/>
              <a:gd name="connsiteY27" fmla="*/ 1044024 h 6347266"/>
              <a:gd name="connsiteX28" fmla="*/ 1030410 w 6660551"/>
              <a:gd name="connsiteY28" fmla="*/ 772194 h 6347266"/>
              <a:gd name="connsiteX29" fmla="*/ 1649144 w 6660551"/>
              <a:gd name="connsiteY29" fmla="*/ 918060 h 6347266"/>
              <a:gd name="connsiteX30" fmla="*/ 2250504 w 6660551"/>
              <a:gd name="connsiteY30" fmla="*/ 1159638 h 6347266"/>
              <a:gd name="connsiteX0" fmla="*/ 2251032 w 6661079"/>
              <a:gd name="connsiteY0" fmla="*/ 1159638 h 6347266"/>
              <a:gd name="connsiteX1" fmla="*/ 3228700 w 6661079"/>
              <a:gd name="connsiteY1" fmla="*/ 1139737 h 6347266"/>
              <a:gd name="connsiteX2" fmla="*/ 3953914 w 6661079"/>
              <a:gd name="connsiteY2" fmla="*/ 877778 h 6347266"/>
              <a:gd name="connsiteX3" fmla="*/ 4300755 w 6661079"/>
              <a:gd name="connsiteY3" fmla="*/ 415322 h 6347266"/>
              <a:gd name="connsiteX4" fmla="*/ 4753938 w 6661079"/>
              <a:gd name="connsiteY4" fmla="*/ 100012 h 6347266"/>
              <a:gd name="connsiteX5" fmla="*/ 5838360 w 6661079"/>
              <a:gd name="connsiteY5" fmla="*/ 121193 h 6347266"/>
              <a:gd name="connsiteX6" fmla="*/ 6316886 w 6661079"/>
              <a:gd name="connsiteY6" fmla="*/ 939080 h 6347266"/>
              <a:gd name="connsiteX7" fmla="*/ 6171459 w 6661079"/>
              <a:gd name="connsiteY7" fmla="*/ 1802208 h 6347266"/>
              <a:gd name="connsiteX8" fmla="*/ 6528055 w 6661079"/>
              <a:gd name="connsiteY8" fmla="*/ 2650347 h 6347266"/>
              <a:gd name="connsiteX9" fmla="*/ 6287004 w 6661079"/>
              <a:gd name="connsiteY9" fmla="*/ 3346269 h 6347266"/>
              <a:gd name="connsiteX10" fmla="*/ 6592010 w 6661079"/>
              <a:gd name="connsiteY10" fmla="*/ 3810164 h 6347266"/>
              <a:gd name="connsiteX11" fmla="*/ 6601971 w 6661079"/>
              <a:gd name="connsiteY11" fmla="*/ 4827747 h 6347266"/>
              <a:gd name="connsiteX12" fmla="*/ 6655209 w 6661079"/>
              <a:gd name="connsiteY12" fmla="*/ 5520791 h 6347266"/>
              <a:gd name="connsiteX13" fmla="*/ 6371293 w 6661079"/>
              <a:gd name="connsiteY13" fmla="*/ 6080398 h 6347266"/>
              <a:gd name="connsiteX14" fmla="*/ 5721233 w 6661079"/>
              <a:gd name="connsiteY14" fmla="*/ 6332326 h 6347266"/>
              <a:gd name="connsiteX15" fmla="*/ 4952055 w 6661079"/>
              <a:gd name="connsiteY15" fmla="*/ 6246965 h 6347266"/>
              <a:gd name="connsiteX16" fmla="*/ 4405996 w 6661079"/>
              <a:gd name="connsiteY16" fmla="*/ 5913193 h 6347266"/>
              <a:gd name="connsiteX17" fmla="*/ 3480948 w 6661079"/>
              <a:gd name="connsiteY17" fmla="*/ 6101419 h 6347266"/>
              <a:gd name="connsiteX18" fmla="*/ 2895945 w 6661079"/>
              <a:gd name="connsiteY18" fmla="*/ 5786590 h 6347266"/>
              <a:gd name="connsiteX19" fmla="*/ 1790020 w 6661079"/>
              <a:gd name="connsiteY19" fmla="*/ 5726245 h 6347266"/>
              <a:gd name="connsiteX20" fmla="*/ 1380461 w 6661079"/>
              <a:gd name="connsiteY20" fmla="*/ 4928100 h 6347266"/>
              <a:gd name="connsiteX21" fmla="*/ 842851 w 6661079"/>
              <a:gd name="connsiteY21" fmla="*/ 4629971 h 6347266"/>
              <a:gd name="connsiteX22" fmla="*/ 602626 w 6661079"/>
              <a:gd name="connsiteY22" fmla="*/ 4064331 h 6347266"/>
              <a:gd name="connsiteX23" fmla="*/ 422438 w 6661079"/>
              <a:gd name="connsiteY23" fmla="*/ 3599957 h 6347266"/>
              <a:gd name="connsiteX24" fmla="*/ 802391 w 6661079"/>
              <a:gd name="connsiteY24" fmla="*/ 3138782 h 6347266"/>
              <a:gd name="connsiteX25" fmla="*/ 212231 w 6661079"/>
              <a:gd name="connsiteY25" fmla="*/ 2590964 h 6347266"/>
              <a:gd name="connsiteX26" fmla="*/ 2024 w 6661079"/>
              <a:gd name="connsiteY26" fmla="*/ 1581971 h 6347266"/>
              <a:gd name="connsiteX27" fmla="*/ 315271 w 6661079"/>
              <a:gd name="connsiteY27" fmla="*/ 1044024 h 6347266"/>
              <a:gd name="connsiteX28" fmla="*/ 1030938 w 6661079"/>
              <a:gd name="connsiteY28" fmla="*/ 772194 h 6347266"/>
              <a:gd name="connsiteX29" fmla="*/ 1649672 w 6661079"/>
              <a:gd name="connsiteY29" fmla="*/ 918060 h 6347266"/>
              <a:gd name="connsiteX30" fmla="*/ 2251032 w 6661079"/>
              <a:gd name="connsiteY30" fmla="*/ 1159638 h 6347266"/>
              <a:gd name="connsiteX0" fmla="*/ 2251032 w 6661079"/>
              <a:gd name="connsiteY0" fmla="*/ 1159638 h 6347266"/>
              <a:gd name="connsiteX1" fmla="*/ 3228700 w 6661079"/>
              <a:gd name="connsiteY1" fmla="*/ 1139737 h 6347266"/>
              <a:gd name="connsiteX2" fmla="*/ 3953914 w 6661079"/>
              <a:gd name="connsiteY2" fmla="*/ 877778 h 6347266"/>
              <a:gd name="connsiteX3" fmla="*/ 4300755 w 6661079"/>
              <a:gd name="connsiteY3" fmla="*/ 415322 h 6347266"/>
              <a:gd name="connsiteX4" fmla="*/ 4753938 w 6661079"/>
              <a:gd name="connsiteY4" fmla="*/ 100012 h 6347266"/>
              <a:gd name="connsiteX5" fmla="*/ 5838360 w 6661079"/>
              <a:gd name="connsiteY5" fmla="*/ 121193 h 6347266"/>
              <a:gd name="connsiteX6" fmla="*/ 6316886 w 6661079"/>
              <a:gd name="connsiteY6" fmla="*/ 939080 h 6347266"/>
              <a:gd name="connsiteX7" fmla="*/ 6171459 w 6661079"/>
              <a:gd name="connsiteY7" fmla="*/ 1802208 h 6347266"/>
              <a:gd name="connsiteX8" fmla="*/ 6528055 w 6661079"/>
              <a:gd name="connsiteY8" fmla="*/ 2650347 h 6347266"/>
              <a:gd name="connsiteX9" fmla="*/ 6287004 w 6661079"/>
              <a:gd name="connsiteY9" fmla="*/ 3346269 h 6347266"/>
              <a:gd name="connsiteX10" fmla="*/ 6592010 w 6661079"/>
              <a:gd name="connsiteY10" fmla="*/ 3810164 h 6347266"/>
              <a:gd name="connsiteX11" fmla="*/ 6601971 w 6661079"/>
              <a:gd name="connsiteY11" fmla="*/ 4827747 h 6347266"/>
              <a:gd name="connsiteX12" fmla="*/ 6655209 w 6661079"/>
              <a:gd name="connsiteY12" fmla="*/ 5520791 h 6347266"/>
              <a:gd name="connsiteX13" fmla="*/ 6371293 w 6661079"/>
              <a:gd name="connsiteY13" fmla="*/ 6080398 h 6347266"/>
              <a:gd name="connsiteX14" fmla="*/ 5721233 w 6661079"/>
              <a:gd name="connsiteY14" fmla="*/ 6332326 h 6347266"/>
              <a:gd name="connsiteX15" fmla="*/ 4952055 w 6661079"/>
              <a:gd name="connsiteY15" fmla="*/ 6246965 h 6347266"/>
              <a:gd name="connsiteX16" fmla="*/ 4405996 w 6661079"/>
              <a:gd name="connsiteY16" fmla="*/ 5913193 h 6347266"/>
              <a:gd name="connsiteX17" fmla="*/ 3480948 w 6661079"/>
              <a:gd name="connsiteY17" fmla="*/ 6101419 h 6347266"/>
              <a:gd name="connsiteX18" fmla="*/ 2895945 w 6661079"/>
              <a:gd name="connsiteY18" fmla="*/ 5786590 h 6347266"/>
              <a:gd name="connsiteX19" fmla="*/ 1790020 w 6661079"/>
              <a:gd name="connsiteY19" fmla="*/ 5726245 h 6347266"/>
              <a:gd name="connsiteX20" fmla="*/ 1380461 w 6661079"/>
              <a:gd name="connsiteY20" fmla="*/ 4928100 h 6347266"/>
              <a:gd name="connsiteX21" fmla="*/ 842851 w 6661079"/>
              <a:gd name="connsiteY21" fmla="*/ 4629971 h 6347266"/>
              <a:gd name="connsiteX22" fmla="*/ 602626 w 6661079"/>
              <a:gd name="connsiteY22" fmla="*/ 4064331 h 6347266"/>
              <a:gd name="connsiteX23" fmla="*/ 676337 w 6661079"/>
              <a:gd name="connsiteY23" fmla="*/ 3641359 h 6347266"/>
              <a:gd name="connsiteX24" fmla="*/ 802391 w 6661079"/>
              <a:gd name="connsiteY24" fmla="*/ 3138782 h 6347266"/>
              <a:gd name="connsiteX25" fmla="*/ 212231 w 6661079"/>
              <a:gd name="connsiteY25" fmla="*/ 2590964 h 6347266"/>
              <a:gd name="connsiteX26" fmla="*/ 2024 w 6661079"/>
              <a:gd name="connsiteY26" fmla="*/ 1581971 h 6347266"/>
              <a:gd name="connsiteX27" fmla="*/ 315271 w 6661079"/>
              <a:gd name="connsiteY27" fmla="*/ 1044024 h 6347266"/>
              <a:gd name="connsiteX28" fmla="*/ 1030938 w 6661079"/>
              <a:gd name="connsiteY28" fmla="*/ 772194 h 6347266"/>
              <a:gd name="connsiteX29" fmla="*/ 1649672 w 6661079"/>
              <a:gd name="connsiteY29" fmla="*/ 918060 h 6347266"/>
              <a:gd name="connsiteX30" fmla="*/ 2251032 w 6661079"/>
              <a:gd name="connsiteY30" fmla="*/ 1159638 h 6347266"/>
              <a:gd name="connsiteX0" fmla="*/ 2251032 w 6661079"/>
              <a:gd name="connsiteY0" fmla="*/ 1159638 h 6347266"/>
              <a:gd name="connsiteX1" fmla="*/ 3228700 w 6661079"/>
              <a:gd name="connsiteY1" fmla="*/ 1139737 h 6347266"/>
              <a:gd name="connsiteX2" fmla="*/ 3953914 w 6661079"/>
              <a:gd name="connsiteY2" fmla="*/ 877778 h 6347266"/>
              <a:gd name="connsiteX3" fmla="*/ 4300755 w 6661079"/>
              <a:gd name="connsiteY3" fmla="*/ 415322 h 6347266"/>
              <a:gd name="connsiteX4" fmla="*/ 4753938 w 6661079"/>
              <a:gd name="connsiteY4" fmla="*/ 100012 h 6347266"/>
              <a:gd name="connsiteX5" fmla="*/ 5838360 w 6661079"/>
              <a:gd name="connsiteY5" fmla="*/ 121193 h 6347266"/>
              <a:gd name="connsiteX6" fmla="*/ 6316886 w 6661079"/>
              <a:gd name="connsiteY6" fmla="*/ 939080 h 6347266"/>
              <a:gd name="connsiteX7" fmla="*/ 6171459 w 6661079"/>
              <a:gd name="connsiteY7" fmla="*/ 1802208 h 6347266"/>
              <a:gd name="connsiteX8" fmla="*/ 6528055 w 6661079"/>
              <a:gd name="connsiteY8" fmla="*/ 2650347 h 6347266"/>
              <a:gd name="connsiteX9" fmla="*/ 6287004 w 6661079"/>
              <a:gd name="connsiteY9" fmla="*/ 3346269 h 6347266"/>
              <a:gd name="connsiteX10" fmla="*/ 6592010 w 6661079"/>
              <a:gd name="connsiteY10" fmla="*/ 3810164 h 6347266"/>
              <a:gd name="connsiteX11" fmla="*/ 6601971 w 6661079"/>
              <a:gd name="connsiteY11" fmla="*/ 4827747 h 6347266"/>
              <a:gd name="connsiteX12" fmla="*/ 6655209 w 6661079"/>
              <a:gd name="connsiteY12" fmla="*/ 5520791 h 6347266"/>
              <a:gd name="connsiteX13" fmla="*/ 6371293 w 6661079"/>
              <a:gd name="connsiteY13" fmla="*/ 6080398 h 6347266"/>
              <a:gd name="connsiteX14" fmla="*/ 5721233 w 6661079"/>
              <a:gd name="connsiteY14" fmla="*/ 6332326 h 6347266"/>
              <a:gd name="connsiteX15" fmla="*/ 4952055 w 6661079"/>
              <a:gd name="connsiteY15" fmla="*/ 6246965 h 6347266"/>
              <a:gd name="connsiteX16" fmla="*/ 4405996 w 6661079"/>
              <a:gd name="connsiteY16" fmla="*/ 5913193 h 6347266"/>
              <a:gd name="connsiteX17" fmla="*/ 3480948 w 6661079"/>
              <a:gd name="connsiteY17" fmla="*/ 6101419 h 6347266"/>
              <a:gd name="connsiteX18" fmla="*/ 2895945 w 6661079"/>
              <a:gd name="connsiteY18" fmla="*/ 5786590 h 6347266"/>
              <a:gd name="connsiteX19" fmla="*/ 1790020 w 6661079"/>
              <a:gd name="connsiteY19" fmla="*/ 5726245 h 6347266"/>
              <a:gd name="connsiteX20" fmla="*/ 1380461 w 6661079"/>
              <a:gd name="connsiteY20" fmla="*/ 4928100 h 6347266"/>
              <a:gd name="connsiteX21" fmla="*/ 842851 w 6661079"/>
              <a:gd name="connsiteY21" fmla="*/ 4629971 h 6347266"/>
              <a:gd name="connsiteX22" fmla="*/ 634364 w 6661079"/>
              <a:gd name="connsiteY22" fmla="*/ 4188537 h 6347266"/>
              <a:gd name="connsiteX23" fmla="*/ 676337 w 6661079"/>
              <a:gd name="connsiteY23" fmla="*/ 3641359 h 6347266"/>
              <a:gd name="connsiteX24" fmla="*/ 802391 w 6661079"/>
              <a:gd name="connsiteY24" fmla="*/ 3138782 h 6347266"/>
              <a:gd name="connsiteX25" fmla="*/ 212231 w 6661079"/>
              <a:gd name="connsiteY25" fmla="*/ 2590964 h 6347266"/>
              <a:gd name="connsiteX26" fmla="*/ 2024 w 6661079"/>
              <a:gd name="connsiteY26" fmla="*/ 1581971 h 6347266"/>
              <a:gd name="connsiteX27" fmla="*/ 315271 w 6661079"/>
              <a:gd name="connsiteY27" fmla="*/ 1044024 h 6347266"/>
              <a:gd name="connsiteX28" fmla="*/ 1030938 w 6661079"/>
              <a:gd name="connsiteY28" fmla="*/ 772194 h 6347266"/>
              <a:gd name="connsiteX29" fmla="*/ 1649672 w 6661079"/>
              <a:gd name="connsiteY29" fmla="*/ 918060 h 6347266"/>
              <a:gd name="connsiteX30" fmla="*/ 2251032 w 6661079"/>
              <a:gd name="connsiteY30" fmla="*/ 1159638 h 6347266"/>
              <a:gd name="connsiteX0" fmla="*/ 2251032 w 6661079"/>
              <a:gd name="connsiteY0" fmla="*/ 1159638 h 6347266"/>
              <a:gd name="connsiteX1" fmla="*/ 3228700 w 6661079"/>
              <a:gd name="connsiteY1" fmla="*/ 1139737 h 6347266"/>
              <a:gd name="connsiteX2" fmla="*/ 3953914 w 6661079"/>
              <a:gd name="connsiteY2" fmla="*/ 877778 h 6347266"/>
              <a:gd name="connsiteX3" fmla="*/ 4300755 w 6661079"/>
              <a:gd name="connsiteY3" fmla="*/ 415322 h 6347266"/>
              <a:gd name="connsiteX4" fmla="*/ 4753938 w 6661079"/>
              <a:gd name="connsiteY4" fmla="*/ 100012 h 6347266"/>
              <a:gd name="connsiteX5" fmla="*/ 5838360 w 6661079"/>
              <a:gd name="connsiteY5" fmla="*/ 121193 h 6347266"/>
              <a:gd name="connsiteX6" fmla="*/ 6316886 w 6661079"/>
              <a:gd name="connsiteY6" fmla="*/ 939080 h 6347266"/>
              <a:gd name="connsiteX7" fmla="*/ 6171459 w 6661079"/>
              <a:gd name="connsiteY7" fmla="*/ 1802208 h 6347266"/>
              <a:gd name="connsiteX8" fmla="*/ 6528055 w 6661079"/>
              <a:gd name="connsiteY8" fmla="*/ 2650347 h 6347266"/>
              <a:gd name="connsiteX9" fmla="*/ 6287004 w 6661079"/>
              <a:gd name="connsiteY9" fmla="*/ 3346269 h 6347266"/>
              <a:gd name="connsiteX10" fmla="*/ 6592010 w 6661079"/>
              <a:gd name="connsiteY10" fmla="*/ 3810164 h 6347266"/>
              <a:gd name="connsiteX11" fmla="*/ 6601971 w 6661079"/>
              <a:gd name="connsiteY11" fmla="*/ 4827747 h 6347266"/>
              <a:gd name="connsiteX12" fmla="*/ 6655209 w 6661079"/>
              <a:gd name="connsiteY12" fmla="*/ 5520791 h 6347266"/>
              <a:gd name="connsiteX13" fmla="*/ 6371293 w 6661079"/>
              <a:gd name="connsiteY13" fmla="*/ 6080398 h 6347266"/>
              <a:gd name="connsiteX14" fmla="*/ 5721233 w 6661079"/>
              <a:gd name="connsiteY14" fmla="*/ 6332326 h 6347266"/>
              <a:gd name="connsiteX15" fmla="*/ 4952055 w 6661079"/>
              <a:gd name="connsiteY15" fmla="*/ 6246965 h 6347266"/>
              <a:gd name="connsiteX16" fmla="*/ 4405996 w 6661079"/>
              <a:gd name="connsiteY16" fmla="*/ 5913193 h 6347266"/>
              <a:gd name="connsiteX17" fmla="*/ 3576160 w 6661079"/>
              <a:gd name="connsiteY17" fmla="*/ 6060018 h 6347266"/>
              <a:gd name="connsiteX18" fmla="*/ 2895945 w 6661079"/>
              <a:gd name="connsiteY18" fmla="*/ 5786590 h 6347266"/>
              <a:gd name="connsiteX19" fmla="*/ 1790020 w 6661079"/>
              <a:gd name="connsiteY19" fmla="*/ 5726245 h 6347266"/>
              <a:gd name="connsiteX20" fmla="*/ 1380461 w 6661079"/>
              <a:gd name="connsiteY20" fmla="*/ 4928100 h 6347266"/>
              <a:gd name="connsiteX21" fmla="*/ 842851 w 6661079"/>
              <a:gd name="connsiteY21" fmla="*/ 4629971 h 6347266"/>
              <a:gd name="connsiteX22" fmla="*/ 634364 w 6661079"/>
              <a:gd name="connsiteY22" fmla="*/ 4188537 h 6347266"/>
              <a:gd name="connsiteX23" fmla="*/ 676337 w 6661079"/>
              <a:gd name="connsiteY23" fmla="*/ 3641359 h 6347266"/>
              <a:gd name="connsiteX24" fmla="*/ 802391 w 6661079"/>
              <a:gd name="connsiteY24" fmla="*/ 3138782 h 6347266"/>
              <a:gd name="connsiteX25" fmla="*/ 212231 w 6661079"/>
              <a:gd name="connsiteY25" fmla="*/ 2590964 h 6347266"/>
              <a:gd name="connsiteX26" fmla="*/ 2024 w 6661079"/>
              <a:gd name="connsiteY26" fmla="*/ 1581971 h 6347266"/>
              <a:gd name="connsiteX27" fmla="*/ 315271 w 6661079"/>
              <a:gd name="connsiteY27" fmla="*/ 1044024 h 6347266"/>
              <a:gd name="connsiteX28" fmla="*/ 1030938 w 6661079"/>
              <a:gd name="connsiteY28" fmla="*/ 772194 h 6347266"/>
              <a:gd name="connsiteX29" fmla="*/ 1649672 w 6661079"/>
              <a:gd name="connsiteY29" fmla="*/ 918060 h 6347266"/>
              <a:gd name="connsiteX30" fmla="*/ 2251032 w 6661079"/>
              <a:gd name="connsiteY30" fmla="*/ 1159638 h 6347266"/>
              <a:gd name="connsiteX0" fmla="*/ 2251032 w 6661079"/>
              <a:gd name="connsiteY0" fmla="*/ 1159638 h 6347266"/>
              <a:gd name="connsiteX1" fmla="*/ 3228700 w 6661079"/>
              <a:gd name="connsiteY1" fmla="*/ 1139737 h 6347266"/>
              <a:gd name="connsiteX2" fmla="*/ 3953914 w 6661079"/>
              <a:gd name="connsiteY2" fmla="*/ 877778 h 6347266"/>
              <a:gd name="connsiteX3" fmla="*/ 4300755 w 6661079"/>
              <a:gd name="connsiteY3" fmla="*/ 415322 h 6347266"/>
              <a:gd name="connsiteX4" fmla="*/ 4753938 w 6661079"/>
              <a:gd name="connsiteY4" fmla="*/ 100012 h 6347266"/>
              <a:gd name="connsiteX5" fmla="*/ 5838360 w 6661079"/>
              <a:gd name="connsiteY5" fmla="*/ 121193 h 6347266"/>
              <a:gd name="connsiteX6" fmla="*/ 6316886 w 6661079"/>
              <a:gd name="connsiteY6" fmla="*/ 939080 h 6347266"/>
              <a:gd name="connsiteX7" fmla="*/ 6171459 w 6661079"/>
              <a:gd name="connsiteY7" fmla="*/ 1802208 h 6347266"/>
              <a:gd name="connsiteX8" fmla="*/ 6528055 w 6661079"/>
              <a:gd name="connsiteY8" fmla="*/ 2650347 h 6347266"/>
              <a:gd name="connsiteX9" fmla="*/ 6287004 w 6661079"/>
              <a:gd name="connsiteY9" fmla="*/ 3346269 h 6347266"/>
              <a:gd name="connsiteX10" fmla="*/ 6592010 w 6661079"/>
              <a:gd name="connsiteY10" fmla="*/ 3810164 h 6347266"/>
              <a:gd name="connsiteX11" fmla="*/ 6601971 w 6661079"/>
              <a:gd name="connsiteY11" fmla="*/ 4827747 h 6347266"/>
              <a:gd name="connsiteX12" fmla="*/ 6655209 w 6661079"/>
              <a:gd name="connsiteY12" fmla="*/ 5520791 h 6347266"/>
              <a:gd name="connsiteX13" fmla="*/ 6371293 w 6661079"/>
              <a:gd name="connsiteY13" fmla="*/ 6080398 h 6347266"/>
              <a:gd name="connsiteX14" fmla="*/ 5721233 w 6661079"/>
              <a:gd name="connsiteY14" fmla="*/ 6332326 h 6347266"/>
              <a:gd name="connsiteX15" fmla="*/ 4952055 w 6661079"/>
              <a:gd name="connsiteY15" fmla="*/ 6246965 h 6347266"/>
              <a:gd name="connsiteX16" fmla="*/ 4405996 w 6661079"/>
              <a:gd name="connsiteY16" fmla="*/ 5913193 h 6347266"/>
              <a:gd name="connsiteX17" fmla="*/ 3576160 w 6661079"/>
              <a:gd name="connsiteY17" fmla="*/ 6060018 h 6347266"/>
              <a:gd name="connsiteX18" fmla="*/ 2895945 w 6661079"/>
              <a:gd name="connsiteY18" fmla="*/ 5786590 h 6347266"/>
              <a:gd name="connsiteX19" fmla="*/ 1790020 w 6661079"/>
              <a:gd name="connsiteY19" fmla="*/ 5726245 h 6347266"/>
              <a:gd name="connsiteX20" fmla="*/ 1380461 w 6661079"/>
              <a:gd name="connsiteY20" fmla="*/ 4928100 h 6347266"/>
              <a:gd name="connsiteX21" fmla="*/ 842851 w 6661079"/>
              <a:gd name="connsiteY21" fmla="*/ 4629971 h 6347266"/>
              <a:gd name="connsiteX22" fmla="*/ 634364 w 6661079"/>
              <a:gd name="connsiteY22" fmla="*/ 4188537 h 6347266"/>
              <a:gd name="connsiteX23" fmla="*/ 676337 w 6661079"/>
              <a:gd name="connsiteY23" fmla="*/ 3641359 h 6347266"/>
              <a:gd name="connsiteX24" fmla="*/ 802391 w 6661079"/>
              <a:gd name="connsiteY24" fmla="*/ 3138782 h 6347266"/>
              <a:gd name="connsiteX25" fmla="*/ 212231 w 6661079"/>
              <a:gd name="connsiteY25" fmla="*/ 2590964 h 6347266"/>
              <a:gd name="connsiteX26" fmla="*/ 2024 w 6661079"/>
              <a:gd name="connsiteY26" fmla="*/ 1581971 h 6347266"/>
              <a:gd name="connsiteX27" fmla="*/ 315271 w 6661079"/>
              <a:gd name="connsiteY27" fmla="*/ 1044024 h 6347266"/>
              <a:gd name="connsiteX28" fmla="*/ 1020359 w 6661079"/>
              <a:gd name="connsiteY28" fmla="*/ 844646 h 6347266"/>
              <a:gd name="connsiteX29" fmla="*/ 1649672 w 6661079"/>
              <a:gd name="connsiteY29" fmla="*/ 918060 h 6347266"/>
              <a:gd name="connsiteX30" fmla="*/ 2251032 w 6661079"/>
              <a:gd name="connsiteY30" fmla="*/ 1159638 h 6347266"/>
              <a:gd name="connsiteX0" fmla="*/ 2250688 w 6660735"/>
              <a:gd name="connsiteY0" fmla="*/ 1159638 h 6347266"/>
              <a:gd name="connsiteX1" fmla="*/ 3228356 w 6660735"/>
              <a:gd name="connsiteY1" fmla="*/ 1139737 h 6347266"/>
              <a:gd name="connsiteX2" fmla="*/ 3953570 w 6660735"/>
              <a:gd name="connsiteY2" fmla="*/ 877778 h 6347266"/>
              <a:gd name="connsiteX3" fmla="*/ 4300411 w 6660735"/>
              <a:gd name="connsiteY3" fmla="*/ 415322 h 6347266"/>
              <a:gd name="connsiteX4" fmla="*/ 4753594 w 6660735"/>
              <a:gd name="connsiteY4" fmla="*/ 100012 h 6347266"/>
              <a:gd name="connsiteX5" fmla="*/ 5838016 w 6660735"/>
              <a:gd name="connsiteY5" fmla="*/ 121193 h 6347266"/>
              <a:gd name="connsiteX6" fmla="*/ 6316542 w 6660735"/>
              <a:gd name="connsiteY6" fmla="*/ 939080 h 6347266"/>
              <a:gd name="connsiteX7" fmla="*/ 6171115 w 6660735"/>
              <a:gd name="connsiteY7" fmla="*/ 1802208 h 6347266"/>
              <a:gd name="connsiteX8" fmla="*/ 6527711 w 6660735"/>
              <a:gd name="connsiteY8" fmla="*/ 2650347 h 6347266"/>
              <a:gd name="connsiteX9" fmla="*/ 6286660 w 6660735"/>
              <a:gd name="connsiteY9" fmla="*/ 3346269 h 6347266"/>
              <a:gd name="connsiteX10" fmla="*/ 6591666 w 6660735"/>
              <a:gd name="connsiteY10" fmla="*/ 3810164 h 6347266"/>
              <a:gd name="connsiteX11" fmla="*/ 6601627 w 6660735"/>
              <a:gd name="connsiteY11" fmla="*/ 4827747 h 6347266"/>
              <a:gd name="connsiteX12" fmla="*/ 6654865 w 6660735"/>
              <a:gd name="connsiteY12" fmla="*/ 5520791 h 6347266"/>
              <a:gd name="connsiteX13" fmla="*/ 6370949 w 6660735"/>
              <a:gd name="connsiteY13" fmla="*/ 6080398 h 6347266"/>
              <a:gd name="connsiteX14" fmla="*/ 5720889 w 6660735"/>
              <a:gd name="connsiteY14" fmla="*/ 6332326 h 6347266"/>
              <a:gd name="connsiteX15" fmla="*/ 4951711 w 6660735"/>
              <a:gd name="connsiteY15" fmla="*/ 6246965 h 6347266"/>
              <a:gd name="connsiteX16" fmla="*/ 4405652 w 6660735"/>
              <a:gd name="connsiteY16" fmla="*/ 5913193 h 6347266"/>
              <a:gd name="connsiteX17" fmla="*/ 3575816 w 6660735"/>
              <a:gd name="connsiteY17" fmla="*/ 6060018 h 6347266"/>
              <a:gd name="connsiteX18" fmla="*/ 2895601 w 6660735"/>
              <a:gd name="connsiteY18" fmla="*/ 5786590 h 6347266"/>
              <a:gd name="connsiteX19" fmla="*/ 1789676 w 6660735"/>
              <a:gd name="connsiteY19" fmla="*/ 5726245 h 6347266"/>
              <a:gd name="connsiteX20" fmla="*/ 1380117 w 6660735"/>
              <a:gd name="connsiteY20" fmla="*/ 4928100 h 6347266"/>
              <a:gd name="connsiteX21" fmla="*/ 842507 w 6660735"/>
              <a:gd name="connsiteY21" fmla="*/ 4629971 h 6347266"/>
              <a:gd name="connsiteX22" fmla="*/ 634020 w 6660735"/>
              <a:gd name="connsiteY22" fmla="*/ 4188537 h 6347266"/>
              <a:gd name="connsiteX23" fmla="*/ 675993 w 6660735"/>
              <a:gd name="connsiteY23" fmla="*/ 3641359 h 6347266"/>
              <a:gd name="connsiteX24" fmla="*/ 802047 w 6660735"/>
              <a:gd name="connsiteY24" fmla="*/ 3138782 h 6347266"/>
              <a:gd name="connsiteX25" fmla="*/ 211887 w 6660735"/>
              <a:gd name="connsiteY25" fmla="*/ 2590964 h 6347266"/>
              <a:gd name="connsiteX26" fmla="*/ 1680 w 6660735"/>
              <a:gd name="connsiteY26" fmla="*/ 1581971 h 6347266"/>
              <a:gd name="connsiteX27" fmla="*/ 304349 w 6660735"/>
              <a:gd name="connsiteY27" fmla="*/ 1147527 h 6347266"/>
              <a:gd name="connsiteX28" fmla="*/ 1020015 w 6660735"/>
              <a:gd name="connsiteY28" fmla="*/ 844646 h 6347266"/>
              <a:gd name="connsiteX29" fmla="*/ 1649328 w 6660735"/>
              <a:gd name="connsiteY29" fmla="*/ 918060 h 6347266"/>
              <a:gd name="connsiteX30" fmla="*/ 2250688 w 6660735"/>
              <a:gd name="connsiteY30" fmla="*/ 1159638 h 6347266"/>
              <a:gd name="connsiteX0" fmla="*/ 2240256 w 6650303"/>
              <a:gd name="connsiteY0" fmla="*/ 1159638 h 6347266"/>
              <a:gd name="connsiteX1" fmla="*/ 3217924 w 6650303"/>
              <a:gd name="connsiteY1" fmla="*/ 1139737 h 6347266"/>
              <a:gd name="connsiteX2" fmla="*/ 3943138 w 6650303"/>
              <a:gd name="connsiteY2" fmla="*/ 877778 h 6347266"/>
              <a:gd name="connsiteX3" fmla="*/ 4289979 w 6650303"/>
              <a:gd name="connsiteY3" fmla="*/ 415322 h 6347266"/>
              <a:gd name="connsiteX4" fmla="*/ 4743162 w 6650303"/>
              <a:gd name="connsiteY4" fmla="*/ 100012 h 6347266"/>
              <a:gd name="connsiteX5" fmla="*/ 5827584 w 6650303"/>
              <a:gd name="connsiteY5" fmla="*/ 121193 h 6347266"/>
              <a:gd name="connsiteX6" fmla="*/ 6306110 w 6650303"/>
              <a:gd name="connsiteY6" fmla="*/ 939080 h 6347266"/>
              <a:gd name="connsiteX7" fmla="*/ 6160683 w 6650303"/>
              <a:gd name="connsiteY7" fmla="*/ 1802208 h 6347266"/>
              <a:gd name="connsiteX8" fmla="*/ 6517279 w 6650303"/>
              <a:gd name="connsiteY8" fmla="*/ 2650347 h 6347266"/>
              <a:gd name="connsiteX9" fmla="*/ 6276228 w 6650303"/>
              <a:gd name="connsiteY9" fmla="*/ 3346269 h 6347266"/>
              <a:gd name="connsiteX10" fmla="*/ 6581234 w 6650303"/>
              <a:gd name="connsiteY10" fmla="*/ 3810164 h 6347266"/>
              <a:gd name="connsiteX11" fmla="*/ 6591195 w 6650303"/>
              <a:gd name="connsiteY11" fmla="*/ 4827747 h 6347266"/>
              <a:gd name="connsiteX12" fmla="*/ 6644433 w 6650303"/>
              <a:gd name="connsiteY12" fmla="*/ 5520791 h 6347266"/>
              <a:gd name="connsiteX13" fmla="*/ 6360517 w 6650303"/>
              <a:gd name="connsiteY13" fmla="*/ 6080398 h 6347266"/>
              <a:gd name="connsiteX14" fmla="*/ 5710457 w 6650303"/>
              <a:gd name="connsiteY14" fmla="*/ 6332326 h 6347266"/>
              <a:gd name="connsiteX15" fmla="*/ 4941279 w 6650303"/>
              <a:gd name="connsiteY15" fmla="*/ 6246965 h 6347266"/>
              <a:gd name="connsiteX16" fmla="*/ 4395220 w 6650303"/>
              <a:gd name="connsiteY16" fmla="*/ 5913193 h 6347266"/>
              <a:gd name="connsiteX17" fmla="*/ 3565384 w 6650303"/>
              <a:gd name="connsiteY17" fmla="*/ 6060018 h 6347266"/>
              <a:gd name="connsiteX18" fmla="*/ 2885169 w 6650303"/>
              <a:gd name="connsiteY18" fmla="*/ 5786590 h 6347266"/>
              <a:gd name="connsiteX19" fmla="*/ 1779244 w 6650303"/>
              <a:gd name="connsiteY19" fmla="*/ 5726245 h 6347266"/>
              <a:gd name="connsiteX20" fmla="*/ 1369685 w 6650303"/>
              <a:gd name="connsiteY20" fmla="*/ 4928100 h 6347266"/>
              <a:gd name="connsiteX21" fmla="*/ 832075 w 6650303"/>
              <a:gd name="connsiteY21" fmla="*/ 4629971 h 6347266"/>
              <a:gd name="connsiteX22" fmla="*/ 623588 w 6650303"/>
              <a:gd name="connsiteY22" fmla="*/ 4188537 h 6347266"/>
              <a:gd name="connsiteX23" fmla="*/ 665561 w 6650303"/>
              <a:gd name="connsiteY23" fmla="*/ 3641359 h 6347266"/>
              <a:gd name="connsiteX24" fmla="*/ 791615 w 6650303"/>
              <a:gd name="connsiteY24" fmla="*/ 3138782 h 6347266"/>
              <a:gd name="connsiteX25" fmla="*/ 201455 w 6650303"/>
              <a:gd name="connsiteY25" fmla="*/ 2590964 h 6347266"/>
              <a:gd name="connsiteX26" fmla="*/ 1828 w 6650303"/>
              <a:gd name="connsiteY26" fmla="*/ 1788978 h 6347266"/>
              <a:gd name="connsiteX27" fmla="*/ 293917 w 6650303"/>
              <a:gd name="connsiteY27" fmla="*/ 1147527 h 6347266"/>
              <a:gd name="connsiteX28" fmla="*/ 1009583 w 6650303"/>
              <a:gd name="connsiteY28" fmla="*/ 844646 h 6347266"/>
              <a:gd name="connsiteX29" fmla="*/ 1638896 w 6650303"/>
              <a:gd name="connsiteY29" fmla="*/ 918060 h 6347266"/>
              <a:gd name="connsiteX30" fmla="*/ 2240256 w 6650303"/>
              <a:gd name="connsiteY30" fmla="*/ 1159638 h 6347266"/>
              <a:gd name="connsiteX0" fmla="*/ 2238845 w 6648892"/>
              <a:gd name="connsiteY0" fmla="*/ 1159638 h 6347266"/>
              <a:gd name="connsiteX1" fmla="*/ 3216513 w 6648892"/>
              <a:gd name="connsiteY1" fmla="*/ 1139737 h 6347266"/>
              <a:gd name="connsiteX2" fmla="*/ 3941727 w 6648892"/>
              <a:gd name="connsiteY2" fmla="*/ 877778 h 6347266"/>
              <a:gd name="connsiteX3" fmla="*/ 4288568 w 6648892"/>
              <a:gd name="connsiteY3" fmla="*/ 415322 h 6347266"/>
              <a:gd name="connsiteX4" fmla="*/ 4741751 w 6648892"/>
              <a:gd name="connsiteY4" fmla="*/ 100012 h 6347266"/>
              <a:gd name="connsiteX5" fmla="*/ 5826173 w 6648892"/>
              <a:gd name="connsiteY5" fmla="*/ 121193 h 6347266"/>
              <a:gd name="connsiteX6" fmla="*/ 6304699 w 6648892"/>
              <a:gd name="connsiteY6" fmla="*/ 939080 h 6347266"/>
              <a:gd name="connsiteX7" fmla="*/ 6159272 w 6648892"/>
              <a:gd name="connsiteY7" fmla="*/ 1802208 h 6347266"/>
              <a:gd name="connsiteX8" fmla="*/ 6515868 w 6648892"/>
              <a:gd name="connsiteY8" fmla="*/ 2650347 h 6347266"/>
              <a:gd name="connsiteX9" fmla="*/ 6274817 w 6648892"/>
              <a:gd name="connsiteY9" fmla="*/ 3346269 h 6347266"/>
              <a:gd name="connsiteX10" fmla="*/ 6579823 w 6648892"/>
              <a:gd name="connsiteY10" fmla="*/ 3810164 h 6347266"/>
              <a:gd name="connsiteX11" fmla="*/ 6589784 w 6648892"/>
              <a:gd name="connsiteY11" fmla="*/ 4827747 h 6347266"/>
              <a:gd name="connsiteX12" fmla="*/ 6643022 w 6648892"/>
              <a:gd name="connsiteY12" fmla="*/ 5520791 h 6347266"/>
              <a:gd name="connsiteX13" fmla="*/ 6359106 w 6648892"/>
              <a:gd name="connsiteY13" fmla="*/ 6080398 h 6347266"/>
              <a:gd name="connsiteX14" fmla="*/ 5709046 w 6648892"/>
              <a:gd name="connsiteY14" fmla="*/ 6332326 h 6347266"/>
              <a:gd name="connsiteX15" fmla="*/ 4939868 w 6648892"/>
              <a:gd name="connsiteY15" fmla="*/ 6246965 h 6347266"/>
              <a:gd name="connsiteX16" fmla="*/ 4393809 w 6648892"/>
              <a:gd name="connsiteY16" fmla="*/ 5913193 h 6347266"/>
              <a:gd name="connsiteX17" fmla="*/ 3563973 w 6648892"/>
              <a:gd name="connsiteY17" fmla="*/ 6060018 h 6347266"/>
              <a:gd name="connsiteX18" fmla="*/ 2883758 w 6648892"/>
              <a:gd name="connsiteY18" fmla="*/ 5786590 h 6347266"/>
              <a:gd name="connsiteX19" fmla="*/ 1777833 w 6648892"/>
              <a:gd name="connsiteY19" fmla="*/ 5726245 h 6347266"/>
              <a:gd name="connsiteX20" fmla="*/ 1368274 w 6648892"/>
              <a:gd name="connsiteY20" fmla="*/ 4928100 h 6347266"/>
              <a:gd name="connsiteX21" fmla="*/ 830664 w 6648892"/>
              <a:gd name="connsiteY21" fmla="*/ 4629971 h 6347266"/>
              <a:gd name="connsiteX22" fmla="*/ 622177 w 6648892"/>
              <a:gd name="connsiteY22" fmla="*/ 4188537 h 6347266"/>
              <a:gd name="connsiteX23" fmla="*/ 664150 w 6648892"/>
              <a:gd name="connsiteY23" fmla="*/ 3641359 h 6347266"/>
              <a:gd name="connsiteX24" fmla="*/ 790204 w 6648892"/>
              <a:gd name="connsiteY24" fmla="*/ 3138782 h 6347266"/>
              <a:gd name="connsiteX25" fmla="*/ 242360 w 6648892"/>
              <a:gd name="connsiteY25" fmla="*/ 2580613 h 6347266"/>
              <a:gd name="connsiteX26" fmla="*/ 417 w 6648892"/>
              <a:gd name="connsiteY26" fmla="*/ 1788978 h 6347266"/>
              <a:gd name="connsiteX27" fmla="*/ 292506 w 6648892"/>
              <a:gd name="connsiteY27" fmla="*/ 1147527 h 6347266"/>
              <a:gd name="connsiteX28" fmla="*/ 1008172 w 6648892"/>
              <a:gd name="connsiteY28" fmla="*/ 844646 h 6347266"/>
              <a:gd name="connsiteX29" fmla="*/ 1637485 w 6648892"/>
              <a:gd name="connsiteY29" fmla="*/ 918060 h 6347266"/>
              <a:gd name="connsiteX30" fmla="*/ 2238845 w 6648892"/>
              <a:gd name="connsiteY30" fmla="*/ 1159638 h 63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648892" h="6347266">
                <a:moveTo>
                  <a:pt x="2238845" y="1159638"/>
                </a:moveTo>
                <a:cubicBezTo>
                  <a:pt x="2502016" y="1196584"/>
                  <a:pt x="2932699" y="1186714"/>
                  <a:pt x="3216513" y="1139737"/>
                </a:cubicBezTo>
                <a:cubicBezTo>
                  <a:pt x="3500327" y="1092760"/>
                  <a:pt x="3763051" y="998514"/>
                  <a:pt x="3941727" y="877778"/>
                </a:cubicBezTo>
                <a:cubicBezTo>
                  <a:pt x="4120403" y="757042"/>
                  <a:pt x="4155231" y="544950"/>
                  <a:pt x="4288568" y="415322"/>
                </a:cubicBezTo>
                <a:cubicBezTo>
                  <a:pt x="4421905" y="285694"/>
                  <a:pt x="4464326" y="252536"/>
                  <a:pt x="4741751" y="100012"/>
                </a:cubicBezTo>
                <a:cubicBezTo>
                  <a:pt x="5019176" y="-52512"/>
                  <a:pt x="5565682" y="-18652"/>
                  <a:pt x="5826173" y="121193"/>
                </a:cubicBezTo>
                <a:cubicBezTo>
                  <a:pt x="6086664" y="261038"/>
                  <a:pt x="6249183" y="658911"/>
                  <a:pt x="6304699" y="939080"/>
                </a:cubicBezTo>
                <a:cubicBezTo>
                  <a:pt x="6360215" y="1219249"/>
                  <a:pt x="6124077" y="1516997"/>
                  <a:pt x="6159272" y="1802208"/>
                </a:cubicBezTo>
                <a:cubicBezTo>
                  <a:pt x="6194467" y="2087419"/>
                  <a:pt x="6496611" y="2393004"/>
                  <a:pt x="6515868" y="2650347"/>
                </a:cubicBezTo>
                <a:cubicBezTo>
                  <a:pt x="6535125" y="2907690"/>
                  <a:pt x="6264158" y="3152966"/>
                  <a:pt x="6274817" y="3346269"/>
                </a:cubicBezTo>
                <a:cubicBezTo>
                  <a:pt x="6285476" y="3539572"/>
                  <a:pt x="6527329" y="3563251"/>
                  <a:pt x="6579823" y="3810164"/>
                </a:cubicBezTo>
                <a:cubicBezTo>
                  <a:pt x="6632317" y="4057077"/>
                  <a:pt x="6663883" y="4459839"/>
                  <a:pt x="6589784" y="4827747"/>
                </a:cubicBezTo>
                <a:cubicBezTo>
                  <a:pt x="6515685" y="5195655"/>
                  <a:pt x="6681468" y="5312016"/>
                  <a:pt x="6643022" y="5520791"/>
                </a:cubicBezTo>
                <a:cubicBezTo>
                  <a:pt x="6604576" y="5729566"/>
                  <a:pt x="6514769" y="5945142"/>
                  <a:pt x="6359106" y="6080398"/>
                </a:cubicBezTo>
                <a:cubicBezTo>
                  <a:pt x="6203443" y="6215654"/>
                  <a:pt x="5945586" y="6304565"/>
                  <a:pt x="5709046" y="6332326"/>
                </a:cubicBezTo>
                <a:cubicBezTo>
                  <a:pt x="5472506" y="6360087"/>
                  <a:pt x="5201392" y="6358221"/>
                  <a:pt x="4939868" y="6246965"/>
                </a:cubicBezTo>
                <a:cubicBezTo>
                  <a:pt x="4678344" y="6135709"/>
                  <a:pt x="4623125" y="5944351"/>
                  <a:pt x="4393809" y="5913193"/>
                </a:cubicBezTo>
                <a:cubicBezTo>
                  <a:pt x="4164493" y="5882035"/>
                  <a:pt x="3815648" y="6081118"/>
                  <a:pt x="3563973" y="6060018"/>
                </a:cubicBezTo>
                <a:cubicBezTo>
                  <a:pt x="3312298" y="6038918"/>
                  <a:pt x="3181448" y="5842219"/>
                  <a:pt x="2883758" y="5786590"/>
                </a:cubicBezTo>
                <a:cubicBezTo>
                  <a:pt x="2586068" y="5730961"/>
                  <a:pt x="2030414" y="5869327"/>
                  <a:pt x="1777833" y="5726245"/>
                </a:cubicBezTo>
                <a:cubicBezTo>
                  <a:pt x="1525252" y="5583163"/>
                  <a:pt x="1526136" y="5110812"/>
                  <a:pt x="1368274" y="4928100"/>
                </a:cubicBezTo>
                <a:cubicBezTo>
                  <a:pt x="1210413" y="4745388"/>
                  <a:pt x="955013" y="4753231"/>
                  <a:pt x="830664" y="4629971"/>
                </a:cubicBezTo>
                <a:cubicBezTo>
                  <a:pt x="706315" y="4506711"/>
                  <a:pt x="649929" y="4353306"/>
                  <a:pt x="622177" y="4188537"/>
                </a:cubicBezTo>
                <a:cubicBezTo>
                  <a:pt x="594425" y="4023768"/>
                  <a:pt x="636146" y="3816318"/>
                  <a:pt x="664150" y="3641359"/>
                </a:cubicBezTo>
                <a:cubicBezTo>
                  <a:pt x="692154" y="3466400"/>
                  <a:pt x="860502" y="3315573"/>
                  <a:pt x="790204" y="3138782"/>
                </a:cubicBezTo>
                <a:cubicBezTo>
                  <a:pt x="719906" y="2961991"/>
                  <a:pt x="373991" y="2805580"/>
                  <a:pt x="242360" y="2580613"/>
                </a:cubicBezTo>
                <a:cubicBezTo>
                  <a:pt x="110729" y="2355646"/>
                  <a:pt x="-7941" y="2027826"/>
                  <a:pt x="417" y="1788978"/>
                </a:cubicBezTo>
                <a:cubicBezTo>
                  <a:pt x="8775" y="1550130"/>
                  <a:pt x="124547" y="1304916"/>
                  <a:pt x="292506" y="1147527"/>
                </a:cubicBezTo>
                <a:cubicBezTo>
                  <a:pt x="460465" y="990138"/>
                  <a:pt x="775193" y="863915"/>
                  <a:pt x="1008172" y="844646"/>
                </a:cubicBezTo>
                <a:cubicBezTo>
                  <a:pt x="1241151" y="825377"/>
                  <a:pt x="1432373" y="865561"/>
                  <a:pt x="1637485" y="918060"/>
                </a:cubicBezTo>
                <a:cubicBezTo>
                  <a:pt x="1842597" y="970559"/>
                  <a:pt x="1975674" y="1122692"/>
                  <a:pt x="2238845" y="1159638"/>
                </a:cubicBezTo>
                <a:close/>
              </a:path>
            </a:pathLst>
          </a:custGeom>
          <a:solidFill>
            <a:schemeClr val="accent5">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p>
        </p:txBody>
      </p:sp>
      <p:sp>
        <p:nvSpPr>
          <p:cNvPr id="5" name="Slide Number Placeholder 4">
            <a:extLst>
              <a:ext uri="{FF2B5EF4-FFF2-40B4-BE49-F238E27FC236}">
                <a16:creationId xmlns:a16="http://schemas.microsoft.com/office/drawing/2014/main" id="{F34CB3F3-7853-4D72-84A4-B13C9AE5B816}"/>
              </a:ext>
            </a:extLst>
          </p:cNvPr>
          <p:cNvSpPr>
            <a:spLocks noGrp="1"/>
          </p:cNvSpPr>
          <p:nvPr>
            <p:ph type="sldNum" sz="quarter" idx="12"/>
          </p:nvPr>
        </p:nvSpPr>
        <p:spPr/>
        <p:txBody>
          <a:bodyPr/>
          <a:lstStyle/>
          <a:p>
            <a:fld id="{0BE96E79-1F98-4396-B82F-94B4AEA37C6A}" type="slidenum">
              <a:rPr lang="en-US" smtClean="0"/>
              <a:t>21</a:t>
            </a:fld>
            <a:endParaRPr lang="en-US"/>
          </a:p>
        </p:txBody>
      </p:sp>
      <p:grpSp>
        <p:nvGrpSpPr>
          <p:cNvPr id="8" name="Group 7">
            <a:extLst>
              <a:ext uri="{FF2B5EF4-FFF2-40B4-BE49-F238E27FC236}">
                <a16:creationId xmlns:a16="http://schemas.microsoft.com/office/drawing/2014/main" id="{0553206D-D8F6-4DDB-94CC-6EF98132BB6C}"/>
              </a:ext>
            </a:extLst>
          </p:cNvPr>
          <p:cNvGrpSpPr/>
          <p:nvPr/>
        </p:nvGrpSpPr>
        <p:grpSpPr>
          <a:xfrm>
            <a:off x="5340470" y="2979977"/>
            <a:ext cx="1760887" cy="2742196"/>
            <a:chOff x="399393" y="2938611"/>
            <a:chExt cx="2167246" cy="3375011"/>
          </a:xfrm>
        </p:grpSpPr>
        <p:pic>
          <p:nvPicPr>
            <p:cNvPr id="9" name="Picture 8">
              <a:extLst>
                <a:ext uri="{FF2B5EF4-FFF2-40B4-BE49-F238E27FC236}">
                  <a16:creationId xmlns:a16="http://schemas.microsoft.com/office/drawing/2014/main" id="{3A952F78-F18E-421C-9F1D-05C78A3E7B91}"/>
                </a:ext>
              </a:extLst>
            </p:cNvPr>
            <p:cNvPicPr>
              <a:picLocks noChangeAspect="1"/>
            </p:cNvPicPr>
            <p:nvPr/>
          </p:nvPicPr>
          <p:blipFill rotWithShape="1">
            <a:blip r:embed="rId3">
              <a:duotone>
                <a:schemeClr val="accent6">
                  <a:shade val="45000"/>
                  <a:satMod val="135000"/>
                </a:schemeClr>
                <a:prstClr val="white"/>
              </a:duotone>
            </a:blip>
            <a:srcRect l="21076" r="21076"/>
            <a:stretch/>
          </p:blipFill>
          <p:spPr>
            <a:xfrm>
              <a:off x="399393" y="2938611"/>
              <a:ext cx="2167246" cy="3375011"/>
            </a:xfrm>
            <a:prstGeom prst="rect">
              <a:avLst/>
            </a:prstGeom>
          </p:spPr>
        </p:pic>
        <p:sp>
          <p:nvSpPr>
            <p:cNvPr id="10" name="TextBox 9">
              <a:extLst>
                <a:ext uri="{FF2B5EF4-FFF2-40B4-BE49-F238E27FC236}">
                  <a16:creationId xmlns:a16="http://schemas.microsoft.com/office/drawing/2014/main" id="{EFDB293F-3A9A-41D2-AF00-3EDC5BA1C90C}"/>
                </a:ext>
              </a:extLst>
            </p:cNvPr>
            <p:cNvSpPr txBox="1"/>
            <p:nvPr/>
          </p:nvSpPr>
          <p:spPr>
            <a:xfrm>
              <a:off x="856413" y="3671149"/>
              <a:ext cx="1253204" cy="975731"/>
            </a:xfrm>
            <a:prstGeom prst="rect">
              <a:avLst/>
            </a:prstGeom>
            <a:noFill/>
          </p:spPr>
          <p:txBody>
            <a:bodyPr wrap="none" rtlCol="0">
              <a:spAutoFit/>
            </a:bodyPr>
            <a:lstStyle/>
            <a:p>
              <a:pPr algn="ctr"/>
              <a:r>
                <a:rPr lang="en-US" sz="1138" dirty="0">
                  <a:solidFill>
                    <a:schemeClr val="accent1">
                      <a:lumMod val="50000"/>
                    </a:schemeClr>
                  </a:solidFill>
                </a:rPr>
                <a:t>AIAG &amp; VDA</a:t>
              </a:r>
            </a:p>
            <a:p>
              <a:pPr algn="ctr"/>
              <a:r>
                <a:rPr lang="en-US" sz="1138" b="1" dirty="0">
                  <a:solidFill>
                    <a:srgbClr val="00B0F0"/>
                  </a:solidFill>
                </a:rPr>
                <a:t>FMEA</a:t>
              </a:r>
            </a:p>
            <a:p>
              <a:pPr algn="ctr"/>
              <a:r>
                <a:rPr lang="en-US" sz="1463" b="1" dirty="0"/>
                <a:t>7 STEP</a:t>
              </a:r>
            </a:p>
            <a:p>
              <a:pPr algn="ctr"/>
              <a:r>
                <a:rPr lang="en-US" sz="813" dirty="0"/>
                <a:t>PEMBUATAN FMEA</a:t>
              </a:r>
            </a:p>
          </p:txBody>
        </p:sp>
        <p:sp>
          <p:nvSpPr>
            <p:cNvPr id="11" name="Arc 10">
              <a:extLst>
                <a:ext uri="{FF2B5EF4-FFF2-40B4-BE49-F238E27FC236}">
                  <a16:creationId xmlns:a16="http://schemas.microsoft.com/office/drawing/2014/main" id="{F13B1753-A407-4994-A92D-EA4F43C76322}"/>
                </a:ext>
              </a:extLst>
            </p:cNvPr>
            <p:cNvSpPr/>
            <p:nvPr/>
          </p:nvSpPr>
          <p:spPr>
            <a:xfrm>
              <a:off x="399393" y="3090041"/>
              <a:ext cx="2167246" cy="1977824"/>
            </a:xfrm>
            <a:prstGeom prst="arc">
              <a:avLst>
                <a:gd name="adj1" fmla="val 9100406"/>
                <a:gd name="adj2" fmla="val 14872719"/>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sp>
          <p:nvSpPr>
            <p:cNvPr id="12" name="Arc 11">
              <a:extLst>
                <a:ext uri="{FF2B5EF4-FFF2-40B4-BE49-F238E27FC236}">
                  <a16:creationId xmlns:a16="http://schemas.microsoft.com/office/drawing/2014/main" id="{6E32841C-660A-4017-8941-6C196EC96811}"/>
                </a:ext>
              </a:extLst>
            </p:cNvPr>
            <p:cNvSpPr/>
            <p:nvPr/>
          </p:nvSpPr>
          <p:spPr>
            <a:xfrm>
              <a:off x="399393" y="3090041"/>
              <a:ext cx="2167246" cy="1977824"/>
            </a:xfrm>
            <a:prstGeom prst="arc">
              <a:avLst>
                <a:gd name="adj1" fmla="val 15276999"/>
                <a:gd name="adj2" fmla="val 21198839"/>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sp>
          <p:nvSpPr>
            <p:cNvPr id="13" name="Arc 12">
              <a:extLst>
                <a:ext uri="{FF2B5EF4-FFF2-40B4-BE49-F238E27FC236}">
                  <a16:creationId xmlns:a16="http://schemas.microsoft.com/office/drawing/2014/main" id="{4DF3404C-ECA0-4BB9-BB7F-AFD3C138A95F}"/>
                </a:ext>
              </a:extLst>
            </p:cNvPr>
            <p:cNvSpPr/>
            <p:nvPr/>
          </p:nvSpPr>
          <p:spPr>
            <a:xfrm>
              <a:off x="399393" y="3090041"/>
              <a:ext cx="2167246" cy="1977824"/>
            </a:xfrm>
            <a:prstGeom prst="arc">
              <a:avLst>
                <a:gd name="adj1" fmla="val 135537"/>
                <a:gd name="adj2" fmla="val 2159260"/>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grpSp>
      <p:grpSp>
        <p:nvGrpSpPr>
          <p:cNvPr id="92" name="Group 91">
            <a:extLst>
              <a:ext uri="{FF2B5EF4-FFF2-40B4-BE49-F238E27FC236}">
                <a16:creationId xmlns:a16="http://schemas.microsoft.com/office/drawing/2014/main" id="{457687D7-012C-4788-AFA7-13EA00B6E42A}"/>
              </a:ext>
            </a:extLst>
          </p:cNvPr>
          <p:cNvGrpSpPr/>
          <p:nvPr/>
        </p:nvGrpSpPr>
        <p:grpSpPr>
          <a:xfrm>
            <a:off x="6687933" y="1028961"/>
            <a:ext cx="1332665" cy="1316250"/>
            <a:chOff x="6940817" y="475106"/>
            <a:chExt cx="1640203" cy="1620000"/>
          </a:xfrm>
          <a:effectLst>
            <a:outerShdw blurRad="50800" dist="38100" dir="2700000" algn="tl" rotWithShape="0">
              <a:prstClr val="black">
                <a:alpha val="40000"/>
              </a:prstClr>
            </a:outerShdw>
          </a:effectLst>
        </p:grpSpPr>
        <p:sp>
          <p:nvSpPr>
            <p:cNvPr id="6" name="Oval 5">
              <a:extLst>
                <a:ext uri="{FF2B5EF4-FFF2-40B4-BE49-F238E27FC236}">
                  <a16:creationId xmlns:a16="http://schemas.microsoft.com/office/drawing/2014/main" id="{BA3FC01A-73CC-4A2E-82E4-3A14FD803924}"/>
                </a:ext>
              </a:extLst>
            </p:cNvPr>
            <p:cNvSpPr/>
            <p:nvPr/>
          </p:nvSpPr>
          <p:spPr>
            <a:xfrm>
              <a:off x="6940817" y="475106"/>
              <a:ext cx="1620000" cy="1620000"/>
            </a:xfrm>
            <a:prstGeom prst="ellipse">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975" dirty="0">
                <a:solidFill>
                  <a:srgbClr val="002060"/>
                </a:solidFill>
              </a:endParaRPr>
            </a:p>
          </p:txBody>
        </p:sp>
        <p:sp>
          <p:nvSpPr>
            <p:cNvPr id="43" name="Rectangle 42">
              <a:extLst>
                <a:ext uri="{FF2B5EF4-FFF2-40B4-BE49-F238E27FC236}">
                  <a16:creationId xmlns:a16="http://schemas.microsoft.com/office/drawing/2014/main" id="{74238D49-C0AA-49AA-A13F-9E13EB40DC1B}"/>
                </a:ext>
              </a:extLst>
            </p:cNvPr>
            <p:cNvSpPr/>
            <p:nvPr/>
          </p:nvSpPr>
          <p:spPr>
            <a:xfrm>
              <a:off x="6961020" y="921984"/>
              <a:ext cx="1620000" cy="760209"/>
            </a:xfrm>
            <a:prstGeom prst="rect">
              <a:avLst/>
            </a:prstGeom>
          </p:spPr>
          <p:txBody>
            <a:bodyPr wrap="square">
              <a:spAutoFit/>
            </a:bodyPr>
            <a:lstStyle/>
            <a:p>
              <a:pPr algn="ctr"/>
              <a:r>
                <a:rPr lang="en-US" sz="1138" b="1" dirty="0">
                  <a:solidFill>
                    <a:srgbClr val="002060"/>
                  </a:solidFill>
                </a:rPr>
                <a:t>Failure Analysis and Risk Mitigation </a:t>
              </a:r>
            </a:p>
          </p:txBody>
        </p:sp>
      </p:grpSp>
      <p:grpSp>
        <p:nvGrpSpPr>
          <p:cNvPr id="90" name="Group 89">
            <a:extLst>
              <a:ext uri="{FF2B5EF4-FFF2-40B4-BE49-F238E27FC236}">
                <a16:creationId xmlns:a16="http://schemas.microsoft.com/office/drawing/2014/main" id="{DDC829BC-B6D1-43B0-9692-AF69FFEF47DE}"/>
              </a:ext>
            </a:extLst>
          </p:cNvPr>
          <p:cNvGrpSpPr/>
          <p:nvPr/>
        </p:nvGrpSpPr>
        <p:grpSpPr>
          <a:xfrm>
            <a:off x="3547982" y="1801723"/>
            <a:ext cx="1343809" cy="1316250"/>
            <a:chOff x="3076261" y="1426197"/>
            <a:chExt cx="1653919" cy="1620000"/>
          </a:xfrm>
          <a:effectLst>
            <a:outerShdw blurRad="50800" dist="38100" dir="2700000" algn="tl" rotWithShape="0">
              <a:prstClr val="black">
                <a:alpha val="40000"/>
              </a:prstClr>
            </a:outerShdw>
          </a:effectLst>
        </p:grpSpPr>
        <p:sp>
          <p:nvSpPr>
            <p:cNvPr id="7" name="Oval 6">
              <a:extLst>
                <a:ext uri="{FF2B5EF4-FFF2-40B4-BE49-F238E27FC236}">
                  <a16:creationId xmlns:a16="http://schemas.microsoft.com/office/drawing/2014/main" id="{959A56D0-CF5B-4C44-8B7B-B6147B2A8C71}"/>
                </a:ext>
              </a:extLst>
            </p:cNvPr>
            <p:cNvSpPr/>
            <p:nvPr/>
          </p:nvSpPr>
          <p:spPr>
            <a:xfrm>
              <a:off x="3076261" y="1426197"/>
              <a:ext cx="1620000" cy="1620000"/>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solidFill>
                  <a:schemeClr val="accent6">
                    <a:lumMod val="50000"/>
                  </a:schemeClr>
                </a:solidFill>
              </a:endParaRPr>
            </a:p>
          </p:txBody>
        </p:sp>
        <p:sp>
          <p:nvSpPr>
            <p:cNvPr id="44" name="Rectangle 43">
              <a:extLst>
                <a:ext uri="{FF2B5EF4-FFF2-40B4-BE49-F238E27FC236}">
                  <a16:creationId xmlns:a16="http://schemas.microsoft.com/office/drawing/2014/main" id="{4E2A851C-2E26-4B3D-8CED-D561B882198C}"/>
                </a:ext>
              </a:extLst>
            </p:cNvPr>
            <p:cNvSpPr/>
            <p:nvPr/>
          </p:nvSpPr>
          <p:spPr>
            <a:xfrm>
              <a:off x="3095947" y="2104115"/>
              <a:ext cx="1634233" cy="329164"/>
            </a:xfrm>
            <a:prstGeom prst="rect">
              <a:avLst/>
            </a:prstGeom>
          </p:spPr>
          <p:txBody>
            <a:bodyPr wrap="square">
              <a:spAutoFit/>
            </a:bodyPr>
            <a:lstStyle/>
            <a:p>
              <a:pPr algn="ctr"/>
              <a:r>
                <a:rPr lang="en-US" sz="1138" b="1" dirty="0">
                  <a:solidFill>
                    <a:schemeClr val="accent6">
                      <a:lumMod val="50000"/>
                    </a:schemeClr>
                  </a:solidFill>
                </a:rPr>
                <a:t>System Analysis</a:t>
              </a:r>
            </a:p>
          </p:txBody>
        </p:sp>
      </p:grpSp>
      <p:grpSp>
        <p:nvGrpSpPr>
          <p:cNvPr id="91" name="Group 90">
            <a:extLst>
              <a:ext uri="{FF2B5EF4-FFF2-40B4-BE49-F238E27FC236}">
                <a16:creationId xmlns:a16="http://schemas.microsoft.com/office/drawing/2014/main" id="{8F125FFD-1815-4E98-A4C2-8EE0E8D59A16}"/>
              </a:ext>
            </a:extLst>
          </p:cNvPr>
          <p:cNvGrpSpPr/>
          <p:nvPr/>
        </p:nvGrpSpPr>
        <p:grpSpPr>
          <a:xfrm>
            <a:off x="6919480" y="4495648"/>
            <a:ext cx="1333828" cy="1316250"/>
            <a:chOff x="7225797" y="4741798"/>
            <a:chExt cx="1641635" cy="1620000"/>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32E0DB69-2BA2-447D-B643-CD5D14B238B1}"/>
                </a:ext>
              </a:extLst>
            </p:cNvPr>
            <p:cNvSpPr/>
            <p:nvPr/>
          </p:nvSpPr>
          <p:spPr>
            <a:xfrm>
              <a:off x="7247432" y="4741798"/>
              <a:ext cx="1620000" cy="1620000"/>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sp>
          <p:nvSpPr>
            <p:cNvPr id="45" name="Rectangle 44">
              <a:extLst>
                <a:ext uri="{FF2B5EF4-FFF2-40B4-BE49-F238E27FC236}">
                  <a16:creationId xmlns:a16="http://schemas.microsoft.com/office/drawing/2014/main" id="{20F0BFBE-027B-4347-A022-6A0C5FFF87D0}"/>
                </a:ext>
              </a:extLst>
            </p:cNvPr>
            <p:cNvSpPr/>
            <p:nvPr/>
          </p:nvSpPr>
          <p:spPr>
            <a:xfrm>
              <a:off x="7225797" y="5352541"/>
              <a:ext cx="1620001" cy="544686"/>
            </a:xfrm>
            <a:prstGeom prst="rect">
              <a:avLst/>
            </a:prstGeom>
          </p:spPr>
          <p:txBody>
            <a:bodyPr wrap="square">
              <a:spAutoFit/>
            </a:bodyPr>
            <a:lstStyle/>
            <a:p>
              <a:pPr algn="ctr"/>
              <a:r>
                <a:rPr lang="en-US" sz="1138" b="1" dirty="0">
                  <a:solidFill>
                    <a:srgbClr val="002060"/>
                  </a:solidFill>
                </a:rPr>
                <a:t>Risk Communication</a:t>
              </a:r>
            </a:p>
          </p:txBody>
        </p:sp>
      </p:grpSp>
      <p:grpSp>
        <p:nvGrpSpPr>
          <p:cNvPr id="85" name="Group 84">
            <a:extLst>
              <a:ext uri="{FF2B5EF4-FFF2-40B4-BE49-F238E27FC236}">
                <a16:creationId xmlns:a16="http://schemas.microsoft.com/office/drawing/2014/main" id="{74988DF2-C7D7-4A9B-B7E4-A7C6BFC53B79}"/>
              </a:ext>
            </a:extLst>
          </p:cNvPr>
          <p:cNvGrpSpPr/>
          <p:nvPr/>
        </p:nvGrpSpPr>
        <p:grpSpPr>
          <a:xfrm>
            <a:off x="4132012" y="2704592"/>
            <a:ext cx="1092433" cy="1093163"/>
            <a:chOff x="3795068" y="2537419"/>
            <a:chExt cx="1344533" cy="1345431"/>
          </a:xfrm>
        </p:grpSpPr>
        <p:sp>
          <p:nvSpPr>
            <p:cNvPr id="16" name="Oval 15">
              <a:extLst>
                <a:ext uri="{FF2B5EF4-FFF2-40B4-BE49-F238E27FC236}">
                  <a16:creationId xmlns:a16="http://schemas.microsoft.com/office/drawing/2014/main" id="{DA422DA9-1C64-4D57-8F51-3A7EB3C4CB8E}"/>
                </a:ext>
              </a:extLst>
            </p:cNvPr>
            <p:cNvSpPr/>
            <p:nvPr/>
          </p:nvSpPr>
          <p:spPr>
            <a:xfrm>
              <a:off x="3822786" y="2622850"/>
              <a:ext cx="1260000" cy="1260000"/>
            </a:xfrm>
            <a:prstGeom prst="ellipse">
              <a:avLst/>
            </a:prstGeom>
            <a:solidFill>
              <a:srgbClr val="00B4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pic>
          <p:nvPicPr>
            <p:cNvPr id="24" name="Picture 23">
              <a:extLst>
                <a:ext uri="{FF2B5EF4-FFF2-40B4-BE49-F238E27FC236}">
                  <a16:creationId xmlns:a16="http://schemas.microsoft.com/office/drawing/2014/main" id="{4F0128DA-BF61-4BC1-881F-B3F6DB016C31}"/>
                </a:ext>
              </a:extLst>
            </p:cNvPr>
            <p:cNvPicPr>
              <a:picLocks noChangeAspect="1"/>
            </p:cNvPicPr>
            <p:nvPr/>
          </p:nvPicPr>
          <p:blipFill rotWithShape="1">
            <a:blip r:embed="rId3">
              <a:lum bright="70000" contrast="-70000"/>
            </a:blip>
            <a:srcRect l="21076" r="21076"/>
            <a:stretch/>
          </p:blipFill>
          <p:spPr>
            <a:xfrm>
              <a:off x="4252722" y="3256731"/>
              <a:ext cx="374972" cy="513515"/>
            </a:xfrm>
            <a:prstGeom prst="rect">
              <a:avLst/>
            </a:prstGeom>
          </p:spPr>
        </p:pic>
        <p:sp>
          <p:nvSpPr>
            <p:cNvPr id="31" name="Oval 30">
              <a:extLst>
                <a:ext uri="{FF2B5EF4-FFF2-40B4-BE49-F238E27FC236}">
                  <a16:creationId xmlns:a16="http://schemas.microsoft.com/office/drawing/2014/main" id="{D9F22CF5-5B21-402E-8926-1A525FCE604C}"/>
                </a:ext>
              </a:extLst>
            </p:cNvPr>
            <p:cNvSpPr/>
            <p:nvPr/>
          </p:nvSpPr>
          <p:spPr>
            <a:xfrm>
              <a:off x="4681064" y="2537419"/>
              <a:ext cx="360000" cy="360000"/>
            </a:xfrm>
            <a:prstGeom prst="ellipse">
              <a:avLst/>
            </a:prstGeom>
            <a:solidFill>
              <a:srgbClr val="00B4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463" dirty="0"/>
                <a:t>3</a:t>
              </a:r>
            </a:p>
          </p:txBody>
        </p:sp>
        <p:sp>
          <p:nvSpPr>
            <p:cNvPr id="38" name="Rectangle 37">
              <a:extLst>
                <a:ext uri="{FF2B5EF4-FFF2-40B4-BE49-F238E27FC236}">
                  <a16:creationId xmlns:a16="http://schemas.microsoft.com/office/drawing/2014/main" id="{AD1720FC-8D7D-4728-A800-9225BBB9277B}"/>
                </a:ext>
              </a:extLst>
            </p:cNvPr>
            <p:cNvSpPr/>
            <p:nvPr/>
          </p:nvSpPr>
          <p:spPr>
            <a:xfrm>
              <a:off x="3795068" y="2961992"/>
              <a:ext cx="1344533" cy="298306"/>
            </a:xfrm>
            <a:prstGeom prst="rect">
              <a:avLst/>
            </a:prstGeom>
          </p:spPr>
          <p:txBody>
            <a:bodyPr wrap="square">
              <a:spAutoFit/>
            </a:bodyPr>
            <a:lstStyle/>
            <a:p>
              <a:pPr algn="ctr"/>
              <a:r>
                <a:rPr lang="id-ID" altLang="id-ID" sz="975" dirty="0">
                  <a:solidFill>
                    <a:schemeClr val="bg1"/>
                  </a:solidFill>
                </a:rPr>
                <a:t>Analisa</a:t>
              </a:r>
              <a:r>
                <a:rPr lang="en-US" altLang="id-ID" sz="975" dirty="0">
                  <a:solidFill>
                    <a:schemeClr val="bg1"/>
                  </a:solidFill>
                </a:rPr>
                <a:t> </a:t>
              </a:r>
              <a:r>
                <a:rPr lang="en-US" altLang="id-ID" sz="975" dirty="0" err="1">
                  <a:solidFill>
                    <a:schemeClr val="bg1"/>
                  </a:solidFill>
                </a:rPr>
                <a:t>Fungsi</a:t>
              </a:r>
              <a:endParaRPr lang="en-US" sz="975" dirty="0">
                <a:solidFill>
                  <a:schemeClr val="bg1"/>
                </a:solidFill>
              </a:endParaRPr>
            </a:p>
          </p:txBody>
        </p:sp>
        <p:pic>
          <p:nvPicPr>
            <p:cNvPr id="52" name="Google Shape;221;p5" descr="Single gear">
              <a:extLst>
                <a:ext uri="{FF2B5EF4-FFF2-40B4-BE49-F238E27FC236}">
                  <a16:creationId xmlns:a16="http://schemas.microsoft.com/office/drawing/2014/main" id="{7F566EB4-7131-492C-98D8-FA3C153B3D55}"/>
                </a:ext>
              </a:extLst>
            </p:cNvPr>
            <p:cNvPicPr preferRelativeResize="0"/>
            <p:nvPr/>
          </p:nvPicPr>
          <p:blipFill rotWithShape="1">
            <a:blip r:embed="rId4">
              <a:alphaModFix/>
              <a:lum bright="70000" contrast="-70000"/>
            </a:blip>
            <a:srcRect/>
            <a:stretch/>
          </p:blipFill>
          <p:spPr>
            <a:xfrm>
              <a:off x="4320142" y="3322054"/>
              <a:ext cx="240131" cy="239618"/>
            </a:xfrm>
            <a:prstGeom prst="rect">
              <a:avLst/>
            </a:prstGeom>
            <a:noFill/>
            <a:ln>
              <a:noFill/>
            </a:ln>
          </p:spPr>
        </p:pic>
        <p:sp>
          <p:nvSpPr>
            <p:cNvPr id="62" name="TextBox 61">
              <a:extLst>
                <a:ext uri="{FF2B5EF4-FFF2-40B4-BE49-F238E27FC236}">
                  <a16:creationId xmlns:a16="http://schemas.microsoft.com/office/drawing/2014/main" id="{3A5A628D-5E15-44ED-B097-027883E44C18}"/>
                </a:ext>
              </a:extLst>
            </p:cNvPr>
            <p:cNvSpPr txBox="1"/>
            <p:nvPr/>
          </p:nvSpPr>
          <p:spPr>
            <a:xfrm>
              <a:off x="4226208" y="2641085"/>
              <a:ext cx="507436" cy="282997"/>
            </a:xfrm>
            <a:prstGeom prst="rect">
              <a:avLst/>
            </a:prstGeom>
            <a:noFill/>
          </p:spPr>
          <p:txBody>
            <a:bodyPr wrap="none" rtlCol="0">
              <a:spAutoFit/>
            </a:bodyPr>
            <a:lstStyle/>
            <a:p>
              <a:r>
                <a:rPr lang="en-US" sz="894" b="1" dirty="0">
                  <a:solidFill>
                    <a:schemeClr val="bg1"/>
                  </a:solidFill>
                </a:rPr>
                <a:t>STEP</a:t>
              </a:r>
            </a:p>
          </p:txBody>
        </p:sp>
      </p:grpSp>
      <p:grpSp>
        <p:nvGrpSpPr>
          <p:cNvPr id="86" name="Group 85">
            <a:extLst>
              <a:ext uri="{FF2B5EF4-FFF2-40B4-BE49-F238E27FC236}">
                <a16:creationId xmlns:a16="http://schemas.microsoft.com/office/drawing/2014/main" id="{4DD01388-B163-4633-AAC8-07DE639ABD8E}"/>
              </a:ext>
            </a:extLst>
          </p:cNvPr>
          <p:cNvGrpSpPr/>
          <p:nvPr/>
        </p:nvGrpSpPr>
        <p:grpSpPr>
          <a:xfrm>
            <a:off x="5464158" y="1803379"/>
            <a:ext cx="1023750" cy="1086872"/>
            <a:chOff x="5434633" y="1428234"/>
            <a:chExt cx="1260000" cy="1337689"/>
          </a:xfrm>
        </p:grpSpPr>
        <p:sp>
          <p:nvSpPr>
            <p:cNvPr id="17" name="Oval 16">
              <a:extLst>
                <a:ext uri="{FF2B5EF4-FFF2-40B4-BE49-F238E27FC236}">
                  <a16:creationId xmlns:a16="http://schemas.microsoft.com/office/drawing/2014/main" id="{64F1FA96-E2F3-43BE-9BCD-26F567AE7E31}"/>
                </a:ext>
              </a:extLst>
            </p:cNvPr>
            <p:cNvSpPr/>
            <p:nvPr/>
          </p:nvSpPr>
          <p:spPr>
            <a:xfrm>
              <a:off x="5434633" y="1505923"/>
              <a:ext cx="1260000" cy="1260000"/>
            </a:xfrm>
            <a:prstGeom prst="ellipse">
              <a:avLst/>
            </a:prstGeom>
            <a:solidFill>
              <a:srgbClr val="006666"/>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pic>
          <p:nvPicPr>
            <p:cNvPr id="25" name="Picture 24">
              <a:extLst>
                <a:ext uri="{FF2B5EF4-FFF2-40B4-BE49-F238E27FC236}">
                  <a16:creationId xmlns:a16="http://schemas.microsoft.com/office/drawing/2014/main" id="{BC586CE2-016A-4CEF-89CA-1981FD438587}"/>
                </a:ext>
              </a:extLst>
            </p:cNvPr>
            <p:cNvPicPr>
              <a:picLocks noChangeAspect="1"/>
            </p:cNvPicPr>
            <p:nvPr/>
          </p:nvPicPr>
          <p:blipFill rotWithShape="1">
            <a:blip r:embed="rId3">
              <a:lum bright="70000" contrast="-70000"/>
            </a:blip>
            <a:srcRect l="21076" r="21076"/>
            <a:stretch/>
          </p:blipFill>
          <p:spPr>
            <a:xfrm>
              <a:off x="5877929" y="2173056"/>
              <a:ext cx="374972" cy="513515"/>
            </a:xfrm>
            <a:prstGeom prst="rect">
              <a:avLst/>
            </a:prstGeom>
          </p:spPr>
        </p:pic>
        <p:sp>
          <p:nvSpPr>
            <p:cNvPr id="32" name="Oval 31">
              <a:extLst>
                <a:ext uri="{FF2B5EF4-FFF2-40B4-BE49-F238E27FC236}">
                  <a16:creationId xmlns:a16="http://schemas.microsoft.com/office/drawing/2014/main" id="{831714D7-0915-490A-AEBD-EEA0609FA027}"/>
                </a:ext>
              </a:extLst>
            </p:cNvPr>
            <p:cNvSpPr/>
            <p:nvPr/>
          </p:nvSpPr>
          <p:spPr>
            <a:xfrm>
              <a:off x="5465504" y="1428234"/>
              <a:ext cx="360000" cy="360000"/>
            </a:xfrm>
            <a:prstGeom prst="ellipse">
              <a:avLst/>
            </a:prstGeom>
            <a:solidFill>
              <a:srgbClr val="006666"/>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463" dirty="0"/>
                <a:t>4</a:t>
              </a:r>
            </a:p>
          </p:txBody>
        </p:sp>
        <p:sp>
          <p:nvSpPr>
            <p:cNvPr id="39" name="Rectangle 38">
              <a:extLst>
                <a:ext uri="{FF2B5EF4-FFF2-40B4-BE49-F238E27FC236}">
                  <a16:creationId xmlns:a16="http://schemas.microsoft.com/office/drawing/2014/main" id="{100C3F45-048B-4B90-B3B9-3EBF55E8F938}"/>
                </a:ext>
              </a:extLst>
            </p:cNvPr>
            <p:cNvSpPr/>
            <p:nvPr/>
          </p:nvSpPr>
          <p:spPr>
            <a:xfrm>
              <a:off x="5590174" y="1726010"/>
              <a:ext cx="948918" cy="482972"/>
            </a:xfrm>
            <a:prstGeom prst="rect">
              <a:avLst/>
            </a:prstGeom>
          </p:spPr>
          <p:txBody>
            <a:bodyPr wrap="square">
              <a:spAutoFit/>
            </a:bodyPr>
            <a:lstStyle/>
            <a:p>
              <a:pPr algn="ctr"/>
              <a:r>
                <a:rPr lang="id-ID" altLang="id-ID" sz="975" dirty="0">
                  <a:solidFill>
                    <a:schemeClr val="bg1"/>
                  </a:solidFill>
                </a:rPr>
                <a:t>Analisa Kegagalan</a:t>
              </a:r>
              <a:endParaRPr lang="en-US" sz="975" dirty="0">
                <a:solidFill>
                  <a:schemeClr val="bg1"/>
                </a:solidFill>
              </a:endParaRPr>
            </a:p>
          </p:txBody>
        </p:sp>
        <p:pic>
          <p:nvPicPr>
            <p:cNvPr id="53" name="Google Shape;215;p5" descr="Downward trend">
              <a:extLst>
                <a:ext uri="{FF2B5EF4-FFF2-40B4-BE49-F238E27FC236}">
                  <a16:creationId xmlns:a16="http://schemas.microsoft.com/office/drawing/2014/main" id="{5183312C-0E6C-4FDE-BC34-D240F61A28E1}"/>
                </a:ext>
              </a:extLst>
            </p:cNvPr>
            <p:cNvPicPr preferRelativeResize="0"/>
            <p:nvPr/>
          </p:nvPicPr>
          <p:blipFill rotWithShape="1">
            <a:blip r:embed="rId5">
              <a:alphaModFix/>
              <a:lum bright="70000" contrast="-70000"/>
            </a:blip>
            <a:srcRect/>
            <a:stretch/>
          </p:blipFill>
          <p:spPr>
            <a:xfrm>
              <a:off x="5983116" y="2227269"/>
              <a:ext cx="160929" cy="255383"/>
            </a:xfrm>
            <a:prstGeom prst="rect">
              <a:avLst/>
            </a:prstGeom>
            <a:noFill/>
            <a:ln>
              <a:noFill/>
            </a:ln>
          </p:spPr>
        </p:pic>
        <p:sp>
          <p:nvSpPr>
            <p:cNvPr id="63" name="TextBox 62">
              <a:extLst>
                <a:ext uri="{FF2B5EF4-FFF2-40B4-BE49-F238E27FC236}">
                  <a16:creationId xmlns:a16="http://schemas.microsoft.com/office/drawing/2014/main" id="{370F3C88-B715-455C-A199-9B6C3F466B43}"/>
                </a:ext>
              </a:extLst>
            </p:cNvPr>
            <p:cNvSpPr txBox="1"/>
            <p:nvPr/>
          </p:nvSpPr>
          <p:spPr>
            <a:xfrm>
              <a:off x="5855944" y="1539989"/>
              <a:ext cx="507436" cy="282997"/>
            </a:xfrm>
            <a:prstGeom prst="rect">
              <a:avLst/>
            </a:prstGeom>
            <a:noFill/>
          </p:spPr>
          <p:txBody>
            <a:bodyPr wrap="none" rtlCol="0">
              <a:spAutoFit/>
            </a:bodyPr>
            <a:lstStyle/>
            <a:p>
              <a:r>
                <a:rPr lang="en-US" sz="894" b="1" dirty="0">
                  <a:solidFill>
                    <a:schemeClr val="bg1"/>
                  </a:solidFill>
                </a:rPr>
                <a:t>STEP</a:t>
              </a:r>
            </a:p>
          </p:txBody>
        </p:sp>
      </p:grpSp>
      <p:grpSp>
        <p:nvGrpSpPr>
          <p:cNvPr id="87" name="Group 86">
            <a:extLst>
              <a:ext uri="{FF2B5EF4-FFF2-40B4-BE49-F238E27FC236}">
                <a16:creationId xmlns:a16="http://schemas.microsoft.com/office/drawing/2014/main" id="{CA9E12E6-807F-444F-96AF-1A1410EED925}"/>
              </a:ext>
            </a:extLst>
          </p:cNvPr>
          <p:cNvGrpSpPr/>
          <p:nvPr/>
        </p:nvGrpSpPr>
        <p:grpSpPr>
          <a:xfrm>
            <a:off x="6311910" y="1917399"/>
            <a:ext cx="1023750" cy="1073084"/>
            <a:chOff x="6478020" y="1568566"/>
            <a:chExt cx="1260000" cy="1320719"/>
          </a:xfrm>
        </p:grpSpPr>
        <p:sp>
          <p:nvSpPr>
            <p:cNvPr id="18" name="Oval 17">
              <a:extLst>
                <a:ext uri="{FF2B5EF4-FFF2-40B4-BE49-F238E27FC236}">
                  <a16:creationId xmlns:a16="http://schemas.microsoft.com/office/drawing/2014/main" id="{4DA74598-5D7C-4F3B-BCE6-ACB8E45DC87A}"/>
                </a:ext>
              </a:extLst>
            </p:cNvPr>
            <p:cNvSpPr/>
            <p:nvPr/>
          </p:nvSpPr>
          <p:spPr>
            <a:xfrm>
              <a:off x="6478020" y="1629285"/>
              <a:ext cx="1260000" cy="1260000"/>
            </a:xfrm>
            <a:prstGeom prst="ellipse">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pic>
          <p:nvPicPr>
            <p:cNvPr id="26" name="Picture 25">
              <a:extLst>
                <a:ext uri="{FF2B5EF4-FFF2-40B4-BE49-F238E27FC236}">
                  <a16:creationId xmlns:a16="http://schemas.microsoft.com/office/drawing/2014/main" id="{DD679455-9CEB-402F-9F9B-640B8BA63819}"/>
                </a:ext>
              </a:extLst>
            </p:cNvPr>
            <p:cNvPicPr>
              <a:picLocks noChangeAspect="1"/>
            </p:cNvPicPr>
            <p:nvPr/>
          </p:nvPicPr>
          <p:blipFill rotWithShape="1">
            <a:blip r:embed="rId3">
              <a:lum bright="70000" contrast="-70000"/>
            </a:blip>
            <a:srcRect l="21076" r="21076"/>
            <a:stretch/>
          </p:blipFill>
          <p:spPr>
            <a:xfrm>
              <a:off x="6893904" y="2308177"/>
              <a:ext cx="374972" cy="513515"/>
            </a:xfrm>
            <a:prstGeom prst="rect">
              <a:avLst/>
            </a:prstGeom>
          </p:spPr>
        </p:pic>
        <p:sp>
          <p:nvSpPr>
            <p:cNvPr id="33" name="Oval 32">
              <a:extLst>
                <a:ext uri="{FF2B5EF4-FFF2-40B4-BE49-F238E27FC236}">
                  <a16:creationId xmlns:a16="http://schemas.microsoft.com/office/drawing/2014/main" id="{E8D0AACD-C6B6-42AE-99A2-952329683025}"/>
                </a:ext>
              </a:extLst>
            </p:cNvPr>
            <p:cNvSpPr/>
            <p:nvPr/>
          </p:nvSpPr>
          <p:spPr>
            <a:xfrm>
              <a:off x="7300817" y="1568566"/>
              <a:ext cx="360000" cy="360000"/>
            </a:xfrm>
            <a:prstGeom prst="ellipse">
              <a:avLst/>
            </a:prstGeom>
            <a:solidFill>
              <a:srgbClr val="0070C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463" dirty="0"/>
                <a:t>5</a:t>
              </a:r>
            </a:p>
          </p:txBody>
        </p:sp>
        <p:sp>
          <p:nvSpPr>
            <p:cNvPr id="40" name="Rectangle 39">
              <a:extLst>
                <a:ext uri="{FF2B5EF4-FFF2-40B4-BE49-F238E27FC236}">
                  <a16:creationId xmlns:a16="http://schemas.microsoft.com/office/drawing/2014/main" id="{40A7295E-1263-472C-98EB-51A60DF21451}"/>
                </a:ext>
              </a:extLst>
            </p:cNvPr>
            <p:cNvSpPr/>
            <p:nvPr/>
          </p:nvSpPr>
          <p:spPr>
            <a:xfrm>
              <a:off x="6606931" y="1869293"/>
              <a:ext cx="948918" cy="482972"/>
            </a:xfrm>
            <a:prstGeom prst="rect">
              <a:avLst/>
            </a:prstGeom>
          </p:spPr>
          <p:txBody>
            <a:bodyPr wrap="square">
              <a:spAutoFit/>
            </a:bodyPr>
            <a:lstStyle/>
            <a:p>
              <a:pPr algn="ctr"/>
              <a:r>
                <a:rPr lang="id-ID" altLang="id-ID" sz="975" dirty="0">
                  <a:solidFill>
                    <a:schemeClr val="bg1"/>
                  </a:solidFill>
                </a:rPr>
                <a:t>Analisa </a:t>
              </a:r>
              <a:r>
                <a:rPr lang="en-US" altLang="id-ID" sz="975" dirty="0" err="1">
                  <a:solidFill>
                    <a:schemeClr val="bg1"/>
                  </a:solidFill>
                </a:rPr>
                <a:t>Risiko</a:t>
              </a:r>
              <a:endParaRPr lang="en-US" sz="975" dirty="0">
                <a:solidFill>
                  <a:schemeClr val="bg1"/>
                </a:solidFill>
              </a:endParaRPr>
            </a:p>
          </p:txBody>
        </p:sp>
        <p:pic>
          <p:nvPicPr>
            <p:cNvPr id="54" name="Google Shape;214;p5" descr="Bar chart">
              <a:extLst>
                <a:ext uri="{FF2B5EF4-FFF2-40B4-BE49-F238E27FC236}">
                  <a16:creationId xmlns:a16="http://schemas.microsoft.com/office/drawing/2014/main" id="{2E72612B-E2A1-48EF-8B9E-EEAFC23CB6C7}"/>
                </a:ext>
              </a:extLst>
            </p:cNvPr>
            <p:cNvPicPr preferRelativeResize="0"/>
            <p:nvPr/>
          </p:nvPicPr>
          <p:blipFill rotWithShape="1">
            <a:blip r:embed="rId6">
              <a:alphaModFix/>
              <a:duotone>
                <a:schemeClr val="bg2">
                  <a:shade val="45000"/>
                  <a:satMod val="135000"/>
                </a:schemeClr>
                <a:prstClr val="white"/>
              </a:duotone>
            </a:blip>
            <a:srcRect/>
            <a:stretch/>
          </p:blipFill>
          <p:spPr>
            <a:xfrm>
              <a:off x="6977957" y="2374331"/>
              <a:ext cx="215063" cy="208082"/>
            </a:xfrm>
            <a:prstGeom prst="rect">
              <a:avLst/>
            </a:prstGeom>
            <a:noFill/>
            <a:ln>
              <a:noFill/>
            </a:ln>
          </p:spPr>
        </p:pic>
        <p:sp>
          <p:nvSpPr>
            <p:cNvPr id="64" name="TextBox 63">
              <a:extLst>
                <a:ext uri="{FF2B5EF4-FFF2-40B4-BE49-F238E27FC236}">
                  <a16:creationId xmlns:a16="http://schemas.microsoft.com/office/drawing/2014/main" id="{8CC4B5DB-F70F-4EEC-BB30-BDF23A22ED1A}"/>
                </a:ext>
              </a:extLst>
            </p:cNvPr>
            <p:cNvSpPr txBox="1"/>
            <p:nvPr/>
          </p:nvSpPr>
          <p:spPr>
            <a:xfrm>
              <a:off x="6839663" y="1684543"/>
              <a:ext cx="507436" cy="282997"/>
            </a:xfrm>
            <a:prstGeom prst="rect">
              <a:avLst/>
            </a:prstGeom>
            <a:noFill/>
          </p:spPr>
          <p:txBody>
            <a:bodyPr wrap="none" rtlCol="0">
              <a:spAutoFit/>
            </a:bodyPr>
            <a:lstStyle/>
            <a:p>
              <a:r>
                <a:rPr lang="en-US" sz="894" b="1" dirty="0">
                  <a:solidFill>
                    <a:schemeClr val="bg1"/>
                  </a:solidFill>
                </a:rPr>
                <a:t>STEP</a:t>
              </a:r>
            </a:p>
          </p:txBody>
        </p:sp>
      </p:grpSp>
      <p:grpSp>
        <p:nvGrpSpPr>
          <p:cNvPr id="88" name="Group 87">
            <a:extLst>
              <a:ext uri="{FF2B5EF4-FFF2-40B4-BE49-F238E27FC236}">
                <a16:creationId xmlns:a16="http://schemas.microsoft.com/office/drawing/2014/main" id="{933E5164-EC8E-4DD2-BD7F-6D989576DBF4}"/>
              </a:ext>
            </a:extLst>
          </p:cNvPr>
          <p:cNvGrpSpPr/>
          <p:nvPr/>
        </p:nvGrpSpPr>
        <p:grpSpPr>
          <a:xfrm>
            <a:off x="7058088" y="2506523"/>
            <a:ext cx="1063952" cy="1039820"/>
            <a:chOff x="7396392" y="2293642"/>
            <a:chExt cx="1309479" cy="1279779"/>
          </a:xfrm>
        </p:grpSpPr>
        <p:sp>
          <p:nvSpPr>
            <p:cNvPr id="19" name="Oval 18">
              <a:extLst>
                <a:ext uri="{FF2B5EF4-FFF2-40B4-BE49-F238E27FC236}">
                  <a16:creationId xmlns:a16="http://schemas.microsoft.com/office/drawing/2014/main" id="{4D6684E5-5796-47A0-A36F-7322960E848B}"/>
                </a:ext>
              </a:extLst>
            </p:cNvPr>
            <p:cNvSpPr/>
            <p:nvPr/>
          </p:nvSpPr>
          <p:spPr>
            <a:xfrm>
              <a:off x="7396392" y="2313421"/>
              <a:ext cx="1260000" cy="1260000"/>
            </a:xfrm>
            <a:prstGeom prst="ellipse">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pic>
          <p:nvPicPr>
            <p:cNvPr id="27" name="Picture 26">
              <a:extLst>
                <a:ext uri="{FF2B5EF4-FFF2-40B4-BE49-F238E27FC236}">
                  <a16:creationId xmlns:a16="http://schemas.microsoft.com/office/drawing/2014/main" id="{A193469C-962E-43B6-B107-F5C3BA9084B4}"/>
                </a:ext>
              </a:extLst>
            </p:cNvPr>
            <p:cNvPicPr>
              <a:picLocks noChangeAspect="1"/>
            </p:cNvPicPr>
            <p:nvPr/>
          </p:nvPicPr>
          <p:blipFill rotWithShape="1">
            <a:blip r:embed="rId3">
              <a:lum bright="70000" contrast="-70000"/>
            </a:blip>
            <a:srcRect l="21076" r="21076"/>
            <a:stretch/>
          </p:blipFill>
          <p:spPr>
            <a:xfrm>
              <a:off x="7854579" y="2978005"/>
              <a:ext cx="374972" cy="513515"/>
            </a:xfrm>
            <a:prstGeom prst="rect">
              <a:avLst/>
            </a:prstGeom>
          </p:spPr>
        </p:pic>
        <p:sp>
          <p:nvSpPr>
            <p:cNvPr id="34" name="Oval 33">
              <a:extLst>
                <a:ext uri="{FF2B5EF4-FFF2-40B4-BE49-F238E27FC236}">
                  <a16:creationId xmlns:a16="http://schemas.microsoft.com/office/drawing/2014/main" id="{6C0BC381-CBC0-4F85-A7EC-C9B4D7480E9B}"/>
                </a:ext>
              </a:extLst>
            </p:cNvPr>
            <p:cNvSpPr/>
            <p:nvPr/>
          </p:nvSpPr>
          <p:spPr>
            <a:xfrm>
              <a:off x="8345871" y="2293642"/>
              <a:ext cx="360000" cy="360000"/>
            </a:xfrm>
            <a:prstGeom prst="ellipse">
              <a:avLst/>
            </a:prstGeom>
            <a:solidFill>
              <a:schemeClr val="accent5">
                <a:lumMod val="50000"/>
              </a:schemeClr>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463" dirty="0"/>
                <a:t>6</a:t>
              </a:r>
            </a:p>
          </p:txBody>
        </p:sp>
        <p:sp>
          <p:nvSpPr>
            <p:cNvPr id="41" name="Rectangle 40">
              <a:extLst>
                <a:ext uri="{FF2B5EF4-FFF2-40B4-BE49-F238E27FC236}">
                  <a16:creationId xmlns:a16="http://schemas.microsoft.com/office/drawing/2014/main" id="{291B0A28-D12A-4CE4-A950-1797F54B6280}"/>
                </a:ext>
              </a:extLst>
            </p:cNvPr>
            <p:cNvSpPr/>
            <p:nvPr/>
          </p:nvSpPr>
          <p:spPr>
            <a:xfrm>
              <a:off x="7647528" y="2702795"/>
              <a:ext cx="886239" cy="298307"/>
            </a:xfrm>
            <a:prstGeom prst="rect">
              <a:avLst/>
            </a:prstGeom>
          </p:spPr>
          <p:txBody>
            <a:bodyPr wrap="none">
              <a:spAutoFit/>
            </a:bodyPr>
            <a:lstStyle/>
            <a:p>
              <a:r>
                <a:rPr lang="id-ID" altLang="id-ID" sz="975" dirty="0">
                  <a:solidFill>
                    <a:schemeClr val="bg1"/>
                  </a:solidFill>
                </a:rPr>
                <a:t>Optimisasi</a:t>
              </a:r>
              <a:endParaRPr lang="en-US" sz="975" dirty="0">
                <a:solidFill>
                  <a:schemeClr val="bg1"/>
                </a:solidFill>
              </a:endParaRPr>
            </a:p>
          </p:txBody>
        </p:sp>
        <p:pic>
          <p:nvPicPr>
            <p:cNvPr id="55" name="Google Shape;395;p12" descr="Heartbeat">
              <a:extLst>
                <a:ext uri="{FF2B5EF4-FFF2-40B4-BE49-F238E27FC236}">
                  <a16:creationId xmlns:a16="http://schemas.microsoft.com/office/drawing/2014/main" id="{F4268EB4-D87C-4F48-954E-D571BD4BC6DD}"/>
                </a:ext>
              </a:extLst>
            </p:cNvPr>
            <p:cNvPicPr preferRelativeResize="0"/>
            <p:nvPr/>
          </p:nvPicPr>
          <p:blipFill rotWithShape="1">
            <a:blip r:embed="rId7">
              <a:alphaModFix/>
              <a:lum bright="70000" contrast="-70000"/>
            </a:blip>
            <a:srcRect/>
            <a:stretch/>
          </p:blipFill>
          <p:spPr>
            <a:xfrm>
              <a:off x="7905691" y="3045334"/>
              <a:ext cx="260212" cy="208845"/>
            </a:xfrm>
            <a:prstGeom prst="rect">
              <a:avLst/>
            </a:prstGeom>
            <a:noFill/>
            <a:ln>
              <a:noFill/>
            </a:ln>
          </p:spPr>
        </p:pic>
        <p:sp>
          <p:nvSpPr>
            <p:cNvPr id="65" name="TextBox 64">
              <a:extLst>
                <a:ext uri="{FF2B5EF4-FFF2-40B4-BE49-F238E27FC236}">
                  <a16:creationId xmlns:a16="http://schemas.microsoft.com/office/drawing/2014/main" id="{A34FC7FD-AA33-471B-91EA-9C90D3029AD7}"/>
                </a:ext>
              </a:extLst>
            </p:cNvPr>
            <p:cNvSpPr txBox="1"/>
            <p:nvPr/>
          </p:nvSpPr>
          <p:spPr>
            <a:xfrm>
              <a:off x="7823570" y="2425680"/>
              <a:ext cx="507436" cy="282997"/>
            </a:xfrm>
            <a:prstGeom prst="rect">
              <a:avLst/>
            </a:prstGeom>
            <a:noFill/>
          </p:spPr>
          <p:txBody>
            <a:bodyPr wrap="none" rtlCol="0">
              <a:spAutoFit/>
            </a:bodyPr>
            <a:lstStyle/>
            <a:p>
              <a:r>
                <a:rPr lang="en-US" sz="894" b="1" dirty="0">
                  <a:solidFill>
                    <a:schemeClr val="bg1"/>
                  </a:solidFill>
                </a:rPr>
                <a:t>STEP</a:t>
              </a:r>
            </a:p>
          </p:txBody>
        </p:sp>
      </p:grpSp>
      <p:grpSp>
        <p:nvGrpSpPr>
          <p:cNvPr id="89" name="Group 88">
            <a:extLst>
              <a:ext uri="{FF2B5EF4-FFF2-40B4-BE49-F238E27FC236}">
                <a16:creationId xmlns:a16="http://schemas.microsoft.com/office/drawing/2014/main" id="{C4571C6B-C6C1-4EF0-9724-79CEAEB782E4}"/>
              </a:ext>
            </a:extLst>
          </p:cNvPr>
          <p:cNvGrpSpPr/>
          <p:nvPr/>
        </p:nvGrpSpPr>
        <p:grpSpPr>
          <a:xfrm>
            <a:off x="7272932" y="3778588"/>
            <a:ext cx="1023750" cy="1084362"/>
            <a:chOff x="7660817" y="3859261"/>
            <a:chExt cx="1260000" cy="1334599"/>
          </a:xfrm>
        </p:grpSpPr>
        <p:sp>
          <p:nvSpPr>
            <p:cNvPr id="21" name="Oval 20">
              <a:extLst>
                <a:ext uri="{FF2B5EF4-FFF2-40B4-BE49-F238E27FC236}">
                  <a16:creationId xmlns:a16="http://schemas.microsoft.com/office/drawing/2014/main" id="{757147F3-7F84-4E72-B527-64D6F6B33327}"/>
                </a:ext>
              </a:extLst>
            </p:cNvPr>
            <p:cNvSpPr/>
            <p:nvPr/>
          </p:nvSpPr>
          <p:spPr>
            <a:xfrm>
              <a:off x="7660817" y="3933860"/>
              <a:ext cx="1260000" cy="1260000"/>
            </a:xfrm>
            <a:prstGeom prst="ellipse">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pic>
          <p:nvPicPr>
            <p:cNvPr id="28" name="Picture 27">
              <a:extLst>
                <a:ext uri="{FF2B5EF4-FFF2-40B4-BE49-F238E27FC236}">
                  <a16:creationId xmlns:a16="http://schemas.microsoft.com/office/drawing/2014/main" id="{19DFB6B7-A645-408A-B047-B643DED5D751}"/>
                </a:ext>
              </a:extLst>
            </p:cNvPr>
            <p:cNvPicPr>
              <a:picLocks noChangeAspect="1"/>
            </p:cNvPicPr>
            <p:nvPr/>
          </p:nvPicPr>
          <p:blipFill rotWithShape="1">
            <a:blip r:embed="rId3">
              <a:lum bright="70000" contrast="-70000"/>
            </a:blip>
            <a:srcRect l="21076" r="21076"/>
            <a:stretch/>
          </p:blipFill>
          <p:spPr>
            <a:xfrm>
              <a:off x="8092119" y="4627757"/>
              <a:ext cx="374972" cy="513515"/>
            </a:xfrm>
            <a:prstGeom prst="rect">
              <a:avLst/>
            </a:prstGeom>
          </p:spPr>
        </p:pic>
        <p:sp>
          <p:nvSpPr>
            <p:cNvPr id="35" name="Oval 34">
              <a:extLst>
                <a:ext uri="{FF2B5EF4-FFF2-40B4-BE49-F238E27FC236}">
                  <a16:creationId xmlns:a16="http://schemas.microsoft.com/office/drawing/2014/main" id="{7C2A03B6-95E8-4E69-A55C-2B7D787E357E}"/>
                </a:ext>
              </a:extLst>
            </p:cNvPr>
            <p:cNvSpPr/>
            <p:nvPr/>
          </p:nvSpPr>
          <p:spPr>
            <a:xfrm>
              <a:off x="8560817" y="3859261"/>
              <a:ext cx="360000" cy="360000"/>
            </a:xfrm>
            <a:prstGeom prst="ellipse">
              <a:avLst/>
            </a:prstGeom>
            <a:solidFill>
              <a:srgbClr val="00206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463" dirty="0"/>
                <a:t>7</a:t>
              </a:r>
            </a:p>
          </p:txBody>
        </p:sp>
        <p:sp>
          <p:nvSpPr>
            <p:cNvPr id="42" name="Rectangle 41">
              <a:extLst>
                <a:ext uri="{FF2B5EF4-FFF2-40B4-BE49-F238E27FC236}">
                  <a16:creationId xmlns:a16="http://schemas.microsoft.com/office/drawing/2014/main" id="{E028A157-F55D-4991-8FEE-E3B314DD0231}"/>
                </a:ext>
              </a:extLst>
            </p:cNvPr>
            <p:cNvSpPr/>
            <p:nvPr/>
          </p:nvSpPr>
          <p:spPr>
            <a:xfrm>
              <a:off x="7796887" y="4197735"/>
              <a:ext cx="1070545" cy="482972"/>
            </a:xfrm>
            <a:prstGeom prst="rect">
              <a:avLst/>
            </a:prstGeom>
          </p:spPr>
          <p:txBody>
            <a:bodyPr wrap="square">
              <a:spAutoFit/>
            </a:bodyPr>
            <a:lstStyle/>
            <a:p>
              <a:pPr algn="ctr"/>
              <a:r>
                <a:rPr lang="id-ID" altLang="id-ID" sz="975" dirty="0">
                  <a:solidFill>
                    <a:schemeClr val="bg1"/>
                  </a:solidFill>
                </a:rPr>
                <a:t>Dokumentasi</a:t>
              </a:r>
              <a:r>
                <a:rPr lang="en-US" altLang="id-ID" sz="975" dirty="0">
                  <a:solidFill>
                    <a:schemeClr val="bg1"/>
                  </a:solidFill>
                </a:rPr>
                <a:t> </a:t>
              </a:r>
              <a:r>
                <a:rPr lang="id-ID" altLang="id-ID" sz="975" dirty="0">
                  <a:solidFill>
                    <a:schemeClr val="bg1"/>
                  </a:solidFill>
                </a:rPr>
                <a:t>Hasil</a:t>
              </a:r>
              <a:endParaRPr lang="en-US" sz="975" dirty="0">
                <a:solidFill>
                  <a:schemeClr val="bg1"/>
                </a:solidFill>
              </a:endParaRPr>
            </a:p>
          </p:txBody>
        </p:sp>
        <p:pic>
          <p:nvPicPr>
            <p:cNvPr id="56" name="Google Shape;207;p4" descr="Contract">
              <a:extLst>
                <a:ext uri="{FF2B5EF4-FFF2-40B4-BE49-F238E27FC236}">
                  <a16:creationId xmlns:a16="http://schemas.microsoft.com/office/drawing/2014/main" id="{D180EA62-12D1-47DC-97A5-892D122FAB5F}"/>
                </a:ext>
              </a:extLst>
            </p:cNvPr>
            <p:cNvPicPr preferRelativeResize="0"/>
            <p:nvPr/>
          </p:nvPicPr>
          <p:blipFill rotWithShape="1">
            <a:blip r:embed="rId8">
              <a:alphaModFix/>
              <a:lum bright="70000" contrast="-70000"/>
            </a:blip>
            <a:srcRect/>
            <a:stretch/>
          </p:blipFill>
          <p:spPr>
            <a:xfrm>
              <a:off x="8353461" y="4596746"/>
              <a:ext cx="289816" cy="274309"/>
            </a:xfrm>
            <a:prstGeom prst="rect">
              <a:avLst/>
            </a:prstGeom>
            <a:noFill/>
            <a:ln>
              <a:noFill/>
            </a:ln>
          </p:spPr>
        </p:pic>
        <p:sp>
          <p:nvSpPr>
            <p:cNvPr id="66" name="TextBox 65">
              <a:extLst>
                <a:ext uri="{FF2B5EF4-FFF2-40B4-BE49-F238E27FC236}">
                  <a16:creationId xmlns:a16="http://schemas.microsoft.com/office/drawing/2014/main" id="{01F4AD6F-DFF7-4B88-BB2C-C878AD5B9817}"/>
                </a:ext>
              </a:extLst>
            </p:cNvPr>
            <p:cNvSpPr txBox="1"/>
            <p:nvPr/>
          </p:nvSpPr>
          <p:spPr>
            <a:xfrm>
              <a:off x="8094023" y="3992331"/>
              <a:ext cx="507436" cy="282997"/>
            </a:xfrm>
            <a:prstGeom prst="rect">
              <a:avLst/>
            </a:prstGeom>
            <a:noFill/>
          </p:spPr>
          <p:txBody>
            <a:bodyPr wrap="none" rtlCol="0">
              <a:spAutoFit/>
            </a:bodyPr>
            <a:lstStyle/>
            <a:p>
              <a:r>
                <a:rPr lang="en-US" sz="894" b="1" dirty="0">
                  <a:solidFill>
                    <a:schemeClr val="bg1"/>
                  </a:solidFill>
                </a:rPr>
                <a:t>STEP</a:t>
              </a:r>
            </a:p>
          </p:txBody>
        </p:sp>
      </p:grpSp>
      <p:cxnSp>
        <p:nvCxnSpPr>
          <p:cNvPr id="68" name="Straight Connector 67">
            <a:extLst>
              <a:ext uri="{FF2B5EF4-FFF2-40B4-BE49-F238E27FC236}">
                <a16:creationId xmlns:a16="http://schemas.microsoft.com/office/drawing/2014/main" id="{9065CF38-2B67-4985-A637-FB3647B16041}"/>
              </a:ext>
            </a:extLst>
          </p:cNvPr>
          <p:cNvCxnSpPr>
            <a:cxnSpLocks/>
          </p:cNvCxnSpPr>
          <p:nvPr/>
        </p:nvCxnSpPr>
        <p:spPr>
          <a:xfrm flipH="1">
            <a:off x="5048983" y="3943389"/>
            <a:ext cx="298551" cy="16161"/>
          </a:xfrm>
          <a:prstGeom prst="line">
            <a:avLst/>
          </a:prstGeom>
          <a:ln w="28575">
            <a:solidFill>
              <a:schemeClr val="accent6">
                <a:lumMod val="75000"/>
              </a:schemeClr>
            </a:solidFill>
            <a:prstDash val="sysDash"/>
          </a:ln>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D931B38E-14E0-4A00-92EE-A9FBF27D7C27}"/>
              </a:ext>
            </a:extLst>
          </p:cNvPr>
          <p:cNvCxnSpPr>
            <a:cxnSpLocks/>
          </p:cNvCxnSpPr>
          <p:nvPr/>
        </p:nvCxnSpPr>
        <p:spPr>
          <a:xfrm flipH="1">
            <a:off x="6591035" y="2979341"/>
            <a:ext cx="57407" cy="182125"/>
          </a:xfrm>
          <a:prstGeom prst="line">
            <a:avLst/>
          </a:prstGeom>
          <a:ln w="28575">
            <a:solidFill>
              <a:srgbClr val="0070C0"/>
            </a:solidFill>
            <a:prstDash val="sysDash"/>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2BB720E6-2313-4676-912C-2964D90E8E8E}"/>
              </a:ext>
            </a:extLst>
          </p:cNvPr>
          <p:cNvCxnSpPr>
            <a:cxnSpLocks/>
          </p:cNvCxnSpPr>
          <p:nvPr/>
        </p:nvCxnSpPr>
        <p:spPr>
          <a:xfrm flipH="1" flipV="1">
            <a:off x="7092818" y="4199405"/>
            <a:ext cx="171576" cy="58823"/>
          </a:xfrm>
          <a:prstGeom prst="line">
            <a:avLst/>
          </a:prstGeom>
          <a:ln w="28575">
            <a:solidFill>
              <a:srgbClr val="002060"/>
            </a:solidFill>
            <a:prstDash val="sysDash"/>
          </a:ln>
        </p:spPr>
        <p:style>
          <a:lnRef idx="3">
            <a:schemeClr val="dk1"/>
          </a:lnRef>
          <a:fillRef idx="0">
            <a:schemeClr val="dk1"/>
          </a:fillRef>
          <a:effectRef idx="2">
            <a:schemeClr val="dk1"/>
          </a:effectRef>
          <a:fontRef idx="minor">
            <a:schemeClr val="tx1"/>
          </a:fontRef>
        </p:style>
      </p:cxnSp>
      <p:grpSp>
        <p:nvGrpSpPr>
          <p:cNvPr id="94" name="Group 93">
            <a:extLst>
              <a:ext uri="{FF2B5EF4-FFF2-40B4-BE49-F238E27FC236}">
                <a16:creationId xmlns:a16="http://schemas.microsoft.com/office/drawing/2014/main" id="{A01C31BE-68AA-46FE-81DB-724210789D29}"/>
              </a:ext>
            </a:extLst>
          </p:cNvPr>
          <p:cNvGrpSpPr/>
          <p:nvPr/>
        </p:nvGrpSpPr>
        <p:grpSpPr>
          <a:xfrm>
            <a:off x="3911208" y="3679510"/>
            <a:ext cx="1258089" cy="1023750"/>
            <a:chOff x="529404" y="3615850"/>
            <a:chExt cx="1548417" cy="1260000"/>
          </a:xfrm>
        </p:grpSpPr>
        <p:grpSp>
          <p:nvGrpSpPr>
            <p:cNvPr id="83" name="Group 82">
              <a:extLst>
                <a:ext uri="{FF2B5EF4-FFF2-40B4-BE49-F238E27FC236}">
                  <a16:creationId xmlns:a16="http://schemas.microsoft.com/office/drawing/2014/main" id="{C1DB939C-3F31-4987-AAFC-442503636B7F}"/>
                </a:ext>
              </a:extLst>
            </p:cNvPr>
            <p:cNvGrpSpPr/>
            <p:nvPr/>
          </p:nvGrpSpPr>
          <p:grpSpPr>
            <a:xfrm>
              <a:off x="529404" y="3615850"/>
              <a:ext cx="1548417" cy="1260000"/>
              <a:chOff x="3478513" y="3675745"/>
              <a:chExt cx="1548417" cy="1260000"/>
            </a:xfrm>
          </p:grpSpPr>
          <p:sp>
            <p:nvSpPr>
              <p:cNvPr id="15" name="Oval 14">
                <a:extLst>
                  <a:ext uri="{FF2B5EF4-FFF2-40B4-BE49-F238E27FC236}">
                    <a16:creationId xmlns:a16="http://schemas.microsoft.com/office/drawing/2014/main" id="{A3150921-AE51-4B94-9971-904F94350F7D}"/>
                  </a:ext>
                </a:extLst>
              </p:cNvPr>
              <p:cNvSpPr/>
              <p:nvPr/>
            </p:nvSpPr>
            <p:spPr>
              <a:xfrm>
                <a:off x="3597889" y="3675745"/>
                <a:ext cx="1260000" cy="1260000"/>
              </a:xfrm>
              <a:prstGeom prst="ellipse">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pic>
            <p:nvPicPr>
              <p:cNvPr id="23" name="Picture 22">
                <a:extLst>
                  <a:ext uri="{FF2B5EF4-FFF2-40B4-BE49-F238E27FC236}">
                    <a16:creationId xmlns:a16="http://schemas.microsoft.com/office/drawing/2014/main" id="{A4C615F3-AEDC-461F-BACE-3FFB668D9156}"/>
                  </a:ext>
                </a:extLst>
              </p:cNvPr>
              <p:cNvPicPr>
                <a:picLocks noChangeAspect="1"/>
              </p:cNvPicPr>
              <p:nvPr/>
            </p:nvPicPr>
            <p:blipFill rotWithShape="1">
              <a:blip r:embed="rId3">
                <a:lum bright="70000" contrast="-70000"/>
              </a:blip>
              <a:srcRect l="21076" r="21076"/>
              <a:stretch/>
            </p:blipFill>
            <p:spPr>
              <a:xfrm>
                <a:off x="4027659" y="4323949"/>
                <a:ext cx="374972" cy="513515"/>
              </a:xfrm>
              <a:prstGeom prst="rect">
                <a:avLst/>
              </a:prstGeom>
            </p:spPr>
          </p:pic>
          <p:sp>
            <p:nvSpPr>
              <p:cNvPr id="30" name="Oval 29">
                <a:extLst>
                  <a:ext uri="{FF2B5EF4-FFF2-40B4-BE49-F238E27FC236}">
                    <a16:creationId xmlns:a16="http://schemas.microsoft.com/office/drawing/2014/main" id="{124E63EA-9398-4C43-84F8-66BAE278AD26}"/>
                  </a:ext>
                </a:extLst>
              </p:cNvPr>
              <p:cNvSpPr/>
              <p:nvPr/>
            </p:nvSpPr>
            <p:spPr>
              <a:xfrm>
                <a:off x="3504618" y="3708956"/>
                <a:ext cx="360000" cy="360000"/>
              </a:xfrm>
              <a:prstGeom prst="ellipse">
                <a:avLst/>
              </a:prstGeom>
              <a:solidFill>
                <a:srgbClr val="00B05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463" dirty="0"/>
                  <a:t>2</a:t>
                </a:r>
              </a:p>
            </p:txBody>
          </p:sp>
          <p:sp>
            <p:nvSpPr>
              <p:cNvPr id="37" name="Rectangle 36">
                <a:extLst>
                  <a:ext uri="{FF2B5EF4-FFF2-40B4-BE49-F238E27FC236}">
                    <a16:creationId xmlns:a16="http://schemas.microsoft.com/office/drawing/2014/main" id="{A796DB3A-D9D7-4B7D-8D8F-0A9540D1E222}"/>
                  </a:ext>
                </a:extLst>
              </p:cNvPr>
              <p:cNvSpPr/>
              <p:nvPr/>
            </p:nvSpPr>
            <p:spPr>
              <a:xfrm>
                <a:off x="3478513" y="4068956"/>
                <a:ext cx="1548417" cy="298306"/>
              </a:xfrm>
              <a:prstGeom prst="rect">
                <a:avLst/>
              </a:prstGeom>
            </p:spPr>
            <p:txBody>
              <a:bodyPr wrap="square">
                <a:spAutoFit/>
              </a:bodyPr>
              <a:lstStyle/>
              <a:p>
                <a:pPr algn="ctr"/>
                <a:r>
                  <a:rPr lang="id-ID" altLang="id-ID" sz="975" dirty="0">
                    <a:solidFill>
                      <a:schemeClr val="bg1"/>
                    </a:solidFill>
                  </a:rPr>
                  <a:t>Analisa Struktur</a:t>
                </a:r>
                <a:endParaRPr lang="en-US" sz="975" dirty="0">
                  <a:solidFill>
                    <a:schemeClr val="bg1"/>
                  </a:solidFill>
                </a:endParaRPr>
              </a:p>
            </p:txBody>
          </p:sp>
          <p:sp>
            <p:nvSpPr>
              <p:cNvPr id="60" name="TextBox 59">
                <a:extLst>
                  <a:ext uri="{FF2B5EF4-FFF2-40B4-BE49-F238E27FC236}">
                    <a16:creationId xmlns:a16="http://schemas.microsoft.com/office/drawing/2014/main" id="{85CC0D13-17BD-49D4-B6AF-D2A61D4498BA}"/>
                  </a:ext>
                </a:extLst>
              </p:cNvPr>
              <p:cNvSpPr txBox="1"/>
              <p:nvPr/>
            </p:nvSpPr>
            <p:spPr>
              <a:xfrm>
                <a:off x="4053629" y="3836239"/>
                <a:ext cx="507436" cy="282997"/>
              </a:xfrm>
              <a:prstGeom prst="rect">
                <a:avLst/>
              </a:prstGeom>
              <a:noFill/>
            </p:spPr>
            <p:txBody>
              <a:bodyPr wrap="none" rtlCol="0">
                <a:spAutoFit/>
              </a:bodyPr>
              <a:lstStyle/>
              <a:p>
                <a:r>
                  <a:rPr lang="en-US" sz="894" b="1" dirty="0">
                    <a:solidFill>
                      <a:schemeClr val="bg1"/>
                    </a:solidFill>
                  </a:rPr>
                  <a:t>STEP</a:t>
                </a:r>
              </a:p>
            </p:txBody>
          </p:sp>
        </p:grpSp>
        <p:grpSp>
          <p:nvGrpSpPr>
            <p:cNvPr id="93" name="Group 92">
              <a:extLst>
                <a:ext uri="{FF2B5EF4-FFF2-40B4-BE49-F238E27FC236}">
                  <a16:creationId xmlns:a16="http://schemas.microsoft.com/office/drawing/2014/main" id="{1F26839A-1AB9-4485-A9E5-D26A66E88587}"/>
                </a:ext>
              </a:extLst>
            </p:cNvPr>
            <p:cNvGrpSpPr/>
            <p:nvPr/>
          </p:nvGrpSpPr>
          <p:grpSpPr>
            <a:xfrm>
              <a:off x="1132766" y="4377190"/>
              <a:ext cx="252000" cy="68319"/>
              <a:chOff x="4089537" y="4460097"/>
              <a:chExt cx="252000" cy="68319"/>
            </a:xfrm>
          </p:grpSpPr>
          <p:cxnSp>
            <p:nvCxnSpPr>
              <p:cNvPr id="49" name="Straight Connector 48">
                <a:extLst>
                  <a:ext uri="{FF2B5EF4-FFF2-40B4-BE49-F238E27FC236}">
                    <a16:creationId xmlns:a16="http://schemas.microsoft.com/office/drawing/2014/main" id="{E0BED815-3708-4B18-8654-5E5517BEA2A2}"/>
                  </a:ext>
                </a:extLst>
              </p:cNvPr>
              <p:cNvCxnSpPr/>
              <p:nvPr/>
            </p:nvCxnSpPr>
            <p:spPr>
              <a:xfrm>
                <a:off x="4126319" y="4460097"/>
                <a:ext cx="18843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F515EF-CB33-4388-A4E4-0B8238D9AF4C}"/>
                  </a:ext>
                </a:extLst>
              </p:cNvPr>
              <p:cNvCxnSpPr/>
              <p:nvPr/>
            </p:nvCxnSpPr>
            <p:spPr>
              <a:xfrm>
                <a:off x="4089537" y="4528416"/>
                <a:ext cx="252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EF87B9CD-9BE3-4492-A060-EE07AAB30BD9}"/>
              </a:ext>
            </a:extLst>
          </p:cNvPr>
          <p:cNvGrpSpPr/>
          <p:nvPr/>
        </p:nvGrpSpPr>
        <p:grpSpPr>
          <a:xfrm>
            <a:off x="4483678" y="4347094"/>
            <a:ext cx="1023750" cy="1026460"/>
            <a:chOff x="4227889" y="4558960"/>
            <a:chExt cx="1260000" cy="1263335"/>
          </a:xfrm>
        </p:grpSpPr>
        <p:sp>
          <p:nvSpPr>
            <p:cNvPr id="14" name="Oval 13">
              <a:extLst>
                <a:ext uri="{FF2B5EF4-FFF2-40B4-BE49-F238E27FC236}">
                  <a16:creationId xmlns:a16="http://schemas.microsoft.com/office/drawing/2014/main" id="{B74A723F-E754-483F-8AF7-BE48F992B7E1}"/>
                </a:ext>
              </a:extLst>
            </p:cNvPr>
            <p:cNvSpPr/>
            <p:nvPr/>
          </p:nvSpPr>
          <p:spPr>
            <a:xfrm>
              <a:off x="4227889" y="4562295"/>
              <a:ext cx="1260000" cy="1260000"/>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p>
          </p:txBody>
        </p:sp>
        <p:pic>
          <p:nvPicPr>
            <p:cNvPr id="22" name="Picture 21">
              <a:extLst>
                <a:ext uri="{FF2B5EF4-FFF2-40B4-BE49-F238E27FC236}">
                  <a16:creationId xmlns:a16="http://schemas.microsoft.com/office/drawing/2014/main" id="{F8941AAB-73C0-448F-AEE3-0FF9A77EA331}"/>
                </a:ext>
              </a:extLst>
            </p:cNvPr>
            <p:cNvPicPr>
              <a:picLocks noChangeAspect="1"/>
            </p:cNvPicPr>
            <p:nvPr/>
          </p:nvPicPr>
          <p:blipFill rotWithShape="1">
            <a:blip r:embed="rId3">
              <a:lum bright="70000" contrast="-70000"/>
            </a:blip>
            <a:srcRect l="21076" r="21076"/>
            <a:stretch/>
          </p:blipFill>
          <p:spPr>
            <a:xfrm>
              <a:off x="4691423" y="5256921"/>
              <a:ext cx="374972" cy="474482"/>
            </a:xfrm>
            <a:prstGeom prst="rect">
              <a:avLst/>
            </a:prstGeom>
          </p:spPr>
        </p:pic>
        <p:sp>
          <p:nvSpPr>
            <p:cNvPr id="29" name="Oval 28">
              <a:extLst>
                <a:ext uri="{FF2B5EF4-FFF2-40B4-BE49-F238E27FC236}">
                  <a16:creationId xmlns:a16="http://schemas.microsoft.com/office/drawing/2014/main" id="{D7CBF613-DDA6-4FE6-82B7-457AB099F381}"/>
                </a:ext>
              </a:extLst>
            </p:cNvPr>
            <p:cNvSpPr/>
            <p:nvPr/>
          </p:nvSpPr>
          <p:spPr>
            <a:xfrm>
              <a:off x="5053474" y="4558960"/>
              <a:ext cx="360000" cy="360000"/>
            </a:xfrm>
            <a:prstGeom prst="ellipse">
              <a:avLst/>
            </a:prstGeom>
            <a:solidFill>
              <a:schemeClr val="accent6">
                <a:lumMod val="75000"/>
              </a:schemeClr>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463" dirty="0"/>
                <a:t>1</a:t>
              </a:r>
            </a:p>
          </p:txBody>
        </p:sp>
        <p:sp>
          <p:nvSpPr>
            <p:cNvPr id="36" name="Rectangle 35">
              <a:extLst>
                <a:ext uri="{FF2B5EF4-FFF2-40B4-BE49-F238E27FC236}">
                  <a16:creationId xmlns:a16="http://schemas.microsoft.com/office/drawing/2014/main" id="{73D0622A-EA61-495C-8E1F-CE34094C4BA5}"/>
                </a:ext>
              </a:extLst>
            </p:cNvPr>
            <p:cNvSpPr/>
            <p:nvPr/>
          </p:nvSpPr>
          <p:spPr>
            <a:xfrm>
              <a:off x="4314757" y="4863945"/>
              <a:ext cx="1150292" cy="452353"/>
            </a:xfrm>
            <a:prstGeom prst="rect">
              <a:avLst/>
            </a:prstGeom>
          </p:spPr>
          <p:txBody>
            <a:bodyPr wrap="square">
              <a:spAutoFit/>
            </a:bodyPr>
            <a:lstStyle/>
            <a:p>
              <a:pPr algn="ctr"/>
              <a:r>
                <a:rPr lang="id-ID" altLang="id-ID" sz="894" dirty="0">
                  <a:solidFill>
                    <a:schemeClr val="bg1"/>
                  </a:solidFill>
                </a:rPr>
                <a:t>Perencanaan dan Persiapan</a:t>
              </a:r>
              <a:endParaRPr lang="en-US" sz="894" dirty="0">
                <a:solidFill>
                  <a:schemeClr val="bg1"/>
                </a:solidFill>
              </a:endParaRPr>
            </a:p>
          </p:txBody>
        </p:sp>
        <p:sp>
          <p:nvSpPr>
            <p:cNvPr id="47" name="TextBox 46">
              <a:extLst>
                <a:ext uri="{FF2B5EF4-FFF2-40B4-BE49-F238E27FC236}">
                  <a16:creationId xmlns:a16="http://schemas.microsoft.com/office/drawing/2014/main" id="{4E6FAA5E-4C16-47C8-8E43-A12CBD5C8143}"/>
                </a:ext>
              </a:extLst>
            </p:cNvPr>
            <p:cNvSpPr txBox="1"/>
            <p:nvPr/>
          </p:nvSpPr>
          <p:spPr>
            <a:xfrm>
              <a:off x="4754139" y="5268924"/>
              <a:ext cx="310144" cy="329164"/>
            </a:xfrm>
            <a:prstGeom prst="rect">
              <a:avLst/>
            </a:prstGeom>
            <a:noFill/>
          </p:spPr>
          <p:txBody>
            <a:bodyPr wrap="none" rtlCol="0">
              <a:spAutoFit/>
            </a:bodyPr>
            <a:lstStyle/>
            <a:p>
              <a:r>
                <a:rPr lang="en-US" sz="1138" dirty="0">
                  <a:solidFill>
                    <a:schemeClr val="bg1"/>
                  </a:solidFill>
                </a:rPr>
                <a:t>?</a:t>
              </a:r>
            </a:p>
          </p:txBody>
        </p:sp>
        <p:sp>
          <p:nvSpPr>
            <p:cNvPr id="61" name="TextBox 60">
              <a:extLst>
                <a:ext uri="{FF2B5EF4-FFF2-40B4-BE49-F238E27FC236}">
                  <a16:creationId xmlns:a16="http://schemas.microsoft.com/office/drawing/2014/main" id="{7E6A272B-E50B-4B49-BBA3-3652E1D62B42}"/>
                </a:ext>
              </a:extLst>
            </p:cNvPr>
            <p:cNvSpPr txBox="1"/>
            <p:nvPr/>
          </p:nvSpPr>
          <p:spPr>
            <a:xfrm>
              <a:off x="4658531" y="4650249"/>
              <a:ext cx="507436" cy="282997"/>
            </a:xfrm>
            <a:prstGeom prst="rect">
              <a:avLst/>
            </a:prstGeom>
            <a:noFill/>
          </p:spPr>
          <p:txBody>
            <a:bodyPr wrap="none" rtlCol="0">
              <a:spAutoFit/>
            </a:bodyPr>
            <a:lstStyle/>
            <a:p>
              <a:r>
                <a:rPr lang="en-US" sz="894" b="1" dirty="0">
                  <a:solidFill>
                    <a:schemeClr val="bg1"/>
                  </a:solidFill>
                </a:rPr>
                <a:t>STEP</a:t>
              </a:r>
            </a:p>
          </p:txBody>
        </p:sp>
      </p:grpSp>
      <p:sp>
        <p:nvSpPr>
          <p:cNvPr id="2" name="TextBox 1">
            <a:extLst>
              <a:ext uri="{FF2B5EF4-FFF2-40B4-BE49-F238E27FC236}">
                <a16:creationId xmlns:a16="http://schemas.microsoft.com/office/drawing/2014/main" id="{A8B8186A-96CA-2B42-8D99-D58747E5B60D}"/>
              </a:ext>
            </a:extLst>
          </p:cNvPr>
          <p:cNvSpPr txBox="1"/>
          <p:nvPr/>
        </p:nvSpPr>
        <p:spPr>
          <a:xfrm>
            <a:off x="660944" y="431800"/>
            <a:ext cx="3816814" cy="646331"/>
          </a:xfrm>
          <a:prstGeom prst="rect">
            <a:avLst/>
          </a:prstGeom>
          <a:noFill/>
        </p:spPr>
        <p:txBody>
          <a:bodyPr wrap="none" rtlCol="0">
            <a:spAutoFit/>
          </a:bodyPr>
          <a:lstStyle/>
          <a:p>
            <a:r>
              <a:rPr lang="en-US" sz="3600" dirty="0"/>
              <a:t>7 Step </a:t>
            </a:r>
            <a:r>
              <a:rPr lang="en-US" sz="3600" dirty="0" err="1"/>
              <a:t>dalam</a:t>
            </a:r>
            <a:r>
              <a:rPr lang="en-US" sz="3600" dirty="0"/>
              <a:t> FMEA</a:t>
            </a:r>
          </a:p>
        </p:txBody>
      </p:sp>
      <p:sp>
        <p:nvSpPr>
          <p:cNvPr id="3" name="Footer Placeholder 2">
            <a:extLst>
              <a:ext uri="{FF2B5EF4-FFF2-40B4-BE49-F238E27FC236}">
                <a16:creationId xmlns:a16="http://schemas.microsoft.com/office/drawing/2014/main" id="{8108EC9D-D8F7-4D59-851C-EE26D95785E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0169541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right)">
                                      <p:cBhvr>
                                        <p:cTn id="13" dur="500"/>
                                        <p:tgtEl>
                                          <p:spTgt spid="68"/>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p:cTn id="17" dur="1000" fill="hold"/>
                                        <p:tgtEl>
                                          <p:spTgt spid="82"/>
                                        </p:tgtEl>
                                        <p:attrNameLst>
                                          <p:attrName>ppt_w</p:attrName>
                                        </p:attrNameLst>
                                      </p:cBhvr>
                                      <p:tavLst>
                                        <p:tav tm="0">
                                          <p:val>
                                            <p:fltVal val="0"/>
                                          </p:val>
                                        </p:tav>
                                        <p:tav tm="100000">
                                          <p:val>
                                            <p:strVal val="#ppt_w"/>
                                          </p:val>
                                        </p:tav>
                                      </p:tavLst>
                                    </p:anim>
                                    <p:anim calcmode="lin" valueType="num">
                                      <p:cBhvr>
                                        <p:cTn id="18" dur="1000" fill="hold"/>
                                        <p:tgtEl>
                                          <p:spTgt spid="82"/>
                                        </p:tgtEl>
                                        <p:attrNameLst>
                                          <p:attrName>ppt_h</p:attrName>
                                        </p:attrNameLst>
                                      </p:cBhvr>
                                      <p:tavLst>
                                        <p:tav tm="0">
                                          <p:val>
                                            <p:fltVal val="0"/>
                                          </p:val>
                                        </p:tav>
                                        <p:tav tm="100000">
                                          <p:val>
                                            <p:strVal val="#ppt_h"/>
                                          </p:val>
                                        </p:tav>
                                      </p:tavLst>
                                    </p:anim>
                                    <p:anim calcmode="lin" valueType="num">
                                      <p:cBhvr>
                                        <p:cTn id="19" dur="1000" fill="hold"/>
                                        <p:tgtEl>
                                          <p:spTgt spid="82"/>
                                        </p:tgtEl>
                                        <p:attrNameLst>
                                          <p:attrName>style.rotation</p:attrName>
                                        </p:attrNameLst>
                                      </p:cBhvr>
                                      <p:tavLst>
                                        <p:tav tm="0">
                                          <p:val>
                                            <p:fltVal val="90"/>
                                          </p:val>
                                        </p:tav>
                                        <p:tav tm="100000">
                                          <p:val>
                                            <p:fltVal val="0"/>
                                          </p:val>
                                        </p:tav>
                                      </p:tavLst>
                                    </p:anim>
                                    <p:animEffect transition="in" filter="fade">
                                      <p:cBhvr>
                                        <p:cTn id="20" dur="1000"/>
                                        <p:tgtEl>
                                          <p:spTgt spid="82"/>
                                        </p:tgtEl>
                                      </p:cBhvr>
                                    </p:animEffect>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94"/>
                                        </p:tgtEl>
                                        <p:attrNameLst>
                                          <p:attrName>style.visibility</p:attrName>
                                        </p:attrNameLst>
                                      </p:cBhvr>
                                      <p:to>
                                        <p:strVal val="visible"/>
                                      </p:to>
                                    </p:set>
                                    <p:anim calcmode="lin" valueType="num">
                                      <p:cBhvr>
                                        <p:cTn id="24" dur="1000" fill="hold"/>
                                        <p:tgtEl>
                                          <p:spTgt spid="94"/>
                                        </p:tgtEl>
                                        <p:attrNameLst>
                                          <p:attrName>ppt_w</p:attrName>
                                        </p:attrNameLst>
                                      </p:cBhvr>
                                      <p:tavLst>
                                        <p:tav tm="0">
                                          <p:val>
                                            <p:fltVal val="0"/>
                                          </p:val>
                                        </p:tav>
                                        <p:tav tm="100000">
                                          <p:val>
                                            <p:strVal val="#ppt_w"/>
                                          </p:val>
                                        </p:tav>
                                      </p:tavLst>
                                    </p:anim>
                                    <p:anim calcmode="lin" valueType="num">
                                      <p:cBhvr>
                                        <p:cTn id="25" dur="1000" fill="hold"/>
                                        <p:tgtEl>
                                          <p:spTgt spid="94"/>
                                        </p:tgtEl>
                                        <p:attrNameLst>
                                          <p:attrName>ppt_h</p:attrName>
                                        </p:attrNameLst>
                                      </p:cBhvr>
                                      <p:tavLst>
                                        <p:tav tm="0">
                                          <p:val>
                                            <p:fltVal val="0"/>
                                          </p:val>
                                        </p:tav>
                                        <p:tav tm="100000">
                                          <p:val>
                                            <p:strVal val="#ppt_h"/>
                                          </p:val>
                                        </p:tav>
                                      </p:tavLst>
                                    </p:anim>
                                    <p:anim calcmode="lin" valueType="num">
                                      <p:cBhvr>
                                        <p:cTn id="26" dur="1000" fill="hold"/>
                                        <p:tgtEl>
                                          <p:spTgt spid="94"/>
                                        </p:tgtEl>
                                        <p:attrNameLst>
                                          <p:attrName>style.rotation</p:attrName>
                                        </p:attrNameLst>
                                      </p:cBhvr>
                                      <p:tavLst>
                                        <p:tav tm="0">
                                          <p:val>
                                            <p:fltVal val="90"/>
                                          </p:val>
                                        </p:tav>
                                        <p:tav tm="100000">
                                          <p:val>
                                            <p:fltVal val="0"/>
                                          </p:val>
                                        </p:tav>
                                      </p:tavLst>
                                    </p:anim>
                                    <p:animEffect transition="in" filter="fade">
                                      <p:cBhvr>
                                        <p:cTn id="27" dur="1000"/>
                                        <p:tgtEl>
                                          <p:spTgt spid="94"/>
                                        </p:tgtEl>
                                      </p:cBhvr>
                                    </p:animEffect>
                                  </p:childTnLst>
                                </p:cTn>
                              </p:par>
                            </p:childTnLst>
                          </p:cTn>
                        </p:par>
                        <p:par>
                          <p:cTn id="28" fill="hold">
                            <p:stCondLst>
                              <p:cond delay="3000"/>
                            </p:stCondLst>
                            <p:childTnLst>
                              <p:par>
                                <p:cTn id="29" presetID="31" presetClass="entr" presetSubtype="0"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p:cTn id="31" dur="1000" fill="hold"/>
                                        <p:tgtEl>
                                          <p:spTgt spid="85"/>
                                        </p:tgtEl>
                                        <p:attrNameLst>
                                          <p:attrName>ppt_w</p:attrName>
                                        </p:attrNameLst>
                                      </p:cBhvr>
                                      <p:tavLst>
                                        <p:tav tm="0">
                                          <p:val>
                                            <p:fltVal val="0"/>
                                          </p:val>
                                        </p:tav>
                                        <p:tav tm="100000">
                                          <p:val>
                                            <p:strVal val="#ppt_w"/>
                                          </p:val>
                                        </p:tav>
                                      </p:tavLst>
                                    </p:anim>
                                    <p:anim calcmode="lin" valueType="num">
                                      <p:cBhvr>
                                        <p:cTn id="32" dur="1000" fill="hold"/>
                                        <p:tgtEl>
                                          <p:spTgt spid="85"/>
                                        </p:tgtEl>
                                        <p:attrNameLst>
                                          <p:attrName>ppt_h</p:attrName>
                                        </p:attrNameLst>
                                      </p:cBhvr>
                                      <p:tavLst>
                                        <p:tav tm="0">
                                          <p:val>
                                            <p:fltVal val="0"/>
                                          </p:val>
                                        </p:tav>
                                        <p:tav tm="100000">
                                          <p:val>
                                            <p:strVal val="#ppt_h"/>
                                          </p:val>
                                        </p:tav>
                                      </p:tavLst>
                                    </p:anim>
                                    <p:anim calcmode="lin" valueType="num">
                                      <p:cBhvr>
                                        <p:cTn id="33" dur="1000" fill="hold"/>
                                        <p:tgtEl>
                                          <p:spTgt spid="85"/>
                                        </p:tgtEl>
                                        <p:attrNameLst>
                                          <p:attrName>style.rotation</p:attrName>
                                        </p:attrNameLst>
                                      </p:cBhvr>
                                      <p:tavLst>
                                        <p:tav tm="0">
                                          <p:val>
                                            <p:fltVal val="90"/>
                                          </p:val>
                                        </p:tav>
                                        <p:tav tm="100000">
                                          <p:val>
                                            <p:fltVal val="0"/>
                                          </p:val>
                                        </p:tav>
                                      </p:tavLst>
                                    </p:anim>
                                    <p:animEffect transition="in" filter="fade">
                                      <p:cBhvr>
                                        <p:cTn id="34" dur="1000"/>
                                        <p:tgtEl>
                                          <p:spTgt spid="85"/>
                                        </p:tgtEl>
                                      </p:cBhvr>
                                    </p:animEffect>
                                  </p:childTnLst>
                                </p:cTn>
                              </p:par>
                            </p:childTnLst>
                          </p:cTn>
                        </p:par>
                        <p:par>
                          <p:cTn id="35" fill="hold">
                            <p:stCondLst>
                              <p:cond delay="4000"/>
                            </p:stCondLst>
                            <p:childTnLst>
                              <p:par>
                                <p:cTn id="36" presetID="31" presetClass="entr" presetSubtype="0" fill="hold" nodeType="afterEffect">
                                  <p:stCondLst>
                                    <p:cond delay="0"/>
                                  </p:stCondLst>
                                  <p:childTnLst>
                                    <p:set>
                                      <p:cBhvr>
                                        <p:cTn id="37" dur="1" fill="hold">
                                          <p:stCondLst>
                                            <p:cond delay="0"/>
                                          </p:stCondLst>
                                        </p:cTn>
                                        <p:tgtEl>
                                          <p:spTgt spid="90"/>
                                        </p:tgtEl>
                                        <p:attrNameLst>
                                          <p:attrName>style.visibility</p:attrName>
                                        </p:attrNameLst>
                                      </p:cBhvr>
                                      <p:to>
                                        <p:strVal val="visible"/>
                                      </p:to>
                                    </p:set>
                                    <p:anim calcmode="lin" valueType="num">
                                      <p:cBhvr>
                                        <p:cTn id="38" dur="1000" fill="hold"/>
                                        <p:tgtEl>
                                          <p:spTgt spid="90"/>
                                        </p:tgtEl>
                                        <p:attrNameLst>
                                          <p:attrName>ppt_w</p:attrName>
                                        </p:attrNameLst>
                                      </p:cBhvr>
                                      <p:tavLst>
                                        <p:tav tm="0">
                                          <p:val>
                                            <p:fltVal val="0"/>
                                          </p:val>
                                        </p:tav>
                                        <p:tav tm="100000">
                                          <p:val>
                                            <p:strVal val="#ppt_w"/>
                                          </p:val>
                                        </p:tav>
                                      </p:tavLst>
                                    </p:anim>
                                    <p:anim calcmode="lin" valueType="num">
                                      <p:cBhvr>
                                        <p:cTn id="39" dur="1000" fill="hold"/>
                                        <p:tgtEl>
                                          <p:spTgt spid="90"/>
                                        </p:tgtEl>
                                        <p:attrNameLst>
                                          <p:attrName>ppt_h</p:attrName>
                                        </p:attrNameLst>
                                      </p:cBhvr>
                                      <p:tavLst>
                                        <p:tav tm="0">
                                          <p:val>
                                            <p:fltVal val="0"/>
                                          </p:val>
                                        </p:tav>
                                        <p:tav tm="100000">
                                          <p:val>
                                            <p:strVal val="#ppt_h"/>
                                          </p:val>
                                        </p:tav>
                                      </p:tavLst>
                                    </p:anim>
                                    <p:anim calcmode="lin" valueType="num">
                                      <p:cBhvr>
                                        <p:cTn id="40" dur="1000" fill="hold"/>
                                        <p:tgtEl>
                                          <p:spTgt spid="90"/>
                                        </p:tgtEl>
                                        <p:attrNameLst>
                                          <p:attrName>style.rotation</p:attrName>
                                        </p:attrNameLst>
                                      </p:cBhvr>
                                      <p:tavLst>
                                        <p:tav tm="0">
                                          <p:val>
                                            <p:fltVal val="90"/>
                                          </p:val>
                                        </p:tav>
                                        <p:tav tm="100000">
                                          <p:val>
                                            <p:fltVal val="0"/>
                                          </p:val>
                                        </p:tav>
                                      </p:tavLst>
                                    </p:anim>
                                    <p:animEffect transition="in" filter="fade">
                                      <p:cBhvr>
                                        <p:cTn id="41" dur="1000"/>
                                        <p:tgtEl>
                                          <p:spTgt spid="90"/>
                                        </p:tgtEl>
                                      </p:cBhvr>
                                    </p:animEffect>
                                  </p:childTnLst>
                                </p:cTn>
                              </p:par>
                            </p:childTnLst>
                          </p:cTn>
                        </p:par>
                        <p:par>
                          <p:cTn id="42" fill="hold">
                            <p:stCondLst>
                              <p:cond delay="5000"/>
                            </p:stCondLst>
                            <p:childTnLst>
                              <p:par>
                                <p:cTn id="43" presetID="22" presetClass="entr" presetSubtype="4" fill="hold"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wipe(down)">
                                      <p:cBhvr>
                                        <p:cTn id="45" dur="500"/>
                                        <p:tgtEl>
                                          <p:spTgt spid="71"/>
                                        </p:tgtEl>
                                      </p:cBhvr>
                                    </p:animEffect>
                                  </p:childTnLst>
                                </p:cTn>
                              </p:par>
                            </p:childTnLst>
                          </p:cTn>
                        </p:par>
                        <p:par>
                          <p:cTn id="46" fill="hold">
                            <p:stCondLst>
                              <p:cond delay="5500"/>
                            </p:stCondLst>
                            <p:childTnLst>
                              <p:par>
                                <p:cTn id="47" presetID="31" presetClass="entr" presetSubtype="0" fill="hold" nodeType="after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p:cTn id="49" dur="1000" fill="hold"/>
                                        <p:tgtEl>
                                          <p:spTgt spid="86"/>
                                        </p:tgtEl>
                                        <p:attrNameLst>
                                          <p:attrName>ppt_w</p:attrName>
                                        </p:attrNameLst>
                                      </p:cBhvr>
                                      <p:tavLst>
                                        <p:tav tm="0">
                                          <p:val>
                                            <p:fltVal val="0"/>
                                          </p:val>
                                        </p:tav>
                                        <p:tav tm="100000">
                                          <p:val>
                                            <p:strVal val="#ppt_w"/>
                                          </p:val>
                                        </p:tav>
                                      </p:tavLst>
                                    </p:anim>
                                    <p:anim calcmode="lin" valueType="num">
                                      <p:cBhvr>
                                        <p:cTn id="50" dur="1000" fill="hold"/>
                                        <p:tgtEl>
                                          <p:spTgt spid="86"/>
                                        </p:tgtEl>
                                        <p:attrNameLst>
                                          <p:attrName>ppt_h</p:attrName>
                                        </p:attrNameLst>
                                      </p:cBhvr>
                                      <p:tavLst>
                                        <p:tav tm="0">
                                          <p:val>
                                            <p:fltVal val="0"/>
                                          </p:val>
                                        </p:tav>
                                        <p:tav tm="100000">
                                          <p:val>
                                            <p:strVal val="#ppt_h"/>
                                          </p:val>
                                        </p:tav>
                                      </p:tavLst>
                                    </p:anim>
                                    <p:anim calcmode="lin" valueType="num">
                                      <p:cBhvr>
                                        <p:cTn id="51" dur="1000" fill="hold"/>
                                        <p:tgtEl>
                                          <p:spTgt spid="86"/>
                                        </p:tgtEl>
                                        <p:attrNameLst>
                                          <p:attrName>style.rotation</p:attrName>
                                        </p:attrNameLst>
                                      </p:cBhvr>
                                      <p:tavLst>
                                        <p:tav tm="0">
                                          <p:val>
                                            <p:fltVal val="90"/>
                                          </p:val>
                                        </p:tav>
                                        <p:tav tm="100000">
                                          <p:val>
                                            <p:fltVal val="0"/>
                                          </p:val>
                                        </p:tav>
                                      </p:tavLst>
                                    </p:anim>
                                    <p:animEffect transition="in" filter="fade">
                                      <p:cBhvr>
                                        <p:cTn id="52" dur="1000"/>
                                        <p:tgtEl>
                                          <p:spTgt spid="86"/>
                                        </p:tgtEl>
                                      </p:cBhvr>
                                    </p:animEffect>
                                  </p:childTnLst>
                                </p:cTn>
                              </p:par>
                            </p:childTnLst>
                          </p:cTn>
                        </p:par>
                        <p:par>
                          <p:cTn id="53" fill="hold">
                            <p:stCondLst>
                              <p:cond delay="6500"/>
                            </p:stCondLst>
                            <p:childTnLst>
                              <p:par>
                                <p:cTn id="54" presetID="31" presetClass="entr" presetSubtype="0"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 calcmode="lin" valueType="num">
                                      <p:cBhvr>
                                        <p:cTn id="56" dur="1000" fill="hold"/>
                                        <p:tgtEl>
                                          <p:spTgt spid="87"/>
                                        </p:tgtEl>
                                        <p:attrNameLst>
                                          <p:attrName>ppt_w</p:attrName>
                                        </p:attrNameLst>
                                      </p:cBhvr>
                                      <p:tavLst>
                                        <p:tav tm="0">
                                          <p:val>
                                            <p:fltVal val="0"/>
                                          </p:val>
                                        </p:tav>
                                        <p:tav tm="100000">
                                          <p:val>
                                            <p:strVal val="#ppt_w"/>
                                          </p:val>
                                        </p:tav>
                                      </p:tavLst>
                                    </p:anim>
                                    <p:anim calcmode="lin" valueType="num">
                                      <p:cBhvr>
                                        <p:cTn id="57" dur="1000" fill="hold"/>
                                        <p:tgtEl>
                                          <p:spTgt spid="87"/>
                                        </p:tgtEl>
                                        <p:attrNameLst>
                                          <p:attrName>ppt_h</p:attrName>
                                        </p:attrNameLst>
                                      </p:cBhvr>
                                      <p:tavLst>
                                        <p:tav tm="0">
                                          <p:val>
                                            <p:fltVal val="0"/>
                                          </p:val>
                                        </p:tav>
                                        <p:tav tm="100000">
                                          <p:val>
                                            <p:strVal val="#ppt_h"/>
                                          </p:val>
                                        </p:tav>
                                      </p:tavLst>
                                    </p:anim>
                                    <p:anim calcmode="lin" valueType="num">
                                      <p:cBhvr>
                                        <p:cTn id="58" dur="1000" fill="hold"/>
                                        <p:tgtEl>
                                          <p:spTgt spid="87"/>
                                        </p:tgtEl>
                                        <p:attrNameLst>
                                          <p:attrName>style.rotation</p:attrName>
                                        </p:attrNameLst>
                                      </p:cBhvr>
                                      <p:tavLst>
                                        <p:tav tm="0">
                                          <p:val>
                                            <p:fltVal val="90"/>
                                          </p:val>
                                        </p:tav>
                                        <p:tav tm="100000">
                                          <p:val>
                                            <p:fltVal val="0"/>
                                          </p:val>
                                        </p:tav>
                                      </p:tavLst>
                                    </p:anim>
                                    <p:animEffect transition="in" filter="fade">
                                      <p:cBhvr>
                                        <p:cTn id="59" dur="1000"/>
                                        <p:tgtEl>
                                          <p:spTgt spid="87"/>
                                        </p:tgtEl>
                                      </p:cBhvr>
                                    </p:animEffect>
                                  </p:childTnLst>
                                </p:cTn>
                              </p:par>
                            </p:childTnLst>
                          </p:cTn>
                        </p:par>
                        <p:par>
                          <p:cTn id="60" fill="hold">
                            <p:stCondLst>
                              <p:cond delay="7500"/>
                            </p:stCondLst>
                            <p:childTnLst>
                              <p:par>
                                <p:cTn id="61" presetID="31" presetClass="entr" presetSubtype="0" fill="hold" nodeType="after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p:cTn id="63" dur="1000" fill="hold"/>
                                        <p:tgtEl>
                                          <p:spTgt spid="88"/>
                                        </p:tgtEl>
                                        <p:attrNameLst>
                                          <p:attrName>ppt_w</p:attrName>
                                        </p:attrNameLst>
                                      </p:cBhvr>
                                      <p:tavLst>
                                        <p:tav tm="0">
                                          <p:val>
                                            <p:fltVal val="0"/>
                                          </p:val>
                                        </p:tav>
                                        <p:tav tm="100000">
                                          <p:val>
                                            <p:strVal val="#ppt_w"/>
                                          </p:val>
                                        </p:tav>
                                      </p:tavLst>
                                    </p:anim>
                                    <p:anim calcmode="lin" valueType="num">
                                      <p:cBhvr>
                                        <p:cTn id="64" dur="1000" fill="hold"/>
                                        <p:tgtEl>
                                          <p:spTgt spid="88"/>
                                        </p:tgtEl>
                                        <p:attrNameLst>
                                          <p:attrName>ppt_h</p:attrName>
                                        </p:attrNameLst>
                                      </p:cBhvr>
                                      <p:tavLst>
                                        <p:tav tm="0">
                                          <p:val>
                                            <p:fltVal val="0"/>
                                          </p:val>
                                        </p:tav>
                                        <p:tav tm="100000">
                                          <p:val>
                                            <p:strVal val="#ppt_h"/>
                                          </p:val>
                                        </p:tav>
                                      </p:tavLst>
                                    </p:anim>
                                    <p:anim calcmode="lin" valueType="num">
                                      <p:cBhvr>
                                        <p:cTn id="65" dur="1000" fill="hold"/>
                                        <p:tgtEl>
                                          <p:spTgt spid="88"/>
                                        </p:tgtEl>
                                        <p:attrNameLst>
                                          <p:attrName>style.rotation</p:attrName>
                                        </p:attrNameLst>
                                      </p:cBhvr>
                                      <p:tavLst>
                                        <p:tav tm="0">
                                          <p:val>
                                            <p:fltVal val="90"/>
                                          </p:val>
                                        </p:tav>
                                        <p:tav tm="100000">
                                          <p:val>
                                            <p:fltVal val="0"/>
                                          </p:val>
                                        </p:tav>
                                      </p:tavLst>
                                    </p:anim>
                                    <p:animEffect transition="in" filter="fade">
                                      <p:cBhvr>
                                        <p:cTn id="66" dur="1000"/>
                                        <p:tgtEl>
                                          <p:spTgt spid="88"/>
                                        </p:tgtEl>
                                      </p:cBhvr>
                                    </p:animEffect>
                                  </p:childTnLst>
                                </p:cTn>
                              </p:par>
                            </p:childTnLst>
                          </p:cTn>
                        </p:par>
                        <p:par>
                          <p:cTn id="67" fill="hold">
                            <p:stCondLst>
                              <p:cond delay="8500"/>
                            </p:stCondLst>
                            <p:childTnLst>
                              <p:par>
                                <p:cTn id="68" presetID="31" presetClass="entr" presetSubtype="0" fill="hold" nodeType="afterEffect">
                                  <p:stCondLst>
                                    <p:cond delay="0"/>
                                  </p:stCondLst>
                                  <p:childTnLst>
                                    <p:set>
                                      <p:cBhvr>
                                        <p:cTn id="69" dur="1" fill="hold">
                                          <p:stCondLst>
                                            <p:cond delay="0"/>
                                          </p:stCondLst>
                                        </p:cTn>
                                        <p:tgtEl>
                                          <p:spTgt spid="92"/>
                                        </p:tgtEl>
                                        <p:attrNameLst>
                                          <p:attrName>style.visibility</p:attrName>
                                        </p:attrNameLst>
                                      </p:cBhvr>
                                      <p:to>
                                        <p:strVal val="visible"/>
                                      </p:to>
                                    </p:set>
                                    <p:anim calcmode="lin" valueType="num">
                                      <p:cBhvr>
                                        <p:cTn id="70" dur="1000" fill="hold"/>
                                        <p:tgtEl>
                                          <p:spTgt spid="92"/>
                                        </p:tgtEl>
                                        <p:attrNameLst>
                                          <p:attrName>ppt_w</p:attrName>
                                        </p:attrNameLst>
                                      </p:cBhvr>
                                      <p:tavLst>
                                        <p:tav tm="0">
                                          <p:val>
                                            <p:fltVal val="0"/>
                                          </p:val>
                                        </p:tav>
                                        <p:tav tm="100000">
                                          <p:val>
                                            <p:strVal val="#ppt_w"/>
                                          </p:val>
                                        </p:tav>
                                      </p:tavLst>
                                    </p:anim>
                                    <p:anim calcmode="lin" valueType="num">
                                      <p:cBhvr>
                                        <p:cTn id="71" dur="1000" fill="hold"/>
                                        <p:tgtEl>
                                          <p:spTgt spid="92"/>
                                        </p:tgtEl>
                                        <p:attrNameLst>
                                          <p:attrName>ppt_h</p:attrName>
                                        </p:attrNameLst>
                                      </p:cBhvr>
                                      <p:tavLst>
                                        <p:tav tm="0">
                                          <p:val>
                                            <p:fltVal val="0"/>
                                          </p:val>
                                        </p:tav>
                                        <p:tav tm="100000">
                                          <p:val>
                                            <p:strVal val="#ppt_h"/>
                                          </p:val>
                                        </p:tav>
                                      </p:tavLst>
                                    </p:anim>
                                    <p:anim calcmode="lin" valueType="num">
                                      <p:cBhvr>
                                        <p:cTn id="72" dur="1000" fill="hold"/>
                                        <p:tgtEl>
                                          <p:spTgt spid="92"/>
                                        </p:tgtEl>
                                        <p:attrNameLst>
                                          <p:attrName>style.rotation</p:attrName>
                                        </p:attrNameLst>
                                      </p:cBhvr>
                                      <p:tavLst>
                                        <p:tav tm="0">
                                          <p:val>
                                            <p:fltVal val="90"/>
                                          </p:val>
                                        </p:tav>
                                        <p:tav tm="100000">
                                          <p:val>
                                            <p:fltVal val="0"/>
                                          </p:val>
                                        </p:tav>
                                      </p:tavLst>
                                    </p:anim>
                                    <p:animEffect transition="in" filter="fade">
                                      <p:cBhvr>
                                        <p:cTn id="73" dur="1000"/>
                                        <p:tgtEl>
                                          <p:spTgt spid="92"/>
                                        </p:tgtEl>
                                      </p:cBhvr>
                                    </p:animEffect>
                                  </p:childTnLst>
                                </p:cTn>
                              </p:par>
                            </p:childTnLst>
                          </p:cTn>
                        </p:par>
                        <p:par>
                          <p:cTn id="74" fill="hold">
                            <p:stCondLst>
                              <p:cond delay="9500"/>
                            </p:stCondLst>
                            <p:childTnLst>
                              <p:par>
                                <p:cTn id="75" presetID="22" presetClass="entr" presetSubtype="8" fill="hold" nodeType="after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wipe(left)">
                                      <p:cBhvr>
                                        <p:cTn id="77" dur="500"/>
                                        <p:tgtEl>
                                          <p:spTgt spid="73"/>
                                        </p:tgtEl>
                                      </p:cBhvr>
                                    </p:animEffect>
                                  </p:childTnLst>
                                </p:cTn>
                              </p:par>
                            </p:childTnLst>
                          </p:cTn>
                        </p:par>
                        <p:par>
                          <p:cTn id="78" fill="hold">
                            <p:stCondLst>
                              <p:cond delay="10000"/>
                            </p:stCondLst>
                            <p:childTnLst>
                              <p:par>
                                <p:cTn id="79" presetID="31" presetClass="entr" presetSubtype="0" fill="hold" nodeType="afterEffect">
                                  <p:stCondLst>
                                    <p:cond delay="0"/>
                                  </p:stCondLst>
                                  <p:childTnLst>
                                    <p:set>
                                      <p:cBhvr>
                                        <p:cTn id="80" dur="1" fill="hold">
                                          <p:stCondLst>
                                            <p:cond delay="0"/>
                                          </p:stCondLst>
                                        </p:cTn>
                                        <p:tgtEl>
                                          <p:spTgt spid="89"/>
                                        </p:tgtEl>
                                        <p:attrNameLst>
                                          <p:attrName>style.visibility</p:attrName>
                                        </p:attrNameLst>
                                      </p:cBhvr>
                                      <p:to>
                                        <p:strVal val="visible"/>
                                      </p:to>
                                    </p:set>
                                    <p:anim calcmode="lin" valueType="num">
                                      <p:cBhvr>
                                        <p:cTn id="81" dur="1000" fill="hold"/>
                                        <p:tgtEl>
                                          <p:spTgt spid="89"/>
                                        </p:tgtEl>
                                        <p:attrNameLst>
                                          <p:attrName>ppt_w</p:attrName>
                                        </p:attrNameLst>
                                      </p:cBhvr>
                                      <p:tavLst>
                                        <p:tav tm="0">
                                          <p:val>
                                            <p:fltVal val="0"/>
                                          </p:val>
                                        </p:tav>
                                        <p:tav tm="100000">
                                          <p:val>
                                            <p:strVal val="#ppt_w"/>
                                          </p:val>
                                        </p:tav>
                                      </p:tavLst>
                                    </p:anim>
                                    <p:anim calcmode="lin" valueType="num">
                                      <p:cBhvr>
                                        <p:cTn id="82" dur="1000" fill="hold"/>
                                        <p:tgtEl>
                                          <p:spTgt spid="89"/>
                                        </p:tgtEl>
                                        <p:attrNameLst>
                                          <p:attrName>ppt_h</p:attrName>
                                        </p:attrNameLst>
                                      </p:cBhvr>
                                      <p:tavLst>
                                        <p:tav tm="0">
                                          <p:val>
                                            <p:fltVal val="0"/>
                                          </p:val>
                                        </p:tav>
                                        <p:tav tm="100000">
                                          <p:val>
                                            <p:strVal val="#ppt_h"/>
                                          </p:val>
                                        </p:tav>
                                      </p:tavLst>
                                    </p:anim>
                                    <p:anim calcmode="lin" valueType="num">
                                      <p:cBhvr>
                                        <p:cTn id="83" dur="1000" fill="hold"/>
                                        <p:tgtEl>
                                          <p:spTgt spid="89"/>
                                        </p:tgtEl>
                                        <p:attrNameLst>
                                          <p:attrName>style.rotation</p:attrName>
                                        </p:attrNameLst>
                                      </p:cBhvr>
                                      <p:tavLst>
                                        <p:tav tm="0">
                                          <p:val>
                                            <p:fltVal val="90"/>
                                          </p:val>
                                        </p:tav>
                                        <p:tav tm="100000">
                                          <p:val>
                                            <p:fltVal val="0"/>
                                          </p:val>
                                        </p:tav>
                                      </p:tavLst>
                                    </p:anim>
                                    <p:animEffect transition="in" filter="fade">
                                      <p:cBhvr>
                                        <p:cTn id="84" dur="1000"/>
                                        <p:tgtEl>
                                          <p:spTgt spid="89"/>
                                        </p:tgtEl>
                                      </p:cBhvr>
                                    </p:animEffect>
                                  </p:childTnLst>
                                </p:cTn>
                              </p:par>
                            </p:childTnLst>
                          </p:cTn>
                        </p:par>
                        <p:par>
                          <p:cTn id="85" fill="hold">
                            <p:stCondLst>
                              <p:cond delay="11000"/>
                            </p:stCondLst>
                            <p:childTnLst>
                              <p:par>
                                <p:cTn id="86" presetID="31" presetClass="entr" presetSubtype="0" fill="hold" nodeType="afterEffect">
                                  <p:stCondLst>
                                    <p:cond delay="0"/>
                                  </p:stCondLst>
                                  <p:childTnLst>
                                    <p:set>
                                      <p:cBhvr>
                                        <p:cTn id="87" dur="1" fill="hold">
                                          <p:stCondLst>
                                            <p:cond delay="0"/>
                                          </p:stCondLst>
                                        </p:cTn>
                                        <p:tgtEl>
                                          <p:spTgt spid="91"/>
                                        </p:tgtEl>
                                        <p:attrNameLst>
                                          <p:attrName>style.visibility</p:attrName>
                                        </p:attrNameLst>
                                      </p:cBhvr>
                                      <p:to>
                                        <p:strVal val="visible"/>
                                      </p:to>
                                    </p:set>
                                    <p:anim calcmode="lin" valueType="num">
                                      <p:cBhvr>
                                        <p:cTn id="88" dur="1000" fill="hold"/>
                                        <p:tgtEl>
                                          <p:spTgt spid="91"/>
                                        </p:tgtEl>
                                        <p:attrNameLst>
                                          <p:attrName>ppt_w</p:attrName>
                                        </p:attrNameLst>
                                      </p:cBhvr>
                                      <p:tavLst>
                                        <p:tav tm="0">
                                          <p:val>
                                            <p:fltVal val="0"/>
                                          </p:val>
                                        </p:tav>
                                        <p:tav tm="100000">
                                          <p:val>
                                            <p:strVal val="#ppt_w"/>
                                          </p:val>
                                        </p:tav>
                                      </p:tavLst>
                                    </p:anim>
                                    <p:anim calcmode="lin" valueType="num">
                                      <p:cBhvr>
                                        <p:cTn id="89" dur="1000" fill="hold"/>
                                        <p:tgtEl>
                                          <p:spTgt spid="91"/>
                                        </p:tgtEl>
                                        <p:attrNameLst>
                                          <p:attrName>ppt_h</p:attrName>
                                        </p:attrNameLst>
                                      </p:cBhvr>
                                      <p:tavLst>
                                        <p:tav tm="0">
                                          <p:val>
                                            <p:fltVal val="0"/>
                                          </p:val>
                                        </p:tav>
                                        <p:tav tm="100000">
                                          <p:val>
                                            <p:strVal val="#ppt_h"/>
                                          </p:val>
                                        </p:tav>
                                      </p:tavLst>
                                    </p:anim>
                                    <p:anim calcmode="lin" valueType="num">
                                      <p:cBhvr>
                                        <p:cTn id="90" dur="1000" fill="hold"/>
                                        <p:tgtEl>
                                          <p:spTgt spid="91"/>
                                        </p:tgtEl>
                                        <p:attrNameLst>
                                          <p:attrName>style.rotation</p:attrName>
                                        </p:attrNameLst>
                                      </p:cBhvr>
                                      <p:tavLst>
                                        <p:tav tm="0">
                                          <p:val>
                                            <p:fltVal val="90"/>
                                          </p:val>
                                        </p:tav>
                                        <p:tav tm="100000">
                                          <p:val>
                                            <p:fltVal val="0"/>
                                          </p:val>
                                        </p:tav>
                                      </p:tavLst>
                                    </p:anim>
                                    <p:animEffect transition="in" filter="fade">
                                      <p:cBhvr>
                                        <p:cTn id="91"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22</a:t>
            </a:fld>
            <a:endParaRPr lang="en-US" dirty="0"/>
          </a:p>
        </p:txBody>
      </p:sp>
      <p:sp>
        <p:nvSpPr>
          <p:cNvPr id="4" name="Rectangle 3"/>
          <p:cNvSpPr/>
          <p:nvPr/>
        </p:nvSpPr>
        <p:spPr>
          <a:xfrm>
            <a:off x="-1" y="-22824"/>
            <a:ext cx="501921"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Box 2">
            <a:extLst>
              <a:ext uri="{FF2B5EF4-FFF2-40B4-BE49-F238E27FC236}">
                <a16:creationId xmlns:a16="http://schemas.microsoft.com/office/drawing/2014/main" id="{A2058891-8CC6-4BD6-BCAC-41E25DDBDF53}"/>
              </a:ext>
            </a:extLst>
          </p:cNvPr>
          <p:cNvSpPr txBox="1">
            <a:spLocks noChangeArrowheads="1"/>
          </p:cNvSpPr>
          <p:nvPr/>
        </p:nvSpPr>
        <p:spPr bwMode="auto">
          <a:xfrm>
            <a:off x="614687" y="116060"/>
            <a:ext cx="4506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7 Step Pembuatan FMEA </a:t>
            </a:r>
            <a:endParaRPr lang="en-US" altLang="id-ID" sz="2400" dirty="0">
              <a:latin typeface="Verdana" panose="020B0604030504040204" pitchFamily="34" charset="0"/>
            </a:endParaRPr>
          </a:p>
        </p:txBody>
      </p:sp>
      <p:sp>
        <p:nvSpPr>
          <p:cNvPr id="7" name="Rectangle 6">
            <a:extLst>
              <a:ext uri="{FF2B5EF4-FFF2-40B4-BE49-F238E27FC236}">
                <a16:creationId xmlns:a16="http://schemas.microsoft.com/office/drawing/2014/main" id="{F2F45520-C018-47EA-A939-AD3EDAEE4887}"/>
              </a:ext>
            </a:extLst>
          </p:cNvPr>
          <p:cNvSpPr/>
          <p:nvPr/>
        </p:nvSpPr>
        <p:spPr>
          <a:xfrm>
            <a:off x="706480" y="678601"/>
            <a:ext cx="4949831" cy="6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1DEA1CA-DE6F-4042-8219-34AF6592C289}"/>
              </a:ext>
            </a:extLst>
          </p:cNvPr>
          <p:cNvGrpSpPr/>
          <p:nvPr/>
        </p:nvGrpSpPr>
        <p:grpSpPr>
          <a:xfrm>
            <a:off x="2666456" y="1129196"/>
            <a:ext cx="1429294" cy="2145515"/>
            <a:chOff x="2666456" y="1129196"/>
            <a:chExt cx="1429294" cy="2145515"/>
          </a:xfrm>
        </p:grpSpPr>
        <p:sp>
          <p:nvSpPr>
            <p:cNvPr id="11" name="Rectangle 10">
              <a:extLst>
                <a:ext uri="{FF2B5EF4-FFF2-40B4-BE49-F238E27FC236}">
                  <a16:creationId xmlns:a16="http://schemas.microsoft.com/office/drawing/2014/main" id="{4E9EBE61-4249-42BD-B14E-C06D08851C47}"/>
                </a:ext>
              </a:extLst>
            </p:cNvPr>
            <p:cNvSpPr/>
            <p:nvPr/>
          </p:nvSpPr>
          <p:spPr>
            <a:xfrm>
              <a:off x="2666456" y="1129196"/>
              <a:ext cx="1429294" cy="565213"/>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1. Perencanaan dan Persiapan</a:t>
              </a:r>
              <a:endParaRPr lang="en-US" sz="1300" dirty="0"/>
            </a:p>
          </p:txBody>
        </p:sp>
        <p:cxnSp>
          <p:nvCxnSpPr>
            <p:cNvPr id="19" name="Straight Arrow Connector 18">
              <a:extLst>
                <a:ext uri="{FF2B5EF4-FFF2-40B4-BE49-F238E27FC236}">
                  <a16:creationId xmlns:a16="http://schemas.microsoft.com/office/drawing/2014/main" id="{F788AADB-378C-4DEC-B1E3-ADB485088AFB}"/>
                </a:ext>
              </a:extLst>
            </p:cNvPr>
            <p:cNvCxnSpPr>
              <a:cxnSpLocks/>
              <a:stCxn id="11" idx="2"/>
            </p:cNvCxnSpPr>
            <p:nvPr/>
          </p:nvCxnSpPr>
          <p:spPr>
            <a:xfrm>
              <a:off x="3381103" y="1694409"/>
              <a:ext cx="4717" cy="224938"/>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906FF13D-4B8F-430D-9088-E5075A5E6399}"/>
                </a:ext>
              </a:extLst>
            </p:cNvPr>
            <p:cNvSpPr/>
            <p:nvPr/>
          </p:nvSpPr>
          <p:spPr>
            <a:xfrm>
              <a:off x="2666456" y="1919347"/>
              <a:ext cx="1429294" cy="565213"/>
            </a:xfrm>
            <a:prstGeom prst="rect">
              <a:avLst/>
            </a:prstGeom>
            <a:solidFill>
              <a:srgbClr val="00CDC8"/>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2. Analisa Struktur</a:t>
              </a:r>
              <a:endParaRPr lang="en-US" sz="1300" dirty="0"/>
            </a:p>
          </p:txBody>
        </p:sp>
        <p:cxnSp>
          <p:nvCxnSpPr>
            <p:cNvPr id="27" name="Straight Arrow Connector 26">
              <a:extLst>
                <a:ext uri="{FF2B5EF4-FFF2-40B4-BE49-F238E27FC236}">
                  <a16:creationId xmlns:a16="http://schemas.microsoft.com/office/drawing/2014/main" id="{568F9DF6-82C6-446C-8A19-8707DBC36A5F}"/>
                </a:ext>
              </a:extLst>
            </p:cNvPr>
            <p:cNvCxnSpPr>
              <a:cxnSpLocks/>
            </p:cNvCxnSpPr>
            <p:nvPr/>
          </p:nvCxnSpPr>
          <p:spPr>
            <a:xfrm>
              <a:off x="3381103" y="2484560"/>
              <a:ext cx="4717" cy="224938"/>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347BFDFD-F048-428A-B658-AC780387001F}"/>
                </a:ext>
              </a:extLst>
            </p:cNvPr>
            <p:cNvSpPr/>
            <p:nvPr/>
          </p:nvSpPr>
          <p:spPr>
            <a:xfrm>
              <a:off x="2666456" y="2709498"/>
              <a:ext cx="1429294" cy="565213"/>
            </a:xfrm>
            <a:prstGeom prst="rect">
              <a:avLst/>
            </a:prstGeom>
            <a:solidFill>
              <a:srgbClr val="B889DB"/>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3. Analisa Fungsi</a:t>
              </a:r>
              <a:endParaRPr lang="en-US" sz="1300" dirty="0"/>
            </a:p>
          </p:txBody>
        </p:sp>
      </p:grpSp>
      <p:grpSp>
        <p:nvGrpSpPr>
          <p:cNvPr id="8" name="Group 7">
            <a:extLst>
              <a:ext uri="{FF2B5EF4-FFF2-40B4-BE49-F238E27FC236}">
                <a16:creationId xmlns:a16="http://schemas.microsoft.com/office/drawing/2014/main" id="{425F9EAC-6D05-4CB9-ADEE-B6B81894D475}"/>
              </a:ext>
            </a:extLst>
          </p:cNvPr>
          <p:cNvGrpSpPr/>
          <p:nvPr/>
        </p:nvGrpSpPr>
        <p:grpSpPr>
          <a:xfrm>
            <a:off x="2666456" y="3274711"/>
            <a:ext cx="1429294" cy="2370453"/>
            <a:chOff x="2666456" y="3274711"/>
            <a:chExt cx="1429294" cy="2370453"/>
          </a:xfrm>
        </p:grpSpPr>
        <p:cxnSp>
          <p:nvCxnSpPr>
            <p:cNvPr id="29" name="Straight Arrow Connector 28">
              <a:extLst>
                <a:ext uri="{FF2B5EF4-FFF2-40B4-BE49-F238E27FC236}">
                  <a16:creationId xmlns:a16="http://schemas.microsoft.com/office/drawing/2014/main" id="{F387123D-0B3F-4084-B437-85EF59D1C8D0}"/>
                </a:ext>
              </a:extLst>
            </p:cNvPr>
            <p:cNvCxnSpPr>
              <a:cxnSpLocks/>
            </p:cNvCxnSpPr>
            <p:nvPr/>
          </p:nvCxnSpPr>
          <p:spPr>
            <a:xfrm>
              <a:off x="3381103" y="3274711"/>
              <a:ext cx="4717" cy="224938"/>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30" name="Rectangle 29">
              <a:extLst>
                <a:ext uri="{FF2B5EF4-FFF2-40B4-BE49-F238E27FC236}">
                  <a16:creationId xmlns:a16="http://schemas.microsoft.com/office/drawing/2014/main" id="{D6537AD3-A64F-4114-AB13-BD0B39074152}"/>
                </a:ext>
              </a:extLst>
            </p:cNvPr>
            <p:cNvSpPr/>
            <p:nvPr/>
          </p:nvSpPr>
          <p:spPr>
            <a:xfrm>
              <a:off x="2666456" y="3499649"/>
              <a:ext cx="1429294" cy="565213"/>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4. Analisa Kegagalan</a:t>
              </a:r>
              <a:endParaRPr lang="en-US" sz="1300" dirty="0"/>
            </a:p>
          </p:txBody>
        </p:sp>
        <p:cxnSp>
          <p:nvCxnSpPr>
            <p:cNvPr id="31" name="Straight Arrow Connector 30">
              <a:extLst>
                <a:ext uri="{FF2B5EF4-FFF2-40B4-BE49-F238E27FC236}">
                  <a16:creationId xmlns:a16="http://schemas.microsoft.com/office/drawing/2014/main" id="{E90DFC1C-3EF5-4354-B84E-1827ABC82E4D}"/>
                </a:ext>
              </a:extLst>
            </p:cNvPr>
            <p:cNvCxnSpPr>
              <a:cxnSpLocks/>
            </p:cNvCxnSpPr>
            <p:nvPr/>
          </p:nvCxnSpPr>
          <p:spPr>
            <a:xfrm>
              <a:off x="3381103" y="4064862"/>
              <a:ext cx="4717" cy="224938"/>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AE5A2F88-D385-47B0-B1C8-E649705E62B0}"/>
                </a:ext>
              </a:extLst>
            </p:cNvPr>
            <p:cNvSpPr/>
            <p:nvPr/>
          </p:nvSpPr>
          <p:spPr>
            <a:xfrm>
              <a:off x="2666456" y="4289800"/>
              <a:ext cx="1429294" cy="565213"/>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5. Analisa Risiko</a:t>
              </a:r>
              <a:endParaRPr lang="en-US" sz="1300" dirty="0"/>
            </a:p>
          </p:txBody>
        </p:sp>
        <p:cxnSp>
          <p:nvCxnSpPr>
            <p:cNvPr id="33" name="Straight Arrow Connector 32">
              <a:extLst>
                <a:ext uri="{FF2B5EF4-FFF2-40B4-BE49-F238E27FC236}">
                  <a16:creationId xmlns:a16="http://schemas.microsoft.com/office/drawing/2014/main" id="{D9BDF2B3-BF58-4D16-8DC8-53F536BD6A3B}"/>
                </a:ext>
              </a:extLst>
            </p:cNvPr>
            <p:cNvCxnSpPr>
              <a:cxnSpLocks/>
            </p:cNvCxnSpPr>
            <p:nvPr/>
          </p:nvCxnSpPr>
          <p:spPr>
            <a:xfrm>
              <a:off x="3381103" y="4855013"/>
              <a:ext cx="4717" cy="224938"/>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34" name="Rectangle 33">
              <a:extLst>
                <a:ext uri="{FF2B5EF4-FFF2-40B4-BE49-F238E27FC236}">
                  <a16:creationId xmlns:a16="http://schemas.microsoft.com/office/drawing/2014/main" id="{B15C0438-788C-457A-A7AD-4E4FAFEB4A65}"/>
                </a:ext>
              </a:extLst>
            </p:cNvPr>
            <p:cNvSpPr/>
            <p:nvPr/>
          </p:nvSpPr>
          <p:spPr>
            <a:xfrm>
              <a:off x="2666456" y="5079951"/>
              <a:ext cx="1429294" cy="56521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6. Optimisasi</a:t>
              </a:r>
              <a:endParaRPr lang="en-US" sz="1300" dirty="0"/>
            </a:p>
          </p:txBody>
        </p:sp>
      </p:grpSp>
      <p:cxnSp>
        <p:nvCxnSpPr>
          <p:cNvPr id="35" name="Straight Arrow Connector 34">
            <a:extLst>
              <a:ext uri="{FF2B5EF4-FFF2-40B4-BE49-F238E27FC236}">
                <a16:creationId xmlns:a16="http://schemas.microsoft.com/office/drawing/2014/main" id="{B26DE855-3ADA-45C1-BE3B-7FA8FFA6A25B}"/>
              </a:ext>
            </a:extLst>
          </p:cNvPr>
          <p:cNvCxnSpPr>
            <a:cxnSpLocks/>
          </p:cNvCxnSpPr>
          <p:nvPr/>
        </p:nvCxnSpPr>
        <p:spPr>
          <a:xfrm>
            <a:off x="3381103" y="5645164"/>
            <a:ext cx="4717" cy="224938"/>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36" name="Rectangle 35">
            <a:extLst>
              <a:ext uri="{FF2B5EF4-FFF2-40B4-BE49-F238E27FC236}">
                <a16:creationId xmlns:a16="http://schemas.microsoft.com/office/drawing/2014/main" id="{F0588F70-FCD5-4633-A7A5-819E9691EA51}"/>
              </a:ext>
            </a:extLst>
          </p:cNvPr>
          <p:cNvSpPr/>
          <p:nvPr/>
        </p:nvSpPr>
        <p:spPr>
          <a:xfrm>
            <a:off x="2666456" y="5870102"/>
            <a:ext cx="1429294" cy="565213"/>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7. Dokumentasi Hasil</a:t>
            </a:r>
            <a:endParaRPr lang="en-US" sz="1300" dirty="0"/>
          </a:p>
        </p:txBody>
      </p:sp>
      <p:grpSp>
        <p:nvGrpSpPr>
          <p:cNvPr id="2" name="Group 1">
            <a:extLst>
              <a:ext uri="{FF2B5EF4-FFF2-40B4-BE49-F238E27FC236}">
                <a16:creationId xmlns:a16="http://schemas.microsoft.com/office/drawing/2014/main" id="{8BB1AC79-91FC-495A-9C23-6E8A7024F990}"/>
              </a:ext>
            </a:extLst>
          </p:cNvPr>
          <p:cNvGrpSpPr/>
          <p:nvPr/>
        </p:nvGrpSpPr>
        <p:grpSpPr>
          <a:xfrm>
            <a:off x="832370" y="1411805"/>
            <a:ext cx="1834087" cy="1585837"/>
            <a:chOff x="832370" y="1411805"/>
            <a:chExt cx="1834087" cy="1585837"/>
          </a:xfrm>
        </p:grpSpPr>
        <p:cxnSp>
          <p:nvCxnSpPr>
            <p:cNvPr id="21" name="Connector: Elbow 20">
              <a:extLst>
                <a:ext uri="{FF2B5EF4-FFF2-40B4-BE49-F238E27FC236}">
                  <a16:creationId xmlns:a16="http://schemas.microsoft.com/office/drawing/2014/main" id="{2198C727-D8F5-4C03-9AA4-4EAD994B4F43}"/>
                </a:ext>
              </a:extLst>
            </p:cNvPr>
            <p:cNvCxnSpPr>
              <a:cxnSpLocks/>
              <a:stCxn id="37" idx="0"/>
            </p:cNvCxnSpPr>
            <p:nvPr/>
          </p:nvCxnSpPr>
          <p:spPr>
            <a:xfrm rot="5400000" flipH="1" flipV="1">
              <a:off x="1776681" y="1029572"/>
              <a:ext cx="507543" cy="1272009"/>
            </a:xfrm>
            <a:prstGeom prst="bentConnector2">
              <a:avLst/>
            </a:prstGeom>
            <a:ln w="12700">
              <a:prstDash val="sysDash"/>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11D47CFB-F212-424E-947E-1FF3E64FC5B3}"/>
                </a:ext>
              </a:extLst>
            </p:cNvPr>
            <p:cNvCxnSpPr>
              <a:cxnSpLocks/>
            </p:cNvCxnSpPr>
            <p:nvPr/>
          </p:nvCxnSpPr>
          <p:spPr>
            <a:xfrm>
              <a:off x="1956526" y="2179229"/>
              <a:ext cx="709930" cy="0"/>
            </a:xfrm>
            <a:prstGeom prst="straightConnector1">
              <a:avLst/>
            </a:prstGeom>
            <a:ln w="12700">
              <a:prstDash val="sysDash"/>
              <a:tailEnd type="triangle"/>
            </a:ln>
          </p:spPr>
          <p:style>
            <a:lnRef idx="3">
              <a:schemeClr val="dk1"/>
            </a:lnRef>
            <a:fillRef idx="0">
              <a:schemeClr val="dk1"/>
            </a:fillRef>
            <a:effectRef idx="2">
              <a:schemeClr val="dk1"/>
            </a:effectRef>
            <a:fontRef idx="minor">
              <a:schemeClr val="tx1"/>
            </a:fontRef>
          </p:style>
        </p:cxnSp>
        <p:sp>
          <p:nvSpPr>
            <p:cNvPr id="37" name="Rectangle 36">
              <a:extLst>
                <a:ext uri="{FF2B5EF4-FFF2-40B4-BE49-F238E27FC236}">
                  <a16:creationId xmlns:a16="http://schemas.microsoft.com/office/drawing/2014/main" id="{3B2374AC-0340-41FF-A4BD-2918EC175286}"/>
                </a:ext>
              </a:extLst>
            </p:cNvPr>
            <p:cNvSpPr/>
            <p:nvPr/>
          </p:nvSpPr>
          <p:spPr>
            <a:xfrm>
              <a:off x="832370" y="1919347"/>
              <a:ext cx="1124156" cy="56521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b="1" dirty="0"/>
                <a:t>Analisa Sistem</a:t>
              </a:r>
              <a:endParaRPr lang="en-US" sz="1300" b="1" dirty="0"/>
            </a:p>
          </p:txBody>
        </p:sp>
        <p:cxnSp>
          <p:nvCxnSpPr>
            <p:cNvPr id="38" name="Connector: Elbow 37">
              <a:extLst>
                <a:ext uri="{FF2B5EF4-FFF2-40B4-BE49-F238E27FC236}">
                  <a16:creationId xmlns:a16="http://schemas.microsoft.com/office/drawing/2014/main" id="{E45BF860-926E-4A7E-BCDC-88AB3EDA25DA}"/>
                </a:ext>
              </a:extLst>
            </p:cNvPr>
            <p:cNvCxnSpPr>
              <a:cxnSpLocks/>
              <a:stCxn id="37" idx="2"/>
            </p:cNvCxnSpPr>
            <p:nvPr/>
          </p:nvCxnSpPr>
          <p:spPr>
            <a:xfrm rot="16200000" flipH="1">
              <a:off x="1773911" y="2105097"/>
              <a:ext cx="513082" cy="1272008"/>
            </a:xfrm>
            <a:prstGeom prst="bentConnector2">
              <a:avLst/>
            </a:prstGeom>
            <a:ln w="12700">
              <a:prstDash val="sysDash"/>
              <a:tailEnd type="triangle"/>
            </a:ln>
          </p:spPr>
          <p:style>
            <a:lnRef idx="3">
              <a:schemeClr val="dk1"/>
            </a:lnRef>
            <a:fillRef idx="0">
              <a:schemeClr val="dk1"/>
            </a:fillRef>
            <a:effectRef idx="2">
              <a:schemeClr val="dk1"/>
            </a:effectRef>
            <a:fontRef idx="minor">
              <a:schemeClr val="tx1"/>
            </a:fontRef>
          </p:style>
        </p:cxnSp>
      </p:grpSp>
      <p:grpSp>
        <p:nvGrpSpPr>
          <p:cNvPr id="3" name="Group 2">
            <a:extLst>
              <a:ext uri="{FF2B5EF4-FFF2-40B4-BE49-F238E27FC236}">
                <a16:creationId xmlns:a16="http://schemas.microsoft.com/office/drawing/2014/main" id="{230ADB58-37D1-46DD-8D29-3911764B80DC}"/>
              </a:ext>
            </a:extLst>
          </p:cNvPr>
          <p:cNvGrpSpPr/>
          <p:nvPr/>
        </p:nvGrpSpPr>
        <p:grpSpPr>
          <a:xfrm>
            <a:off x="832370" y="3783536"/>
            <a:ext cx="1834087" cy="1585830"/>
            <a:chOff x="832370" y="3783536"/>
            <a:chExt cx="1834087" cy="1585830"/>
          </a:xfrm>
        </p:grpSpPr>
        <p:cxnSp>
          <p:nvCxnSpPr>
            <p:cNvPr id="41" name="Connector: Elbow 40">
              <a:extLst>
                <a:ext uri="{FF2B5EF4-FFF2-40B4-BE49-F238E27FC236}">
                  <a16:creationId xmlns:a16="http://schemas.microsoft.com/office/drawing/2014/main" id="{AF79F804-FCE7-4F4F-9078-4F44B98ABC53}"/>
                </a:ext>
              </a:extLst>
            </p:cNvPr>
            <p:cNvCxnSpPr>
              <a:cxnSpLocks/>
              <a:stCxn id="43" idx="0"/>
            </p:cNvCxnSpPr>
            <p:nvPr/>
          </p:nvCxnSpPr>
          <p:spPr>
            <a:xfrm rot="5400000" flipH="1" flipV="1">
              <a:off x="1850533" y="3327452"/>
              <a:ext cx="359839" cy="1272008"/>
            </a:xfrm>
            <a:prstGeom prst="bentConnector2">
              <a:avLst/>
            </a:prstGeom>
            <a:ln w="12700">
              <a:prstDash val="sysDash"/>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B9343E40-4878-4479-8939-43DFF4C29F65}"/>
                </a:ext>
              </a:extLst>
            </p:cNvPr>
            <p:cNvCxnSpPr>
              <a:cxnSpLocks/>
            </p:cNvCxnSpPr>
            <p:nvPr/>
          </p:nvCxnSpPr>
          <p:spPr>
            <a:xfrm>
              <a:off x="1956526" y="4550954"/>
              <a:ext cx="709930" cy="0"/>
            </a:xfrm>
            <a:prstGeom prst="straightConnector1">
              <a:avLst/>
            </a:prstGeom>
            <a:ln w="12700">
              <a:prstDash val="sysDash"/>
              <a:tailEnd type="triangle"/>
            </a:ln>
          </p:spPr>
          <p:style>
            <a:lnRef idx="3">
              <a:schemeClr val="dk1"/>
            </a:lnRef>
            <a:fillRef idx="0">
              <a:schemeClr val="dk1"/>
            </a:fillRef>
            <a:effectRef idx="2">
              <a:schemeClr val="dk1"/>
            </a:effectRef>
            <a:fontRef idx="minor">
              <a:schemeClr val="tx1"/>
            </a:fontRef>
          </p:style>
        </p:cxnSp>
        <p:sp>
          <p:nvSpPr>
            <p:cNvPr id="43" name="Rectangle 42">
              <a:extLst>
                <a:ext uri="{FF2B5EF4-FFF2-40B4-BE49-F238E27FC236}">
                  <a16:creationId xmlns:a16="http://schemas.microsoft.com/office/drawing/2014/main" id="{D8E95027-F3FF-45F8-8DE8-584081B0A7B6}"/>
                </a:ext>
              </a:extLst>
            </p:cNvPr>
            <p:cNvSpPr/>
            <p:nvPr/>
          </p:nvSpPr>
          <p:spPr>
            <a:xfrm>
              <a:off x="832370" y="4143375"/>
              <a:ext cx="1124156" cy="857249"/>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b="1" dirty="0"/>
                <a:t>Analisa Kegagalan dan Mitigasi Riisiko</a:t>
              </a:r>
              <a:endParaRPr lang="en-US" sz="1300" b="1" dirty="0"/>
            </a:p>
          </p:txBody>
        </p:sp>
        <p:cxnSp>
          <p:nvCxnSpPr>
            <p:cNvPr id="44" name="Connector: Elbow 43">
              <a:extLst>
                <a:ext uri="{FF2B5EF4-FFF2-40B4-BE49-F238E27FC236}">
                  <a16:creationId xmlns:a16="http://schemas.microsoft.com/office/drawing/2014/main" id="{224A7C31-EDC2-4F4E-91F9-BD8273AE26A8}"/>
                </a:ext>
              </a:extLst>
            </p:cNvPr>
            <p:cNvCxnSpPr>
              <a:cxnSpLocks/>
              <a:stCxn id="43" idx="2"/>
            </p:cNvCxnSpPr>
            <p:nvPr/>
          </p:nvCxnSpPr>
          <p:spPr>
            <a:xfrm rot="16200000" flipH="1">
              <a:off x="1846081" y="4548991"/>
              <a:ext cx="368742" cy="1272008"/>
            </a:xfrm>
            <a:prstGeom prst="bentConnector2">
              <a:avLst/>
            </a:prstGeom>
            <a:ln w="12700">
              <a:prstDash val="sysDash"/>
              <a:tailEnd type="triangle"/>
            </a:ln>
          </p:spPr>
          <p:style>
            <a:lnRef idx="3">
              <a:schemeClr val="dk1"/>
            </a:lnRef>
            <a:fillRef idx="0">
              <a:schemeClr val="dk1"/>
            </a:fillRef>
            <a:effectRef idx="2">
              <a:schemeClr val="dk1"/>
            </a:effectRef>
            <a:fontRef idx="minor">
              <a:schemeClr val="tx1"/>
            </a:fontRef>
          </p:style>
        </p:cxnSp>
      </p:grpSp>
      <p:grpSp>
        <p:nvGrpSpPr>
          <p:cNvPr id="5" name="Group 4">
            <a:extLst>
              <a:ext uri="{FF2B5EF4-FFF2-40B4-BE49-F238E27FC236}">
                <a16:creationId xmlns:a16="http://schemas.microsoft.com/office/drawing/2014/main" id="{F6477150-6A05-49A8-BEE5-60AFD4F589D6}"/>
              </a:ext>
            </a:extLst>
          </p:cNvPr>
          <p:cNvGrpSpPr/>
          <p:nvPr/>
        </p:nvGrpSpPr>
        <p:grpSpPr>
          <a:xfrm>
            <a:off x="832370" y="5886857"/>
            <a:ext cx="1834086" cy="565213"/>
            <a:chOff x="832370" y="5886857"/>
            <a:chExt cx="1834086" cy="565213"/>
          </a:xfrm>
        </p:grpSpPr>
        <p:cxnSp>
          <p:nvCxnSpPr>
            <p:cNvPr id="49" name="Straight Arrow Connector 48">
              <a:extLst>
                <a:ext uri="{FF2B5EF4-FFF2-40B4-BE49-F238E27FC236}">
                  <a16:creationId xmlns:a16="http://schemas.microsoft.com/office/drawing/2014/main" id="{0DDAF0A1-1468-44DB-8CC2-14669622F43C}"/>
                </a:ext>
              </a:extLst>
            </p:cNvPr>
            <p:cNvCxnSpPr>
              <a:cxnSpLocks/>
            </p:cNvCxnSpPr>
            <p:nvPr/>
          </p:nvCxnSpPr>
          <p:spPr>
            <a:xfrm>
              <a:off x="1956526" y="6146739"/>
              <a:ext cx="709930" cy="0"/>
            </a:xfrm>
            <a:prstGeom prst="straightConnector1">
              <a:avLst/>
            </a:prstGeom>
            <a:ln w="12700">
              <a:prstDash val="sysDash"/>
              <a:tailEnd type="triangle"/>
            </a:ln>
          </p:spPr>
          <p:style>
            <a:lnRef idx="3">
              <a:schemeClr val="dk1"/>
            </a:lnRef>
            <a:fillRef idx="0">
              <a:schemeClr val="dk1"/>
            </a:fillRef>
            <a:effectRef idx="2">
              <a:schemeClr val="dk1"/>
            </a:effectRef>
            <a:fontRef idx="minor">
              <a:schemeClr val="tx1"/>
            </a:fontRef>
          </p:style>
        </p:cxnSp>
        <p:sp>
          <p:nvSpPr>
            <p:cNvPr id="50" name="Rectangle 49">
              <a:extLst>
                <a:ext uri="{FF2B5EF4-FFF2-40B4-BE49-F238E27FC236}">
                  <a16:creationId xmlns:a16="http://schemas.microsoft.com/office/drawing/2014/main" id="{2E2D4CD0-DE68-4C9F-A257-158D98ADE052}"/>
                </a:ext>
              </a:extLst>
            </p:cNvPr>
            <p:cNvSpPr/>
            <p:nvPr/>
          </p:nvSpPr>
          <p:spPr>
            <a:xfrm>
              <a:off x="832370" y="5886857"/>
              <a:ext cx="1124156" cy="565213"/>
            </a:xfrm>
            <a:prstGeom prst="rect">
              <a:avLst/>
            </a:prstGeom>
            <a:solidFill>
              <a:srgbClr val="EB4B5A"/>
            </a:solidFill>
          </p:spPr>
          <p:style>
            <a:lnRef idx="2">
              <a:schemeClr val="dk1"/>
            </a:lnRef>
            <a:fillRef idx="1">
              <a:schemeClr val="lt1"/>
            </a:fillRef>
            <a:effectRef idx="0">
              <a:schemeClr val="dk1"/>
            </a:effectRef>
            <a:fontRef idx="minor">
              <a:schemeClr val="dk1"/>
            </a:fontRef>
          </p:style>
          <p:txBody>
            <a:bodyPr rtlCol="0" anchor="ctr"/>
            <a:lstStyle/>
            <a:p>
              <a:pPr algn="ctr"/>
              <a:r>
                <a:rPr lang="id-ID" sz="1300" b="1" dirty="0"/>
                <a:t>Komunikasi Risiko</a:t>
              </a:r>
              <a:endParaRPr lang="en-US" sz="1300" b="1" dirty="0"/>
            </a:p>
          </p:txBody>
        </p:sp>
      </p:grpSp>
      <p:grpSp>
        <p:nvGrpSpPr>
          <p:cNvPr id="9" name="Group 8">
            <a:extLst>
              <a:ext uri="{FF2B5EF4-FFF2-40B4-BE49-F238E27FC236}">
                <a16:creationId xmlns:a16="http://schemas.microsoft.com/office/drawing/2014/main" id="{F47FE026-09FC-4B5B-B695-6E19B7A8EF54}"/>
              </a:ext>
            </a:extLst>
          </p:cNvPr>
          <p:cNvGrpSpPr/>
          <p:nvPr/>
        </p:nvGrpSpPr>
        <p:grpSpPr>
          <a:xfrm>
            <a:off x="4109452" y="1129196"/>
            <a:ext cx="5650774" cy="2137669"/>
            <a:chOff x="4109452" y="1129196"/>
            <a:chExt cx="5650774" cy="2137669"/>
          </a:xfrm>
        </p:grpSpPr>
        <p:cxnSp>
          <p:nvCxnSpPr>
            <p:cNvPr id="51" name="Straight Arrow Connector 50">
              <a:extLst>
                <a:ext uri="{FF2B5EF4-FFF2-40B4-BE49-F238E27FC236}">
                  <a16:creationId xmlns:a16="http://schemas.microsoft.com/office/drawing/2014/main" id="{392A6049-ED46-4DE4-9A37-3AFA1CD828B4}"/>
                </a:ext>
              </a:extLst>
            </p:cNvPr>
            <p:cNvCxnSpPr>
              <a:cxnSpLocks/>
            </p:cNvCxnSpPr>
            <p:nvPr/>
          </p:nvCxnSpPr>
          <p:spPr>
            <a:xfrm>
              <a:off x="4109452" y="1411805"/>
              <a:ext cx="709930" cy="0"/>
            </a:xfrm>
            <a:prstGeom prst="straightConnector1">
              <a:avLst/>
            </a:prstGeom>
            <a:ln w="12700">
              <a:solidFill>
                <a:schemeClr val="accent5">
                  <a:lumMod val="75000"/>
                </a:schemeClr>
              </a:solidFill>
              <a:prstDash val="sysDash"/>
              <a:tailEnd type="triangle"/>
            </a:ln>
          </p:spPr>
          <p:style>
            <a:lnRef idx="3">
              <a:schemeClr val="dk1"/>
            </a:lnRef>
            <a:fillRef idx="0">
              <a:schemeClr val="dk1"/>
            </a:fillRef>
            <a:effectRef idx="2">
              <a:schemeClr val="dk1"/>
            </a:effectRef>
            <a:fontRef idx="minor">
              <a:schemeClr val="tx1"/>
            </a:fontRef>
          </p:style>
        </p:cxnSp>
        <p:sp>
          <p:nvSpPr>
            <p:cNvPr id="52" name="Rectangle 51">
              <a:extLst>
                <a:ext uri="{FF2B5EF4-FFF2-40B4-BE49-F238E27FC236}">
                  <a16:creationId xmlns:a16="http://schemas.microsoft.com/office/drawing/2014/main" id="{A398B858-F325-4851-9277-483784F2D152}"/>
                </a:ext>
              </a:extLst>
            </p:cNvPr>
            <p:cNvSpPr/>
            <p:nvPr/>
          </p:nvSpPr>
          <p:spPr>
            <a:xfrm>
              <a:off x="4810396" y="1129196"/>
              <a:ext cx="4949830" cy="565213"/>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a:latin typeface="Gill Sans MT" panose="020B0502020104020203" pitchFamily="34" charset="77"/>
                </a:rPr>
                <a:t>Memahami: Persyaratan Produk, Fungsi Produk, Peraturan terkait produk, Analisa Kegagalan dari dari produk similar </a:t>
              </a:r>
              <a:endParaRPr lang="en-US" sz="1200" dirty="0">
                <a:latin typeface="Gill Sans MT" panose="020B0502020104020203" pitchFamily="34" charset="77"/>
              </a:endParaRPr>
            </a:p>
          </p:txBody>
        </p:sp>
        <p:cxnSp>
          <p:nvCxnSpPr>
            <p:cNvPr id="53" name="Straight Arrow Connector 52">
              <a:extLst>
                <a:ext uri="{FF2B5EF4-FFF2-40B4-BE49-F238E27FC236}">
                  <a16:creationId xmlns:a16="http://schemas.microsoft.com/office/drawing/2014/main" id="{572DC8CC-7A66-4E6D-A6D1-2C83546410EB}"/>
                </a:ext>
              </a:extLst>
            </p:cNvPr>
            <p:cNvCxnSpPr>
              <a:cxnSpLocks/>
            </p:cNvCxnSpPr>
            <p:nvPr/>
          </p:nvCxnSpPr>
          <p:spPr>
            <a:xfrm>
              <a:off x="4109452" y="2201955"/>
              <a:ext cx="709930" cy="0"/>
            </a:xfrm>
            <a:prstGeom prst="straightConnector1">
              <a:avLst/>
            </a:prstGeom>
            <a:ln w="12700">
              <a:solidFill>
                <a:schemeClr val="accent5">
                  <a:lumMod val="75000"/>
                </a:schemeClr>
              </a:solidFill>
              <a:prstDash val="sysDash"/>
              <a:tailEnd type="triangle"/>
            </a:ln>
          </p:spPr>
          <p:style>
            <a:lnRef idx="3">
              <a:schemeClr val="dk1"/>
            </a:lnRef>
            <a:fillRef idx="0">
              <a:schemeClr val="dk1"/>
            </a:fillRef>
            <a:effectRef idx="2">
              <a:schemeClr val="dk1"/>
            </a:effectRef>
            <a:fontRef idx="minor">
              <a:schemeClr val="tx1"/>
            </a:fontRef>
          </p:style>
        </p:cxnSp>
        <p:sp>
          <p:nvSpPr>
            <p:cNvPr id="54" name="Rectangle 53">
              <a:extLst>
                <a:ext uri="{FF2B5EF4-FFF2-40B4-BE49-F238E27FC236}">
                  <a16:creationId xmlns:a16="http://schemas.microsoft.com/office/drawing/2014/main" id="{A2818BB7-99AA-42A5-BE7D-0D29471A45E4}"/>
                </a:ext>
              </a:extLst>
            </p:cNvPr>
            <p:cNvSpPr/>
            <p:nvPr/>
          </p:nvSpPr>
          <p:spPr>
            <a:xfrm>
              <a:off x="4810396" y="1919346"/>
              <a:ext cx="4949830" cy="565213"/>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a:latin typeface="Gill Sans MT" panose="020B0502020104020203" pitchFamily="34" charset="77"/>
                </a:rPr>
                <a:t>Mengidentifikasi: Item Proses, Tahapan Proses, Elemen Proses Kerja (Manusia, Mesin, Material, Lingkungan) </a:t>
              </a:r>
              <a:endParaRPr lang="en-US" sz="1200" dirty="0">
                <a:latin typeface="Gill Sans MT" panose="020B0502020104020203" pitchFamily="34" charset="77"/>
              </a:endParaRPr>
            </a:p>
          </p:txBody>
        </p:sp>
        <p:cxnSp>
          <p:nvCxnSpPr>
            <p:cNvPr id="55" name="Straight Arrow Connector 54">
              <a:extLst>
                <a:ext uri="{FF2B5EF4-FFF2-40B4-BE49-F238E27FC236}">
                  <a16:creationId xmlns:a16="http://schemas.microsoft.com/office/drawing/2014/main" id="{0347E960-904A-4748-8ACF-2DC4B5FAD7ED}"/>
                </a:ext>
              </a:extLst>
            </p:cNvPr>
            <p:cNvCxnSpPr>
              <a:cxnSpLocks/>
            </p:cNvCxnSpPr>
            <p:nvPr/>
          </p:nvCxnSpPr>
          <p:spPr>
            <a:xfrm>
              <a:off x="4109452" y="2984259"/>
              <a:ext cx="709930" cy="0"/>
            </a:xfrm>
            <a:prstGeom prst="straightConnector1">
              <a:avLst/>
            </a:prstGeom>
            <a:ln w="12700">
              <a:solidFill>
                <a:schemeClr val="accent5">
                  <a:lumMod val="75000"/>
                </a:schemeClr>
              </a:solidFill>
              <a:prstDash val="sysDash"/>
              <a:tailEnd type="triangle"/>
            </a:ln>
          </p:spPr>
          <p:style>
            <a:lnRef idx="3">
              <a:schemeClr val="dk1"/>
            </a:lnRef>
            <a:fillRef idx="0">
              <a:schemeClr val="dk1"/>
            </a:fillRef>
            <a:effectRef idx="2">
              <a:schemeClr val="dk1"/>
            </a:effectRef>
            <a:fontRef idx="minor">
              <a:schemeClr val="tx1"/>
            </a:fontRef>
          </p:style>
        </p:cxnSp>
        <p:sp>
          <p:nvSpPr>
            <p:cNvPr id="56" name="Rectangle 55">
              <a:extLst>
                <a:ext uri="{FF2B5EF4-FFF2-40B4-BE49-F238E27FC236}">
                  <a16:creationId xmlns:a16="http://schemas.microsoft.com/office/drawing/2014/main" id="{9B8B7EA6-1369-46BB-8B96-662ABA8BB58F}"/>
                </a:ext>
              </a:extLst>
            </p:cNvPr>
            <p:cNvSpPr/>
            <p:nvPr/>
          </p:nvSpPr>
          <p:spPr>
            <a:xfrm>
              <a:off x="4810396" y="2701652"/>
              <a:ext cx="4949830" cy="565213"/>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a:latin typeface="Gill Sans MT" panose="020B0502020104020203" pitchFamily="34" charset="77"/>
                </a:rPr>
                <a:t>Memahami Persyaratan fungsi pada</a:t>
              </a:r>
            </a:p>
            <a:p>
              <a:pPr algn="ctr"/>
              <a:r>
                <a:rPr lang="id-ID" sz="1200" dirty="0">
                  <a:latin typeface="Gill Sans MT" panose="020B0502020104020203" pitchFamily="34" charset="77"/>
                </a:rPr>
                <a:t> item proses – tahapan proses – elemen proses kerja</a:t>
              </a:r>
              <a:endParaRPr lang="en-US" sz="1200" dirty="0">
                <a:latin typeface="Gill Sans MT" panose="020B0502020104020203" pitchFamily="34" charset="77"/>
              </a:endParaRPr>
            </a:p>
          </p:txBody>
        </p:sp>
      </p:grpSp>
      <p:grpSp>
        <p:nvGrpSpPr>
          <p:cNvPr id="12" name="Group 11">
            <a:extLst>
              <a:ext uri="{FF2B5EF4-FFF2-40B4-BE49-F238E27FC236}">
                <a16:creationId xmlns:a16="http://schemas.microsoft.com/office/drawing/2014/main" id="{4D9A32D2-6235-4382-A7C8-5240028697D7}"/>
              </a:ext>
            </a:extLst>
          </p:cNvPr>
          <p:cNvGrpSpPr/>
          <p:nvPr/>
        </p:nvGrpSpPr>
        <p:grpSpPr>
          <a:xfrm>
            <a:off x="4109452" y="3483956"/>
            <a:ext cx="5650774" cy="2160935"/>
            <a:chOff x="4109452" y="3483956"/>
            <a:chExt cx="5650774" cy="2160935"/>
          </a:xfrm>
        </p:grpSpPr>
        <p:cxnSp>
          <p:nvCxnSpPr>
            <p:cNvPr id="57" name="Straight Arrow Connector 56">
              <a:extLst>
                <a:ext uri="{FF2B5EF4-FFF2-40B4-BE49-F238E27FC236}">
                  <a16:creationId xmlns:a16="http://schemas.microsoft.com/office/drawing/2014/main" id="{F79C7337-CDA0-479B-A304-6E7141ACC66B}"/>
                </a:ext>
              </a:extLst>
            </p:cNvPr>
            <p:cNvCxnSpPr>
              <a:cxnSpLocks/>
            </p:cNvCxnSpPr>
            <p:nvPr/>
          </p:nvCxnSpPr>
          <p:spPr>
            <a:xfrm>
              <a:off x="4109452" y="3766563"/>
              <a:ext cx="709930" cy="0"/>
            </a:xfrm>
            <a:prstGeom prst="straightConnector1">
              <a:avLst/>
            </a:prstGeom>
            <a:ln w="12700">
              <a:solidFill>
                <a:schemeClr val="accent5">
                  <a:lumMod val="75000"/>
                </a:schemeClr>
              </a:solidFill>
              <a:prstDash val="sysDash"/>
              <a:tailEnd type="triangle"/>
            </a:ln>
          </p:spPr>
          <p:style>
            <a:lnRef idx="3">
              <a:schemeClr val="dk1"/>
            </a:lnRef>
            <a:fillRef idx="0">
              <a:schemeClr val="dk1"/>
            </a:fillRef>
            <a:effectRef idx="2">
              <a:schemeClr val="dk1"/>
            </a:effectRef>
            <a:fontRef idx="minor">
              <a:schemeClr val="tx1"/>
            </a:fontRef>
          </p:style>
        </p:cxnSp>
        <p:sp>
          <p:nvSpPr>
            <p:cNvPr id="58" name="Rectangle 57">
              <a:extLst>
                <a:ext uri="{FF2B5EF4-FFF2-40B4-BE49-F238E27FC236}">
                  <a16:creationId xmlns:a16="http://schemas.microsoft.com/office/drawing/2014/main" id="{F5475432-8837-4D10-B956-1BF72E379A96}"/>
                </a:ext>
              </a:extLst>
            </p:cNvPr>
            <p:cNvSpPr/>
            <p:nvPr/>
          </p:nvSpPr>
          <p:spPr>
            <a:xfrm>
              <a:off x="4810396" y="3483956"/>
              <a:ext cx="4949830" cy="565213"/>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a:latin typeface="Gill Sans MT" panose="020B0502020104020203" pitchFamily="34" charset="77"/>
                </a:rPr>
                <a:t>Analisa kegagalan – Efek Dari Kegagalan – Nilai keseriusan dari kegagalan -  Penyebab Kegagalan</a:t>
              </a:r>
              <a:endParaRPr lang="en-US" sz="1200" dirty="0">
                <a:latin typeface="Gill Sans MT" panose="020B0502020104020203" pitchFamily="34" charset="77"/>
              </a:endParaRPr>
            </a:p>
          </p:txBody>
        </p:sp>
        <p:cxnSp>
          <p:nvCxnSpPr>
            <p:cNvPr id="59" name="Straight Arrow Connector 58">
              <a:extLst>
                <a:ext uri="{FF2B5EF4-FFF2-40B4-BE49-F238E27FC236}">
                  <a16:creationId xmlns:a16="http://schemas.microsoft.com/office/drawing/2014/main" id="{95E283B3-169D-48C3-A3CF-41B192437D14}"/>
                </a:ext>
              </a:extLst>
            </p:cNvPr>
            <p:cNvCxnSpPr>
              <a:cxnSpLocks/>
            </p:cNvCxnSpPr>
            <p:nvPr/>
          </p:nvCxnSpPr>
          <p:spPr>
            <a:xfrm>
              <a:off x="4109452" y="4572407"/>
              <a:ext cx="709930" cy="0"/>
            </a:xfrm>
            <a:prstGeom prst="straightConnector1">
              <a:avLst/>
            </a:prstGeom>
            <a:ln w="12700">
              <a:solidFill>
                <a:schemeClr val="accent5">
                  <a:lumMod val="75000"/>
                </a:schemeClr>
              </a:solidFill>
              <a:prstDash val="sysDash"/>
              <a:tailEnd type="triangle"/>
            </a:ln>
          </p:spPr>
          <p:style>
            <a:lnRef idx="3">
              <a:schemeClr val="dk1"/>
            </a:lnRef>
            <a:fillRef idx="0">
              <a:schemeClr val="dk1"/>
            </a:fillRef>
            <a:effectRef idx="2">
              <a:schemeClr val="dk1"/>
            </a:effectRef>
            <a:fontRef idx="minor">
              <a:schemeClr val="tx1"/>
            </a:fontRef>
          </p:style>
        </p:cxnSp>
        <p:sp>
          <p:nvSpPr>
            <p:cNvPr id="60" name="Rectangle 59">
              <a:extLst>
                <a:ext uri="{FF2B5EF4-FFF2-40B4-BE49-F238E27FC236}">
                  <a16:creationId xmlns:a16="http://schemas.microsoft.com/office/drawing/2014/main" id="{B5A19876-1C6E-4078-B2E0-838969D8C85F}"/>
                </a:ext>
              </a:extLst>
            </p:cNvPr>
            <p:cNvSpPr/>
            <p:nvPr/>
          </p:nvSpPr>
          <p:spPr>
            <a:xfrm>
              <a:off x="4810396" y="4289800"/>
              <a:ext cx="4949830" cy="565213"/>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a:latin typeface="Gill Sans MT" panose="020B0502020104020203" pitchFamily="34" charset="77"/>
                </a:rPr>
                <a:t>Sistem</a:t>
              </a:r>
              <a:r>
                <a:rPr lang="en-US" sz="1100" dirty="0">
                  <a:latin typeface="Gill Sans MT" panose="020B0502020104020203" pitchFamily="34" charset="77"/>
                </a:rPr>
                <a:t> </a:t>
              </a:r>
              <a:r>
                <a:rPr lang="en-US" sz="1100" dirty="0" err="1">
                  <a:latin typeface="Gill Sans MT" panose="020B0502020104020203" pitchFamily="34" charset="77"/>
                </a:rPr>
                <a:t>pengendalian</a:t>
              </a:r>
              <a:r>
                <a:rPr lang="en-US" sz="1100" dirty="0">
                  <a:latin typeface="Gill Sans MT" panose="020B0502020104020203" pitchFamily="34" charset="77"/>
                </a:rPr>
                <a:t> </a:t>
              </a:r>
              <a:r>
                <a:rPr lang="en-US" sz="1100" dirty="0" err="1">
                  <a:latin typeface="Gill Sans MT" panose="020B0502020104020203" pitchFamily="34" charset="77"/>
                </a:rPr>
                <a:t>terhadap</a:t>
              </a:r>
              <a:r>
                <a:rPr lang="en-US" sz="1100" dirty="0">
                  <a:latin typeface="Gill Sans MT" panose="020B0502020104020203" pitchFamily="34" charset="77"/>
                </a:rPr>
                <a:t> </a:t>
              </a:r>
              <a:r>
                <a:rPr lang="en-US" sz="1100" dirty="0" err="1">
                  <a:latin typeface="Gill Sans MT" panose="020B0502020104020203" pitchFamily="34" charset="77"/>
                </a:rPr>
                <a:t>penyebab</a:t>
              </a:r>
              <a:r>
                <a:rPr lang="en-US" sz="1100" dirty="0">
                  <a:latin typeface="Gill Sans MT" panose="020B0502020104020203" pitchFamily="34" charset="77"/>
                </a:rPr>
                <a:t> </a:t>
              </a:r>
              <a:r>
                <a:rPr lang="en-US" sz="1100" dirty="0" err="1">
                  <a:latin typeface="Gill Sans MT" panose="020B0502020104020203" pitchFamily="34" charset="77"/>
                </a:rPr>
                <a:t>kegagalan</a:t>
              </a:r>
              <a:r>
                <a:rPr lang="en-US" sz="1100" dirty="0">
                  <a:latin typeface="Gill Sans MT" panose="020B0502020104020203" pitchFamily="34" charset="77"/>
                </a:rPr>
                <a:t> </a:t>
              </a:r>
              <a:r>
                <a:rPr lang="en-US" sz="1100" dirty="0">
                  <a:latin typeface="Gill Sans MT" panose="020B0502020104020203" pitchFamily="34" charset="77"/>
                  <a:sym typeface="Wingdings" pitchFamily="2" charset="2"/>
                </a:rPr>
                <a:t> </a:t>
              </a:r>
              <a:r>
                <a:rPr lang="en-US" sz="1100" dirty="0" err="1">
                  <a:latin typeface="Gill Sans MT" panose="020B0502020104020203" pitchFamily="34" charset="77"/>
                  <a:sym typeface="Wingdings" pitchFamily="2" charset="2"/>
                </a:rPr>
                <a:t>Seberapa</a:t>
              </a:r>
              <a:r>
                <a:rPr lang="en-US" sz="1100" dirty="0">
                  <a:latin typeface="Gill Sans MT" panose="020B0502020104020203" pitchFamily="34" charset="77"/>
                  <a:sym typeface="Wingdings" pitchFamily="2" charset="2"/>
                </a:rPr>
                <a:t> </a:t>
              </a:r>
              <a:r>
                <a:rPr lang="en-US" sz="1100" dirty="0" err="1">
                  <a:latin typeface="Gill Sans MT" panose="020B0502020104020203" pitchFamily="34" charset="77"/>
                  <a:sym typeface="Wingdings" pitchFamily="2" charset="2"/>
                </a:rPr>
                <a:t>efektif</a:t>
              </a:r>
              <a:r>
                <a:rPr lang="en-US" sz="1100" dirty="0">
                  <a:latin typeface="Gill Sans MT" panose="020B0502020104020203" pitchFamily="34" charset="77"/>
                  <a:sym typeface="Wingdings" pitchFamily="2" charset="2"/>
                </a:rPr>
                <a:t> (occurrence)</a:t>
              </a:r>
            </a:p>
            <a:p>
              <a:pPr algn="ctr"/>
              <a:r>
                <a:rPr lang="en-US" sz="1100" dirty="0" err="1">
                  <a:latin typeface="Gill Sans MT" panose="020B0502020104020203" pitchFamily="34" charset="77"/>
                  <a:sym typeface="Wingdings" pitchFamily="2" charset="2"/>
                </a:rPr>
                <a:t>Sistem</a:t>
              </a:r>
              <a:r>
                <a:rPr lang="en-US" sz="1100" dirty="0">
                  <a:latin typeface="Gill Sans MT" panose="020B0502020104020203" pitchFamily="34" charset="77"/>
                  <a:sym typeface="Wingdings" pitchFamily="2" charset="2"/>
                </a:rPr>
                <a:t> </a:t>
              </a:r>
              <a:r>
                <a:rPr lang="en-US" sz="1100" dirty="0" err="1">
                  <a:latin typeface="Gill Sans MT" panose="020B0502020104020203" pitchFamily="34" charset="77"/>
                  <a:sym typeface="Wingdings" pitchFamily="2" charset="2"/>
                </a:rPr>
                <a:t>Pengendalian</a:t>
              </a:r>
              <a:r>
                <a:rPr lang="en-US" sz="1100" dirty="0">
                  <a:latin typeface="Gill Sans MT" panose="020B0502020104020203" pitchFamily="34" charset="77"/>
                  <a:sym typeface="Wingdings" pitchFamily="2" charset="2"/>
                </a:rPr>
                <a:t> </a:t>
              </a:r>
              <a:r>
                <a:rPr lang="en-US" sz="1100" dirty="0" err="1">
                  <a:latin typeface="Gill Sans MT" panose="020B0502020104020203" pitchFamily="34" charset="77"/>
                  <a:sym typeface="Wingdings" pitchFamily="2" charset="2"/>
                </a:rPr>
                <a:t>terhadap</a:t>
              </a:r>
              <a:r>
                <a:rPr lang="en-US" sz="1100" dirty="0">
                  <a:latin typeface="Gill Sans MT" panose="020B0502020104020203" pitchFamily="34" charset="77"/>
                  <a:sym typeface="Wingdings" pitchFamily="2" charset="2"/>
                </a:rPr>
                <a:t> </a:t>
              </a:r>
              <a:r>
                <a:rPr lang="en-US" sz="1100" dirty="0" err="1">
                  <a:latin typeface="Gill Sans MT" panose="020B0502020104020203" pitchFamily="34" charset="77"/>
                  <a:sym typeface="Wingdings" pitchFamily="2" charset="2"/>
                </a:rPr>
                <a:t>produk</a:t>
              </a:r>
              <a:r>
                <a:rPr lang="en-US" sz="1100" dirty="0">
                  <a:latin typeface="Gill Sans MT" panose="020B0502020104020203" pitchFamily="34" charset="77"/>
                  <a:sym typeface="Wingdings" pitchFamily="2" charset="2"/>
                </a:rPr>
                <a:t>  </a:t>
              </a:r>
              <a:r>
                <a:rPr lang="en-US" sz="1100" dirty="0" err="1">
                  <a:latin typeface="Gill Sans MT" panose="020B0502020104020203" pitchFamily="34" charset="77"/>
                  <a:sym typeface="Wingdings" pitchFamily="2" charset="2"/>
                </a:rPr>
                <a:t>Seberapa</a:t>
              </a:r>
              <a:r>
                <a:rPr lang="en-US" sz="1100" dirty="0">
                  <a:latin typeface="Gill Sans MT" panose="020B0502020104020203" pitchFamily="34" charset="77"/>
                  <a:sym typeface="Wingdings" pitchFamily="2" charset="2"/>
                </a:rPr>
                <a:t> </a:t>
              </a:r>
              <a:r>
                <a:rPr lang="en-US" sz="1100" dirty="0" err="1">
                  <a:latin typeface="Gill Sans MT" panose="020B0502020104020203" pitchFamily="34" charset="77"/>
                  <a:sym typeface="Wingdings" pitchFamily="2" charset="2"/>
                </a:rPr>
                <a:t>efektif</a:t>
              </a:r>
              <a:r>
                <a:rPr lang="en-US" sz="1100" dirty="0">
                  <a:latin typeface="Gill Sans MT" panose="020B0502020104020203" pitchFamily="34" charset="77"/>
                  <a:sym typeface="Wingdings" pitchFamily="2" charset="2"/>
                </a:rPr>
                <a:t> (detection)</a:t>
              </a:r>
              <a:endParaRPr lang="en-US" sz="1100" dirty="0">
                <a:latin typeface="Gill Sans MT" panose="020B0502020104020203" pitchFamily="34" charset="77"/>
              </a:endParaRPr>
            </a:p>
          </p:txBody>
        </p:sp>
        <p:cxnSp>
          <p:nvCxnSpPr>
            <p:cNvPr id="61" name="Straight Arrow Connector 60">
              <a:extLst>
                <a:ext uri="{FF2B5EF4-FFF2-40B4-BE49-F238E27FC236}">
                  <a16:creationId xmlns:a16="http://schemas.microsoft.com/office/drawing/2014/main" id="{B3F66443-D024-42D3-A22B-06BAF70BA4D6}"/>
                </a:ext>
              </a:extLst>
            </p:cNvPr>
            <p:cNvCxnSpPr>
              <a:cxnSpLocks/>
            </p:cNvCxnSpPr>
            <p:nvPr/>
          </p:nvCxnSpPr>
          <p:spPr>
            <a:xfrm>
              <a:off x="4109452" y="5362285"/>
              <a:ext cx="709930" cy="0"/>
            </a:xfrm>
            <a:prstGeom prst="straightConnector1">
              <a:avLst/>
            </a:prstGeom>
            <a:ln w="12700">
              <a:solidFill>
                <a:schemeClr val="accent5">
                  <a:lumMod val="75000"/>
                </a:schemeClr>
              </a:solidFill>
              <a:prstDash val="sysDash"/>
              <a:tailEnd type="triangle"/>
            </a:ln>
          </p:spPr>
          <p:style>
            <a:lnRef idx="3">
              <a:schemeClr val="dk1"/>
            </a:lnRef>
            <a:fillRef idx="0">
              <a:schemeClr val="dk1"/>
            </a:fillRef>
            <a:effectRef idx="2">
              <a:schemeClr val="dk1"/>
            </a:effectRef>
            <a:fontRef idx="minor">
              <a:schemeClr val="tx1"/>
            </a:fontRef>
          </p:style>
        </p:cxnSp>
        <p:sp>
          <p:nvSpPr>
            <p:cNvPr id="62" name="Rectangle 61">
              <a:extLst>
                <a:ext uri="{FF2B5EF4-FFF2-40B4-BE49-F238E27FC236}">
                  <a16:creationId xmlns:a16="http://schemas.microsoft.com/office/drawing/2014/main" id="{87A749F6-954B-4BAF-B680-D2A3DB3AEE16}"/>
                </a:ext>
              </a:extLst>
            </p:cNvPr>
            <p:cNvSpPr/>
            <p:nvPr/>
          </p:nvSpPr>
          <p:spPr>
            <a:xfrm>
              <a:off x="4810396" y="5079678"/>
              <a:ext cx="4949830" cy="565213"/>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100" dirty="0">
                  <a:latin typeface="Gill Sans MT" panose="020B0502020104020203" pitchFamily="34" charset="77"/>
                </a:rPr>
                <a:t>Optimalisasi FMEA dengan mengurangi tingkat </a:t>
              </a:r>
              <a:r>
                <a:rPr lang="id-ID" sz="1100" dirty="0" err="1">
                  <a:latin typeface="Gill Sans MT" panose="020B0502020104020203" pitchFamily="34" charset="77"/>
                </a:rPr>
                <a:t>keparahan</a:t>
              </a:r>
              <a:r>
                <a:rPr lang="id-ID" sz="1100" dirty="0">
                  <a:latin typeface="Gill Sans MT" panose="020B0502020104020203" pitchFamily="34" charset="77"/>
                </a:rPr>
                <a:t>, memperbaiki sistem </a:t>
              </a:r>
              <a:r>
                <a:rPr lang="id-ID" sz="1100" dirty="0" err="1">
                  <a:latin typeface="Gill Sans MT" panose="020B0502020104020203" pitchFamily="34" charset="77"/>
                </a:rPr>
                <a:t>prevention</a:t>
              </a:r>
              <a:r>
                <a:rPr lang="id-ID" sz="1100" dirty="0">
                  <a:latin typeface="Gill Sans MT" panose="020B0502020104020203" pitchFamily="34" charset="77"/>
                </a:rPr>
                <a:t> </a:t>
              </a:r>
              <a:r>
                <a:rPr lang="id-ID" sz="1100" dirty="0" err="1">
                  <a:latin typeface="Gill Sans MT" panose="020B0502020104020203" pitchFamily="34" charset="77"/>
                </a:rPr>
                <a:t>control</a:t>
              </a:r>
              <a:r>
                <a:rPr lang="id-ID" sz="1100" dirty="0">
                  <a:latin typeface="Gill Sans MT" panose="020B0502020104020203" pitchFamily="34" charset="77"/>
                </a:rPr>
                <a:t> (pengendalian terhadap penyebab), meningkatkan kemampuan deteksi sehingga </a:t>
              </a:r>
              <a:r>
                <a:rPr lang="id-ID" sz="1100" dirty="0" err="1">
                  <a:latin typeface="Gill Sans MT" panose="020B0502020104020203" pitchFamily="34" charset="77"/>
                </a:rPr>
                <a:t>defet</a:t>
              </a:r>
              <a:r>
                <a:rPr lang="id-ID" sz="1100" dirty="0">
                  <a:latin typeface="Gill Sans MT" panose="020B0502020104020203" pitchFamily="34" charset="77"/>
                </a:rPr>
                <a:t> tidak terkirim</a:t>
              </a:r>
              <a:endParaRPr lang="en-US" sz="1100" dirty="0">
                <a:latin typeface="Gill Sans MT" panose="020B0502020104020203" pitchFamily="34" charset="77"/>
              </a:endParaRPr>
            </a:p>
          </p:txBody>
        </p:sp>
      </p:grpSp>
      <p:grpSp>
        <p:nvGrpSpPr>
          <p:cNvPr id="13" name="Group 12">
            <a:extLst>
              <a:ext uri="{FF2B5EF4-FFF2-40B4-BE49-F238E27FC236}">
                <a16:creationId xmlns:a16="http://schemas.microsoft.com/office/drawing/2014/main" id="{BBB45ECE-986C-4382-8BA3-5BB92755DBB7}"/>
              </a:ext>
            </a:extLst>
          </p:cNvPr>
          <p:cNvGrpSpPr/>
          <p:nvPr/>
        </p:nvGrpSpPr>
        <p:grpSpPr>
          <a:xfrm>
            <a:off x="4109452" y="5864132"/>
            <a:ext cx="5650774" cy="565213"/>
            <a:chOff x="4109452" y="5864132"/>
            <a:chExt cx="5650774" cy="565213"/>
          </a:xfrm>
        </p:grpSpPr>
        <p:cxnSp>
          <p:nvCxnSpPr>
            <p:cNvPr id="63" name="Straight Arrow Connector 62">
              <a:extLst>
                <a:ext uri="{FF2B5EF4-FFF2-40B4-BE49-F238E27FC236}">
                  <a16:creationId xmlns:a16="http://schemas.microsoft.com/office/drawing/2014/main" id="{48350F63-1E01-46AF-95F3-AA4376EFB99D}"/>
                </a:ext>
              </a:extLst>
            </p:cNvPr>
            <p:cNvCxnSpPr>
              <a:cxnSpLocks/>
            </p:cNvCxnSpPr>
            <p:nvPr/>
          </p:nvCxnSpPr>
          <p:spPr>
            <a:xfrm>
              <a:off x="4109452" y="6146739"/>
              <a:ext cx="709930" cy="0"/>
            </a:xfrm>
            <a:prstGeom prst="straightConnector1">
              <a:avLst/>
            </a:prstGeom>
            <a:ln w="12700">
              <a:solidFill>
                <a:schemeClr val="accent5">
                  <a:lumMod val="75000"/>
                </a:schemeClr>
              </a:solidFill>
              <a:prstDash val="sysDash"/>
              <a:tailEnd type="triangle"/>
            </a:ln>
          </p:spPr>
          <p:style>
            <a:lnRef idx="3">
              <a:schemeClr val="dk1"/>
            </a:lnRef>
            <a:fillRef idx="0">
              <a:schemeClr val="dk1"/>
            </a:fillRef>
            <a:effectRef idx="2">
              <a:schemeClr val="dk1"/>
            </a:effectRef>
            <a:fontRef idx="minor">
              <a:schemeClr val="tx1"/>
            </a:fontRef>
          </p:style>
        </p:cxnSp>
        <p:sp>
          <p:nvSpPr>
            <p:cNvPr id="64" name="Rectangle 63">
              <a:extLst>
                <a:ext uri="{FF2B5EF4-FFF2-40B4-BE49-F238E27FC236}">
                  <a16:creationId xmlns:a16="http://schemas.microsoft.com/office/drawing/2014/main" id="{D193FBCB-D6D5-4DAC-84EF-8B16BB4242B0}"/>
                </a:ext>
              </a:extLst>
            </p:cNvPr>
            <p:cNvSpPr/>
            <p:nvPr/>
          </p:nvSpPr>
          <p:spPr>
            <a:xfrm>
              <a:off x="4810396" y="5864132"/>
              <a:ext cx="4949830" cy="565213"/>
            </a:xfrm>
            <a:prstGeom prst="rect">
              <a:avLst/>
            </a:prstGeom>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100" dirty="0">
                  <a:latin typeface="Gill Sans MT" panose="020B0502020104020203" pitchFamily="34" charset="77"/>
                </a:rPr>
                <a:t>Komunikasi untuk menyamakan persepsi kepada operator, </a:t>
              </a:r>
              <a:r>
                <a:rPr lang="id-ID" sz="1100" dirty="0" err="1">
                  <a:latin typeface="Gill Sans MT" panose="020B0502020104020203" pitchFamily="34" charset="77"/>
                </a:rPr>
                <a:t>supplier</a:t>
              </a:r>
              <a:r>
                <a:rPr lang="id-ID" sz="1100" dirty="0">
                  <a:latin typeface="Gill Sans MT" panose="020B0502020104020203" pitchFamily="34" charset="77"/>
                </a:rPr>
                <a:t>, </a:t>
              </a:r>
              <a:r>
                <a:rPr lang="id-ID" sz="1100" dirty="0" err="1">
                  <a:latin typeface="Gill Sans MT" panose="020B0502020104020203" pitchFamily="34" charset="77"/>
                </a:rPr>
                <a:t>customer</a:t>
              </a:r>
              <a:r>
                <a:rPr lang="id-ID" sz="1100" dirty="0">
                  <a:latin typeface="Gill Sans MT" panose="020B0502020104020203" pitchFamily="34" charset="77"/>
                </a:rPr>
                <a:t> dan meningkatkan kepedulian</a:t>
              </a:r>
              <a:endParaRPr lang="en-US" sz="1100" dirty="0">
                <a:latin typeface="Gill Sans MT" panose="020B0502020104020203" pitchFamily="34" charset="77"/>
              </a:endParaRPr>
            </a:p>
          </p:txBody>
        </p:sp>
      </p:grpSp>
      <p:sp>
        <p:nvSpPr>
          <p:cNvPr id="14" name="Footer Placeholder 13">
            <a:extLst>
              <a:ext uri="{FF2B5EF4-FFF2-40B4-BE49-F238E27FC236}">
                <a16:creationId xmlns:a16="http://schemas.microsoft.com/office/drawing/2014/main" id="{8340363B-FFF9-45EA-921E-4D8E3135E296}"/>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925732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000"/>
                            </p:stCondLst>
                            <p:childTnLst>
                              <p:par>
                                <p:cTn id="33" presetID="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1"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ppt_x"/>
                                          </p:val>
                                        </p:tav>
                                        <p:tav tm="100000">
                                          <p:val>
                                            <p:strVal val="#ppt_x"/>
                                          </p:val>
                                        </p:tav>
                                      </p:tavLst>
                                    </p:anim>
                                    <p:anim calcmode="lin" valueType="num">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23</a:t>
            </a:fld>
            <a:endParaRPr lang="en-US" dirty="0"/>
          </a:p>
        </p:txBody>
      </p:sp>
      <p:sp>
        <p:nvSpPr>
          <p:cNvPr id="15" name="Text Box 2">
            <a:extLst>
              <a:ext uri="{FF2B5EF4-FFF2-40B4-BE49-F238E27FC236}">
                <a16:creationId xmlns:a16="http://schemas.microsoft.com/office/drawing/2014/main" id="{A2058891-8CC6-4BD6-BCAC-41E25DDBDF53}"/>
              </a:ext>
            </a:extLst>
          </p:cNvPr>
          <p:cNvSpPr txBox="1">
            <a:spLocks noChangeArrowheads="1"/>
          </p:cNvSpPr>
          <p:nvPr/>
        </p:nvSpPr>
        <p:spPr bwMode="auto">
          <a:xfrm>
            <a:off x="3122673" y="116116"/>
            <a:ext cx="3890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Tahap Analisa Sistem</a:t>
            </a:r>
            <a:endParaRPr lang="en-US" altLang="id-ID" sz="2400" dirty="0">
              <a:latin typeface="Verdana" panose="020B0604030504040204" pitchFamily="34" charset="0"/>
            </a:endParaRPr>
          </a:p>
        </p:txBody>
      </p:sp>
      <p:sp>
        <p:nvSpPr>
          <p:cNvPr id="22" name="TextBox 21">
            <a:extLst>
              <a:ext uri="{FF2B5EF4-FFF2-40B4-BE49-F238E27FC236}">
                <a16:creationId xmlns:a16="http://schemas.microsoft.com/office/drawing/2014/main" id="{D6CF75E5-B3EC-4606-9E5D-0ABD96C399A5}"/>
              </a:ext>
            </a:extLst>
          </p:cNvPr>
          <p:cNvSpPr txBox="1"/>
          <p:nvPr/>
        </p:nvSpPr>
        <p:spPr>
          <a:xfrm>
            <a:off x="1173434" y="4284591"/>
            <a:ext cx="1756858" cy="2308324"/>
          </a:xfrm>
          <a:prstGeom prst="rect">
            <a:avLst/>
          </a:prstGeom>
          <a:solidFill>
            <a:schemeClr val="accent4">
              <a:lumMod val="20000"/>
              <a:lumOff val="80000"/>
            </a:schemeClr>
          </a:solidFill>
          <a:ln>
            <a:solidFill>
              <a:srgbClr val="0A0D10"/>
            </a:solidFill>
          </a:ln>
          <a:effectLst>
            <a:outerShdw blurRad="50800" dist="38100" dir="2700000" algn="tl" rotWithShape="0">
              <a:prstClr val="black">
                <a:alpha val="40000"/>
              </a:prstClr>
            </a:outerShdw>
          </a:effectLst>
        </p:spPr>
        <p:txBody>
          <a:bodyPr wrap="square" rtlCol="0">
            <a:spAutoFit/>
          </a:bodyPr>
          <a:lstStyle/>
          <a:p>
            <a:pPr marL="228600" indent="-228600">
              <a:buAutoNum type="arabicPeriod"/>
            </a:pPr>
            <a:r>
              <a:rPr lang="id-ID" sz="1200" dirty="0"/>
              <a:t>Identifikasi persyaratan produk</a:t>
            </a:r>
          </a:p>
          <a:p>
            <a:pPr marL="228600" indent="-228600">
              <a:buAutoNum type="arabicPeriod"/>
            </a:pPr>
            <a:r>
              <a:rPr lang="id-ID" sz="1200" dirty="0"/>
              <a:t>Mengidentifikasi spesial karakteristik</a:t>
            </a:r>
          </a:p>
          <a:p>
            <a:pPr marL="228600" indent="-228600">
              <a:buAutoNum type="arabicPeriod"/>
            </a:pPr>
            <a:r>
              <a:rPr lang="id-ID" sz="1200" dirty="0"/>
              <a:t>Memahami fungsi produk</a:t>
            </a:r>
          </a:p>
          <a:p>
            <a:pPr marL="228600" indent="-228600">
              <a:buAutoNum type="arabicPeriod"/>
            </a:pPr>
            <a:r>
              <a:rPr lang="id-ID" sz="1200" dirty="0"/>
              <a:t>Peraturan terkait dengan produk</a:t>
            </a:r>
          </a:p>
          <a:p>
            <a:pPr marL="228600" indent="-228600">
              <a:buAutoNum type="arabicPeriod"/>
            </a:pPr>
            <a:r>
              <a:rPr lang="id-ID" sz="1200" dirty="0"/>
              <a:t>Membentuk Tim penyusun FMEA</a:t>
            </a:r>
          </a:p>
          <a:p>
            <a:pPr marL="228600" indent="-228600">
              <a:buAutoNum type="arabicPeriod"/>
            </a:pPr>
            <a:r>
              <a:rPr lang="id-ID" sz="1200" dirty="0"/>
              <a:t>Identifikasi poduk similar sebelumnya</a:t>
            </a:r>
          </a:p>
        </p:txBody>
      </p:sp>
      <p:sp>
        <p:nvSpPr>
          <p:cNvPr id="2" name="Arrow: Down 1">
            <a:extLst>
              <a:ext uri="{FF2B5EF4-FFF2-40B4-BE49-F238E27FC236}">
                <a16:creationId xmlns:a16="http://schemas.microsoft.com/office/drawing/2014/main" id="{FB6B589F-AE08-4287-B9A2-65CCDF5ABAE6}"/>
              </a:ext>
            </a:extLst>
          </p:cNvPr>
          <p:cNvSpPr/>
          <p:nvPr/>
        </p:nvSpPr>
        <p:spPr>
          <a:xfrm>
            <a:off x="1839431" y="3742662"/>
            <a:ext cx="345931" cy="40403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a:extLst>
              <a:ext uri="{FF2B5EF4-FFF2-40B4-BE49-F238E27FC236}">
                <a16:creationId xmlns:a16="http://schemas.microsoft.com/office/drawing/2014/main" id="{16F5DEA5-36E0-4C96-9A1E-EBFEB5C3B0EC}"/>
              </a:ext>
            </a:extLst>
          </p:cNvPr>
          <p:cNvSpPr txBox="1"/>
          <p:nvPr/>
        </p:nvSpPr>
        <p:spPr>
          <a:xfrm>
            <a:off x="4137791" y="4286236"/>
            <a:ext cx="2092888" cy="2308324"/>
          </a:xfrm>
          <a:prstGeom prst="rect">
            <a:avLst/>
          </a:prstGeom>
          <a:solidFill>
            <a:schemeClr val="accent4">
              <a:lumMod val="20000"/>
              <a:lumOff val="80000"/>
            </a:schemeClr>
          </a:solidFill>
          <a:ln>
            <a:solidFill>
              <a:srgbClr val="0A0D10"/>
            </a:solidFill>
          </a:ln>
          <a:effectLst>
            <a:outerShdw blurRad="50800" dist="38100" dir="2700000" algn="tl" rotWithShape="0">
              <a:prstClr val="black">
                <a:alpha val="40000"/>
              </a:prstClr>
            </a:outerShdw>
          </a:effectLst>
        </p:spPr>
        <p:txBody>
          <a:bodyPr wrap="square" rtlCol="0">
            <a:spAutoFit/>
          </a:bodyPr>
          <a:lstStyle/>
          <a:p>
            <a:pPr marL="179388" indent="-179388">
              <a:buAutoNum type="arabicPeriod"/>
            </a:pPr>
            <a:r>
              <a:rPr lang="id-ID" sz="1200" dirty="0"/>
              <a:t>Menetapkan Diagram Flow Proses</a:t>
            </a:r>
          </a:p>
          <a:p>
            <a:pPr marL="179388" indent="-179388">
              <a:buAutoNum type="arabicPeriod"/>
            </a:pPr>
            <a:r>
              <a:rPr lang="id-ID" sz="1200" dirty="0"/>
              <a:t>Mempelajari Struktur </a:t>
            </a:r>
          </a:p>
          <a:p>
            <a:pPr marL="363538" indent="-131763">
              <a:buFont typeface="Courier New" panose="02070309020205020404" pitchFamily="49" charset="0"/>
              <a:buChar char="o"/>
            </a:pPr>
            <a:r>
              <a:rPr lang="id-ID" sz="1200" dirty="0"/>
              <a:t>Item Proses</a:t>
            </a:r>
          </a:p>
          <a:p>
            <a:pPr marL="363538" indent="-131763">
              <a:buFont typeface="Courier New" panose="02070309020205020404" pitchFamily="49" charset="0"/>
              <a:buChar char="o"/>
            </a:pPr>
            <a:r>
              <a:rPr lang="id-ID" sz="1200" dirty="0"/>
              <a:t>Tahapan Proses</a:t>
            </a:r>
          </a:p>
          <a:p>
            <a:pPr marL="363538" indent="-131763">
              <a:buFont typeface="Courier New" panose="02070309020205020404" pitchFamily="49" charset="0"/>
              <a:buChar char="o"/>
            </a:pPr>
            <a:r>
              <a:rPr lang="id-ID" sz="1200" dirty="0"/>
              <a:t>Elemen Proses kerja</a:t>
            </a:r>
          </a:p>
          <a:p>
            <a:pPr marL="228600" indent="-228600">
              <a:buAutoNum type="arabicPeriod"/>
            </a:pPr>
            <a:endParaRPr lang="id-ID" sz="1200" dirty="0"/>
          </a:p>
          <a:p>
            <a:pPr marL="228600" indent="-228600">
              <a:buAutoNum type="arabicPeriod"/>
            </a:pPr>
            <a:endParaRPr lang="en-US" sz="1200" dirty="0"/>
          </a:p>
          <a:p>
            <a:pPr marL="228600" indent="-228600">
              <a:buAutoNum type="arabicPeriod"/>
            </a:pPr>
            <a:endParaRPr lang="en-US" sz="1200" dirty="0"/>
          </a:p>
          <a:p>
            <a:pPr marL="228600" indent="-228600">
              <a:buAutoNum type="arabicPeriod"/>
            </a:pPr>
            <a:endParaRPr lang="en-US" sz="1200" dirty="0"/>
          </a:p>
          <a:p>
            <a:pPr marL="228600" indent="-228600">
              <a:buAutoNum type="arabicPeriod"/>
            </a:pPr>
            <a:endParaRPr lang="en-US" sz="1200" dirty="0"/>
          </a:p>
          <a:p>
            <a:pPr marL="228600" indent="-228600">
              <a:buAutoNum type="arabicPeriod"/>
            </a:pPr>
            <a:endParaRPr lang="id-ID" sz="1200" dirty="0"/>
          </a:p>
        </p:txBody>
      </p:sp>
      <p:sp>
        <p:nvSpPr>
          <p:cNvPr id="20" name="Arrow: Down 19">
            <a:extLst>
              <a:ext uri="{FF2B5EF4-FFF2-40B4-BE49-F238E27FC236}">
                <a16:creationId xmlns:a16="http://schemas.microsoft.com/office/drawing/2014/main" id="{D85A9429-99CC-4706-9135-F48D454596AF}"/>
              </a:ext>
            </a:extLst>
          </p:cNvPr>
          <p:cNvSpPr/>
          <p:nvPr/>
        </p:nvSpPr>
        <p:spPr>
          <a:xfrm>
            <a:off x="4916523" y="3756833"/>
            <a:ext cx="345931" cy="40403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Box 24">
            <a:extLst>
              <a:ext uri="{FF2B5EF4-FFF2-40B4-BE49-F238E27FC236}">
                <a16:creationId xmlns:a16="http://schemas.microsoft.com/office/drawing/2014/main" id="{5EF711FD-F6CE-4083-9C1C-11665DD2CE11}"/>
              </a:ext>
            </a:extLst>
          </p:cNvPr>
          <p:cNvSpPr txBox="1"/>
          <p:nvPr/>
        </p:nvSpPr>
        <p:spPr>
          <a:xfrm>
            <a:off x="7209205" y="4302302"/>
            <a:ext cx="2015758" cy="1569660"/>
          </a:xfrm>
          <a:prstGeom prst="rect">
            <a:avLst/>
          </a:prstGeom>
          <a:solidFill>
            <a:schemeClr val="accent4">
              <a:lumMod val="20000"/>
              <a:lumOff val="80000"/>
            </a:schemeClr>
          </a:solidFill>
          <a:ln>
            <a:solidFill>
              <a:srgbClr val="0A0D10"/>
            </a:solidFill>
          </a:ln>
          <a:effectLst>
            <a:outerShdw blurRad="50800" dist="38100" dir="2700000" algn="tl" rotWithShape="0">
              <a:prstClr val="black">
                <a:alpha val="40000"/>
              </a:prstClr>
            </a:outerShdw>
          </a:effectLst>
        </p:spPr>
        <p:txBody>
          <a:bodyPr wrap="square" rtlCol="0">
            <a:spAutoFit/>
          </a:bodyPr>
          <a:lstStyle/>
          <a:p>
            <a:pPr marL="228600" indent="-228600">
              <a:buAutoNum type="arabicPeriod"/>
            </a:pPr>
            <a:r>
              <a:rPr lang="id-ID" sz="1200" dirty="0"/>
              <a:t>Mengidentifikasi fungsi dari </a:t>
            </a:r>
          </a:p>
          <a:p>
            <a:pPr marL="454025" lvl="1" indent="-179388">
              <a:buFont typeface="Courier New" panose="02070309020205020404" pitchFamily="49" charset="0"/>
              <a:buChar char="o"/>
            </a:pPr>
            <a:r>
              <a:rPr lang="id-ID" sz="1200" dirty="0"/>
              <a:t>Item Proses</a:t>
            </a:r>
          </a:p>
          <a:p>
            <a:pPr marL="454025" lvl="1" indent="-179388">
              <a:buFont typeface="Courier New" panose="02070309020205020404" pitchFamily="49" charset="0"/>
              <a:buChar char="o"/>
            </a:pPr>
            <a:r>
              <a:rPr lang="id-ID" sz="1200" dirty="0"/>
              <a:t>Masing-masing Tahapan proses</a:t>
            </a:r>
          </a:p>
          <a:p>
            <a:pPr marL="454025" lvl="1" indent="-179388">
              <a:buFont typeface="Courier New" panose="02070309020205020404" pitchFamily="49" charset="0"/>
              <a:buChar char="o"/>
            </a:pPr>
            <a:r>
              <a:rPr lang="id-ID" sz="1200" dirty="0"/>
              <a:t>Elemen proses kerja</a:t>
            </a:r>
            <a:endParaRPr lang="en-US" sz="1050" dirty="0"/>
          </a:p>
          <a:p>
            <a:pPr marL="228600" indent="-228600">
              <a:buAutoNum type="arabicPeriod"/>
            </a:pPr>
            <a:endParaRPr lang="en-US" sz="1200" dirty="0"/>
          </a:p>
          <a:p>
            <a:pPr marL="228600" indent="-228600">
              <a:buAutoNum type="arabicPeriod"/>
            </a:pPr>
            <a:endParaRPr lang="id-ID" sz="1200" dirty="0"/>
          </a:p>
        </p:txBody>
      </p:sp>
      <p:sp>
        <p:nvSpPr>
          <p:cNvPr id="26" name="Arrow: Down 25">
            <a:extLst>
              <a:ext uri="{FF2B5EF4-FFF2-40B4-BE49-F238E27FC236}">
                <a16:creationId xmlns:a16="http://schemas.microsoft.com/office/drawing/2014/main" id="{77A5E5C9-5E3F-4478-801D-596513A0ABDF}"/>
              </a:ext>
            </a:extLst>
          </p:cNvPr>
          <p:cNvSpPr/>
          <p:nvPr/>
        </p:nvSpPr>
        <p:spPr>
          <a:xfrm>
            <a:off x="7875202" y="3760373"/>
            <a:ext cx="345931" cy="40403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5" name="Group 34">
            <a:extLst>
              <a:ext uri="{FF2B5EF4-FFF2-40B4-BE49-F238E27FC236}">
                <a16:creationId xmlns:a16="http://schemas.microsoft.com/office/drawing/2014/main" id="{32FBCB3E-76EC-434B-8C26-D09E4E07B75B}"/>
              </a:ext>
            </a:extLst>
          </p:cNvPr>
          <p:cNvGrpSpPr/>
          <p:nvPr/>
        </p:nvGrpSpPr>
        <p:grpSpPr>
          <a:xfrm>
            <a:off x="4365351" y="1944909"/>
            <a:ext cx="1429296" cy="1666693"/>
            <a:chOff x="4365351" y="1944909"/>
            <a:chExt cx="1429296" cy="1666693"/>
          </a:xfrm>
        </p:grpSpPr>
        <p:sp>
          <p:nvSpPr>
            <p:cNvPr id="24" name="Rectangle 23">
              <a:extLst>
                <a:ext uri="{FF2B5EF4-FFF2-40B4-BE49-F238E27FC236}">
                  <a16:creationId xmlns:a16="http://schemas.microsoft.com/office/drawing/2014/main" id="{906FF13D-4B8F-430D-9088-E5075A5E6399}"/>
                </a:ext>
              </a:extLst>
            </p:cNvPr>
            <p:cNvSpPr/>
            <p:nvPr/>
          </p:nvSpPr>
          <p:spPr>
            <a:xfrm>
              <a:off x="4365353" y="3046389"/>
              <a:ext cx="1429294" cy="565213"/>
            </a:xfrm>
            <a:prstGeom prst="rect">
              <a:avLst/>
            </a:prstGeom>
            <a:solidFill>
              <a:schemeClr val="accent4">
                <a:lumMod val="20000"/>
                <a:lumOff val="80000"/>
              </a:schemeClr>
            </a:solidFill>
            <a:ln>
              <a:solidFill>
                <a:srgbClr val="0A0D10"/>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2. Analisa Struktur</a:t>
              </a:r>
              <a:endParaRPr lang="en-US" sz="1300" dirty="0"/>
            </a:p>
          </p:txBody>
        </p:sp>
        <p:sp>
          <p:nvSpPr>
            <p:cNvPr id="31" name="Rectangle 8">
              <a:extLst>
                <a:ext uri="{FF2B5EF4-FFF2-40B4-BE49-F238E27FC236}">
                  <a16:creationId xmlns:a16="http://schemas.microsoft.com/office/drawing/2014/main" id="{48BFE895-AC53-4912-A86B-965DB6CB406F}"/>
                </a:ext>
              </a:extLst>
            </p:cNvPr>
            <p:cNvSpPr/>
            <p:nvPr/>
          </p:nvSpPr>
          <p:spPr>
            <a:xfrm flipH="1">
              <a:off x="4365351" y="1944909"/>
              <a:ext cx="1429294" cy="1110033"/>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602256"/>
                <a:gd name="connsiteY0" fmla="*/ 1110033 h 1114733"/>
                <a:gd name="connsiteX1" fmla="*/ 3602256 w 3602256"/>
                <a:gd name="connsiteY1" fmla="*/ 0 h 1114733"/>
                <a:gd name="connsiteX2" fmla="*/ 1478489 w 3602256"/>
                <a:gd name="connsiteY2" fmla="*/ 1114733 h 1114733"/>
                <a:gd name="connsiteX3" fmla="*/ 0 w 3602256"/>
                <a:gd name="connsiteY3" fmla="*/ 1110033 h 1114733"/>
                <a:gd name="connsiteX0" fmla="*/ 0 w 7316035"/>
                <a:gd name="connsiteY0" fmla="*/ 1110033 h 1110033"/>
                <a:gd name="connsiteX1" fmla="*/ 3602256 w 7316035"/>
                <a:gd name="connsiteY1" fmla="*/ 0 h 1110033"/>
                <a:gd name="connsiteX2" fmla="*/ 7316035 w 7316035"/>
                <a:gd name="connsiteY2" fmla="*/ 1101670 h 1110033"/>
                <a:gd name="connsiteX3" fmla="*/ 0 w 7316035"/>
                <a:gd name="connsiteY3" fmla="*/ 1110033 h 1110033"/>
              </a:gdLst>
              <a:ahLst/>
              <a:cxnLst>
                <a:cxn ang="0">
                  <a:pos x="connsiteX0" y="connsiteY0"/>
                </a:cxn>
                <a:cxn ang="0">
                  <a:pos x="connsiteX1" y="connsiteY1"/>
                </a:cxn>
                <a:cxn ang="0">
                  <a:pos x="connsiteX2" y="connsiteY2"/>
                </a:cxn>
                <a:cxn ang="0">
                  <a:pos x="connsiteX3" y="connsiteY3"/>
                </a:cxn>
              </a:cxnLst>
              <a:rect l="l" t="t" r="r" b="b"/>
              <a:pathLst>
                <a:path w="7316035" h="1110033">
                  <a:moveTo>
                    <a:pt x="0" y="1110033"/>
                  </a:moveTo>
                  <a:lnTo>
                    <a:pt x="3602256" y="0"/>
                  </a:lnTo>
                  <a:lnTo>
                    <a:pt x="7316035" y="1101670"/>
                  </a:lnTo>
                  <a:lnTo>
                    <a:pt x="0" y="1110033"/>
                  </a:lnTo>
                  <a:close/>
                </a:path>
              </a:pathLst>
            </a:custGeom>
            <a:gradFill>
              <a:gsLst>
                <a:gs pos="0">
                  <a:srgbClr val="002060"/>
                </a:gs>
                <a:gs pos="39000">
                  <a:schemeClr val="accent5">
                    <a:lumMod val="50000"/>
                  </a:schemeClr>
                </a:gs>
                <a:gs pos="100000">
                  <a:srgbClr val="93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6D98D934-B4B7-4319-A5B9-F6CFD0998E47}"/>
              </a:ext>
            </a:extLst>
          </p:cNvPr>
          <p:cNvGrpSpPr/>
          <p:nvPr/>
        </p:nvGrpSpPr>
        <p:grpSpPr>
          <a:xfrm>
            <a:off x="1337215" y="1940871"/>
            <a:ext cx="3730863" cy="1670731"/>
            <a:chOff x="1337215" y="1940871"/>
            <a:chExt cx="3730863" cy="1670731"/>
          </a:xfrm>
        </p:grpSpPr>
        <p:sp>
          <p:nvSpPr>
            <p:cNvPr id="11" name="Rectangle 10">
              <a:extLst>
                <a:ext uri="{FF2B5EF4-FFF2-40B4-BE49-F238E27FC236}">
                  <a16:creationId xmlns:a16="http://schemas.microsoft.com/office/drawing/2014/main" id="{4E9EBE61-4249-42BD-B14E-C06D08851C47}"/>
                </a:ext>
              </a:extLst>
            </p:cNvPr>
            <p:cNvSpPr/>
            <p:nvPr/>
          </p:nvSpPr>
          <p:spPr>
            <a:xfrm>
              <a:off x="1337216" y="3046389"/>
              <a:ext cx="1429294" cy="565213"/>
            </a:xfrm>
            <a:prstGeom prst="rect">
              <a:avLst/>
            </a:prstGeom>
            <a:solidFill>
              <a:schemeClr val="accent4">
                <a:lumMod val="20000"/>
                <a:lumOff val="80000"/>
              </a:schemeClr>
            </a:solidFill>
            <a:ln>
              <a:solidFill>
                <a:srgbClr val="0A0D10"/>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1. Perencanaan dan Persiapan</a:t>
              </a:r>
              <a:endParaRPr lang="en-US" sz="1300" dirty="0"/>
            </a:p>
          </p:txBody>
        </p:sp>
        <p:sp>
          <p:nvSpPr>
            <p:cNvPr id="9" name="Rectangle 8">
              <a:extLst>
                <a:ext uri="{FF2B5EF4-FFF2-40B4-BE49-F238E27FC236}">
                  <a16:creationId xmlns:a16="http://schemas.microsoft.com/office/drawing/2014/main" id="{75FC27A9-AB3F-49DC-A8EB-3979BD56F3D4}"/>
                </a:ext>
              </a:extLst>
            </p:cNvPr>
            <p:cNvSpPr/>
            <p:nvPr/>
          </p:nvSpPr>
          <p:spPr>
            <a:xfrm>
              <a:off x="1337215" y="1946008"/>
              <a:ext cx="3730863" cy="1114733"/>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572111"/>
                <a:gd name="connsiteY0" fmla="*/ 1099984 h 1114733"/>
                <a:gd name="connsiteX1" fmla="*/ 3572111 w 3572111"/>
                <a:gd name="connsiteY1" fmla="*/ 0 h 1114733"/>
                <a:gd name="connsiteX2" fmla="*/ 1373302 w 3572111"/>
                <a:gd name="connsiteY2" fmla="*/ 1114733 h 1114733"/>
                <a:gd name="connsiteX3" fmla="*/ 0 w 3572111"/>
                <a:gd name="connsiteY3" fmla="*/ 1099984 h 1114733"/>
              </a:gdLst>
              <a:ahLst/>
              <a:cxnLst>
                <a:cxn ang="0">
                  <a:pos x="connsiteX0" y="connsiteY0"/>
                </a:cxn>
                <a:cxn ang="0">
                  <a:pos x="connsiteX1" y="connsiteY1"/>
                </a:cxn>
                <a:cxn ang="0">
                  <a:pos x="connsiteX2" y="connsiteY2"/>
                </a:cxn>
                <a:cxn ang="0">
                  <a:pos x="connsiteX3" y="connsiteY3"/>
                </a:cxn>
              </a:cxnLst>
              <a:rect l="l" t="t" r="r" b="b"/>
              <a:pathLst>
                <a:path w="3572111" h="1114733">
                  <a:moveTo>
                    <a:pt x="0" y="1099984"/>
                  </a:moveTo>
                  <a:lnTo>
                    <a:pt x="3572111" y="0"/>
                  </a:lnTo>
                  <a:lnTo>
                    <a:pt x="1373302" y="1114733"/>
                  </a:lnTo>
                  <a:lnTo>
                    <a:pt x="0" y="1099984"/>
                  </a:lnTo>
                  <a:close/>
                </a:path>
              </a:pathLst>
            </a:custGeom>
            <a:gradFill>
              <a:gsLst>
                <a:gs pos="0">
                  <a:srgbClr val="4C0000"/>
                </a:gs>
                <a:gs pos="57000">
                  <a:srgbClr val="C00000"/>
                </a:gs>
                <a:gs pos="10000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8">
              <a:extLst>
                <a:ext uri="{FF2B5EF4-FFF2-40B4-BE49-F238E27FC236}">
                  <a16:creationId xmlns:a16="http://schemas.microsoft.com/office/drawing/2014/main" id="{1DF4718F-4FFB-497E-8E11-2E1B0E59E1A5}"/>
                </a:ext>
              </a:extLst>
            </p:cNvPr>
            <p:cNvSpPr/>
            <p:nvPr/>
          </p:nvSpPr>
          <p:spPr>
            <a:xfrm>
              <a:off x="2763675" y="1940871"/>
              <a:ext cx="2288852" cy="1670334"/>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572111"/>
                <a:gd name="connsiteY0" fmla="*/ 1099984 h 1114733"/>
                <a:gd name="connsiteX1" fmla="*/ 3572111 w 3572111"/>
                <a:gd name="connsiteY1" fmla="*/ 0 h 1114733"/>
                <a:gd name="connsiteX2" fmla="*/ 1373302 w 3572111"/>
                <a:gd name="connsiteY2" fmla="*/ 1114733 h 1114733"/>
                <a:gd name="connsiteX3" fmla="*/ 0 w 3572111"/>
                <a:gd name="connsiteY3" fmla="*/ 1099984 h 1114733"/>
                <a:gd name="connsiteX0" fmla="*/ 0 w 3572111"/>
                <a:gd name="connsiteY0" fmla="*/ 1099984 h 1379788"/>
                <a:gd name="connsiteX1" fmla="*/ 3572111 w 3572111"/>
                <a:gd name="connsiteY1" fmla="*/ 0 h 1379788"/>
                <a:gd name="connsiteX2" fmla="*/ 1319304 w 3572111"/>
                <a:gd name="connsiteY2" fmla="*/ 1379788 h 1379788"/>
                <a:gd name="connsiteX3" fmla="*/ 0 w 3572111"/>
                <a:gd name="connsiteY3" fmla="*/ 1099984 h 1379788"/>
                <a:gd name="connsiteX0" fmla="*/ 98169 w 2252807"/>
                <a:gd name="connsiteY0" fmla="*/ 989545 h 1379788"/>
                <a:gd name="connsiteX1" fmla="*/ 2252807 w 2252807"/>
                <a:gd name="connsiteY1" fmla="*/ 0 h 1379788"/>
                <a:gd name="connsiteX2" fmla="*/ 0 w 2252807"/>
                <a:gd name="connsiteY2" fmla="*/ 1379788 h 1379788"/>
                <a:gd name="connsiteX3" fmla="*/ 98169 w 2252807"/>
                <a:gd name="connsiteY3" fmla="*/ 989545 h 1379788"/>
                <a:gd name="connsiteX0" fmla="*/ 1742 w 2252807"/>
                <a:gd name="connsiteY0" fmla="*/ 910660 h 1379788"/>
                <a:gd name="connsiteX1" fmla="*/ 2252807 w 2252807"/>
                <a:gd name="connsiteY1" fmla="*/ 0 h 1379788"/>
                <a:gd name="connsiteX2" fmla="*/ 0 w 2252807"/>
                <a:gd name="connsiteY2" fmla="*/ 1379788 h 1379788"/>
                <a:gd name="connsiteX3" fmla="*/ 1742 w 2252807"/>
                <a:gd name="connsiteY3" fmla="*/ 910660 h 1379788"/>
                <a:gd name="connsiteX0" fmla="*/ 8171 w 2259236"/>
                <a:gd name="connsiteY0" fmla="*/ 910660 h 1358752"/>
                <a:gd name="connsiteX1" fmla="*/ 2259236 w 2259236"/>
                <a:gd name="connsiteY1" fmla="*/ 0 h 1358752"/>
                <a:gd name="connsiteX2" fmla="*/ 0 w 2259236"/>
                <a:gd name="connsiteY2" fmla="*/ 1358752 h 1358752"/>
                <a:gd name="connsiteX3" fmla="*/ 8171 w 2259236"/>
                <a:gd name="connsiteY3" fmla="*/ 910660 h 1358752"/>
                <a:gd name="connsiteX0" fmla="*/ 1742 w 2259236"/>
                <a:gd name="connsiteY0" fmla="*/ 900188 h 1358752"/>
                <a:gd name="connsiteX1" fmla="*/ 2259236 w 2259236"/>
                <a:gd name="connsiteY1" fmla="*/ 0 h 1358752"/>
                <a:gd name="connsiteX2" fmla="*/ 0 w 2259236"/>
                <a:gd name="connsiteY2" fmla="*/ 1358752 h 1358752"/>
                <a:gd name="connsiteX3" fmla="*/ 1742 w 2259236"/>
                <a:gd name="connsiteY3" fmla="*/ 900188 h 1358752"/>
                <a:gd name="connsiteX0" fmla="*/ 1742 w 2259236"/>
                <a:gd name="connsiteY0" fmla="*/ 915895 h 1358752"/>
                <a:gd name="connsiteX1" fmla="*/ 2259236 w 2259236"/>
                <a:gd name="connsiteY1" fmla="*/ 0 h 1358752"/>
                <a:gd name="connsiteX2" fmla="*/ 0 w 2259236"/>
                <a:gd name="connsiteY2" fmla="*/ 1358752 h 1358752"/>
                <a:gd name="connsiteX3" fmla="*/ 1742 w 2259236"/>
                <a:gd name="connsiteY3" fmla="*/ 915895 h 1358752"/>
                <a:gd name="connsiteX0" fmla="*/ 19 w 2270370"/>
                <a:gd name="connsiteY0" fmla="*/ 905424 h 1358752"/>
                <a:gd name="connsiteX1" fmla="*/ 2270370 w 2270370"/>
                <a:gd name="connsiteY1" fmla="*/ 0 h 1358752"/>
                <a:gd name="connsiteX2" fmla="*/ 11134 w 2270370"/>
                <a:gd name="connsiteY2" fmla="*/ 1358752 h 1358752"/>
                <a:gd name="connsiteX3" fmla="*/ 19 w 2270370"/>
                <a:gd name="connsiteY3" fmla="*/ 905424 h 1358752"/>
                <a:gd name="connsiteX0" fmla="*/ 8171 w 2259236"/>
                <a:gd name="connsiteY0" fmla="*/ 905424 h 1358752"/>
                <a:gd name="connsiteX1" fmla="*/ 2259236 w 2259236"/>
                <a:gd name="connsiteY1" fmla="*/ 0 h 1358752"/>
                <a:gd name="connsiteX2" fmla="*/ 0 w 2259236"/>
                <a:gd name="connsiteY2" fmla="*/ 1358752 h 1358752"/>
                <a:gd name="connsiteX3" fmla="*/ 8171 w 2259236"/>
                <a:gd name="connsiteY3" fmla="*/ 905424 h 1358752"/>
                <a:gd name="connsiteX0" fmla="*/ 1742 w 2259236"/>
                <a:gd name="connsiteY0" fmla="*/ 900188 h 1358752"/>
                <a:gd name="connsiteX1" fmla="*/ 2259236 w 2259236"/>
                <a:gd name="connsiteY1" fmla="*/ 0 h 1358752"/>
                <a:gd name="connsiteX2" fmla="*/ 0 w 2259236"/>
                <a:gd name="connsiteY2" fmla="*/ 1358752 h 1358752"/>
                <a:gd name="connsiteX3" fmla="*/ 1742 w 2259236"/>
                <a:gd name="connsiteY3" fmla="*/ 900188 h 1358752"/>
                <a:gd name="connsiteX0" fmla="*/ 1742 w 2362092"/>
                <a:gd name="connsiteY0" fmla="*/ 947308 h 1405872"/>
                <a:gd name="connsiteX1" fmla="*/ 2362092 w 2362092"/>
                <a:gd name="connsiteY1" fmla="*/ 0 h 1405872"/>
                <a:gd name="connsiteX2" fmla="*/ 0 w 2362092"/>
                <a:gd name="connsiteY2" fmla="*/ 1405872 h 1405872"/>
                <a:gd name="connsiteX3" fmla="*/ 1742 w 2362092"/>
                <a:gd name="connsiteY3" fmla="*/ 947308 h 1405872"/>
                <a:gd name="connsiteX0" fmla="*/ 1742 w 2362092"/>
                <a:gd name="connsiteY0" fmla="*/ 947308 h 1405872"/>
                <a:gd name="connsiteX1" fmla="*/ 2362092 w 2362092"/>
                <a:gd name="connsiteY1" fmla="*/ 0 h 1405872"/>
                <a:gd name="connsiteX2" fmla="*/ 0 w 2362092"/>
                <a:gd name="connsiteY2" fmla="*/ 1405872 h 1405872"/>
                <a:gd name="connsiteX3" fmla="*/ 1742 w 2362092"/>
                <a:gd name="connsiteY3" fmla="*/ 947308 h 1405872"/>
                <a:gd name="connsiteX0" fmla="*/ 1742 w 2362092"/>
                <a:gd name="connsiteY0" fmla="*/ 931601 h 1405872"/>
                <a:gd name="connsiteX1" fmla="*/ 2362092 w 2362092"/>
                <a:gd name="connsiteY1" fmla="*/ 0 h 1405872"/>
                <a:gd name="connsiteX2" fmla="*/ 0 w 2362092"/>
                <a:gd name="connsiteY2" fmla="*/ 1405872 h 1405872"/>
                <a:gd name="connsiteX3" fmla="*/ 1742 w 2362092"/>
                <a:gd name="connsiteY3" fmla="*/ 931601 h 1405872"/>
                <a:gd name="connsiteX0" fmla="*/ 4242 w 2362092"/>
                <a:gd name="connsiteY0" fmla="*/ 943817 h 1405872"/>
                <a:gd name="connsiteX1" fmla="*/ 2362092 w 2362092"/>
                <a:gd name="connsiteY1" fmla="*/ 0 h 1405872"/>
                <a:gd name="connsiteX2" fmla="*/ 0 w 2362092"/>
                <a:gd name="connsiteY2" fmla="*/ 1405872 h 1405872"/>
                <a:gd name="connsiteX3" fmla="*/ 4242 w 2362092"/>
                <a:gd name="connsiteY3" fmla="*/ 943817 h 1405872"/>
                <a:gd name="connsiteX0" fmla="*/ 1742 w 2362092"/>
                <a:gd name="connsiteY0" fmla="*/ 939745 h 1405872"/>
                <a:gd name="connsiteX1" fmla="*/ 2362092 w 2362092"/>
                <a:gd name="connsiteY1" fmla="*/ 0 h 1405872"/>
                <a:gd name="connsiteX2" fmla="*/ 0 w 2362092"/>
                <a:gd name="connsiteY2" fmla="*/ 1405872 h 1405872"/>
                <a:gd name="connsiteX3" fmla="*/ 1742 w 2362092"/>
                <a:gd name="connsiteY3" fmla="*/ 939745 h 1405872"/>
                <a:gd name="connsiteX0" fmla="*/ 52 w 2365401"/>
                <a:gd name="connsiteY0" fmla="*/ 947889 h 1405872"/>
                <a:gd name="connsiteX1" fmla="*/ 2365401 w 2365401"/>
                <a:gd name="connsiteY1" fmla="*/ 0 h 1405872"/>
                <a:gd name="connsiteX2" fmla="*/ 3309 w 2365401"/>
                <a:gd name="connsiteY2" fmla="*/ 1405872 h 1405872"/>
                <a:gd name="connsiteX3" fmla="*/ 52 w 2365401"/>
                <a:gd name="connsiteY3" fmla="*/ 947889 h 1405872"/>
                <a:gd name="connsiteX0" fmla="*/ 111 w 2362960"/>
                <a:gd name="connsiteY0" fmla="*/ 945852 h 1405872"/>
                <a:gd name="connsiteX1" fmla="*/ 2362960 w 2362960"/>
                <a:gd name="connsiteY1" fmla="*/ 0 h 1405872"/>
                <a:gd name="connsiteX2" fmla="*/ 868 w 2362960"/>
                <a:gd name="connsiteY2" fmla="*/ 1405872 h 1405872"/>
                <a:gd name="connsiteX3" fmla="*/ 111 w 2362960"/>
                <a:gd name="connsiteY3" fmla="*/ 945852 h 1405872"/>
                <a:gd name="connsiteX0" fmla="*/ 1742 w 2362092"/>
                <a:gd name="connsiteY0" fmla="*/ 943816 h 1405872"/>
                <a:gd name="connsiteX1" fmla="*/ 2362092 w 2362092"/>
                <a:gd name="connsiteY1" fmla="*/ 0 h 1405872"/>
                <a:gd name="connsiteX2" fmla="*/ 0 w 2362092"/>
                <a:gd name="connsiteY2" fmla="*/ 1405872 h 1405872"/>
                <a:gd name="connsiteX3" fmla="*/ 1742 w 2362092"/>
                <a:gd name="connsiteY3" fmla="*/ 943816 h 1405872"/>
                <a:gd name="connsiteX0" fmla="*/ 52 w 2365402"/>
                <a:gd name="connsiteY0" fmla="*/ 943816 h 1405872"/>
                <a:gd name="connsiteX1" fmla="*/ 2365402 w 2365402"/>
                <a:gd name="connsiteY1" fmla="*/ 0 h 1405872"/>
                <a:gd name="connsiteX2" fmla="*/ 3310 w 2365402"/>
                <a:gd name="connsiteY2" fmla="*/ 1405872 h 1405872"/>
                <a:gd name="connsiteX3" fmla="*/ 52 w 2365402"/>
                <a:gd name="connsiteY3" fmla="*/ 943816 h 1405872"/>
              </a:gdLst>
              <a:ahLst/>
              <a:cxnLst>
                <a:cxn ang="0">
                  <a:pos x="connsiteX0" y="connsiteY0"/>
                </a:cxn>
                <a:cxn ang="0">
                  <a:pos x="connsiteX1" y="connsiteY1"/>
                </a:cxn>
                <a:cxn ang="0">
                  <a:pos x="connsiteX2" y="connsiteY2"/>
                </a:cxn>
                <a:cxn ang="0">
                  <a:pos x="connsiteX3" y="connsiteY3"/>
                </a:cxn>
              </a:cxnLst>
              <a:rect l="l" t="t" r="r" b="b"/>
              <a:pathLst>
                <a:path w="2365402" h="1405872">
                  <a:moveTo>
                    <a:pt x="52" y="943816"/>
                  </a:moveTo>
                  <a:lnTo>
                    <a:pt x="2365402" y="0"/>
                  </a:lnTo>
                  <a:lnTo>
                    <a:pt x="3310" y="1405872"/>
                  </a:lnTo>
                  <a:cubicBezTo>
                    <a:pt x="3891" y="1249496"/>
                    <a:pt x="-529" y="1100192"/>
                    <a:pt x="52" y="943816"/>
                  </a:cubicBezTo>
                  <a:close/>
                </a:path>
              </a:pathLst>
            </a:custGeom>
            <a:gradFill>
              <a:gsLst>
                <a:gs pos="0">
                  <a:srgbClr val="4C0000"/>
                </a:gs>
                <a:gs pos="28000">
                  <a:srgbClr val="C00000"/>
                </a:gs>
                <a:gs pos="100000">
                  <a:srgbClr val="E82D4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EB0DDF49-3572-4441-AD4D-5A6F0A47ACCF}"/>
              </a:ext>
            </a:extLst>
          </p:cNvPr>
          <p:cNvGrpSpPr/>
          <p:nvPr/>
        </p:nvGrpSpPr>
        <p:grpSpPr>
          <a:xfrm>
            <a:off x="5101409" y="1932293"/>
            <a:ext cx="3730862" cy="1678912"/>
            <a:chOff x="5101409" y="1932293"/>
            <a:chExt cx="3730862" cy="1678912"/>
          </a:xfrm>
        </p:grpSpPr>
        <p:sp>
          <p:nvSpPr>
            <p:cNvPr id="28" name="Rectangle 27">
              <a:extLst>
                <a:ext uri="{FF2B5EF4-FFF2-40B4-BE49-F238E27FC236}">
                  <a16:creationId xmlns:a16="http://schemas.microsoft.com/office/drawing/2014/main" id="{347BFDFD-F048-428A-B658-AC780387001F}"/>
                </a:ext>
              </a:extLst>
            </p:cNvPr>
            <p:cNvSpPr/>
            <p:nvPr/>
          </p:nvSpPr>
          <p:spPr>
            <a:xfrm>
              <a:off x="7393486" y="3045992"/>
              <a:ext cx="1429385" cy="565213"/>
            </a:xfrm>
            <a:prstGeom prst="rect">
              <a:avLst/>
            </a:prstGeom>
            <a:solidFill>
              <a:schemeClr val="accent4">
                <a:lumMod val="20000"/>
                <a:lumOff val="80000"/>
              </a:schemeClr>
            </a:solidFill>
            <a:ln>
              <a:solidFill>
                <a:srgbClr val="0A0D10"/>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3. Analisa Fungsi</a:t>
              </a:r>
              <a:endParaRPr lang="en-US" sz="1300" dirty="0"/>
            </a:p>
          </p:txBody>
        </p:sp>
        <p:sp>
          <p:nvSpPr>
            <p:cNvPr id="33" name="Rectangle 8">
              <a:extLst>
                <a:ext uri="{FF2B5EF4-FFF2-40B4-BE49-F238E27FC236}">
                  <a16:creationId xmlns:a16="http://schemas.microsoft.com/office/drawing/2014/main" id="{C1C7F934-EC2C-4E13-A8AA-44B267BAAFD4}"/>
                </a:ext>
              </a:extLst>
            </p:cNvPr>
            <p:cNvSpPr/>
            <p:nvPr/>
          </p:nvSpPr>
          <p:spPr>
            <a:xfrm flipH="1">
              <a:off x="5101409" y="1940839"/>
              <a:ext cx="3730862" cy="1105959"/>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572111"/>
                <a:gd name="connsiteY0" fmla="*/ 1099984 h 1114733"/>
                <a:gd name="connsiteX1" fmla="*/ 3572111 w 3572111"/>
                <a:gd name="connsiteY1" fmla="*/ 0 h 1114733"/>
                <a:gd name="connsiteX2" fmla="*/ 1373302 w 3572111"/>
                <a:gd name="connsiteY2" fmla="*/ 1114733 h 1114733"/>
                <a:gd name="connsiteX3" fmla="*/ 0 w 3572111"/>
                <a:gd name="connsiteY3" fmla="*/ 1099984 h 1114733"/>
                <a:gd name="connsiteX0" fmla="*/ 0 w 3572111"/>
                <a:gd name="connsiteY0" fmla="*/ 1117326 h 1117326"/>
                <a:gd name="connsiteX1" fmla="*/ 3572111 w 3572111"/>
                <a:gd name="connsiteY1" fmla="*/ 0 h 1117326"/>
                <a:gd name="connsiteX2" fmla="*/ 1373302 w 3572111"/>
                <a:gd name="connsiteY2" fmla="*/ 1114733 h 1117326"/>
                <a:gd name="connsiteX3" fmla="*/ 0 w 3572111"/>
                <a:gd name="connsiteY3" fmla="*/ 1117326 h 1117326"/>
                <a:gd name="connsiteX0" fmla="*/ 0 w 3572111"/>
                <a:gd name="connsiteY0" fmla="*/ 1117326 h 1117326"/>
                <a:gd name="connsiteX1" fmla="*/ 3572111 w 3572111"/>
                <a:gd name="connsiteY1" fmla="*/ 0 h 1117326"/>
                <a:gd name="connsiteX2" fmla="*/ 1397849 w 3572111"/>
                <a:gd name="connsiteY2" fmla="*/ 1114733 h 1117326"/>
                <a:gd name="connsiteX3" fmla="*/ 0 w 3572111"/>
                <a:gd name="connsiteY3" fmla="*/ 1117326 h 1117326"/>
                <a:gd name="connsiteX0" fmla="*/ 0 w 3572111"/>
                <a:gd name="connsiteY0" fmla="*/ 1117326 h 1122125"/>
                <a:gd name="connsiteX1" fmla="*/ 3572111 w 3572111"/>
                <a:gd name="connsiteY1" fmla="*/ 0 h 1122125"/>
                <a:gd name="connsiteX2" fmla="*/ 1380408 w 3572111"/>
                <a:gd name="connsiteY2" fmla="*/ 1122125 h 1122125"/>
                <a:gd name="connsiteX3" fmla="*/ 0 w 3572111"/>
                <a:gd name="connsiteY3" fmla="*/ 1117326 h 1122125"/>
              </a:gdLst>
              <a:ahLst/>
              <a:cxnLst>
                <a:cxn ang="0">
                  <a:pos x="connsiteX0" y="connsiteY0"/>
                </a:cxn>
                <a:cxn ang="0">
                  <a:pos x="connsiteX1" y="connsiteY1"/>
                </a:cxn>
                <a:cxn ang="0">
                  <a:pos x="connsiteX2" y="connsiteY2"/>
                </a:cxn>
                <a:cxn ang="0">
                  <a:pos x="connsiteX3" y="connsiteY3"/>
                </a:cxn>
              </a:cxnLst>
              <a:rect l="l" t="t" r="r" b="b"/>
              <a:pathLst>
                <a:path w="3572111" h="1122125">
                  <a:moveTo>
                    <a:pt x="0" y="1117326"/>
                  </a:moveTo>
                  <a:lnTo>
                    <a:pt x="3572111" y="0"/>
                  </a:lnTo>
                  <a:lnTo>
                    <a:pt x="1380408" y="1122125"/>
                  </a:lnTo>
                  <a:lnTo>
                    <a:pt x="0" y="1117326"/>
                  </a:lnTo>
                  <a:close/>
                </a:path>
              </a:pathLst>
            </a:custGeom>
            <a:gradFill>
              <a:gsLst>
                <a:gs pos="0">
                  <a:srgbClr val="3A0074"/>
                </a:gs>
                <a:gs pos="57000">
                  <a:srgbClr val="7030A0"/>
                </a:gs>
                <a:gs pos="100000">
                  <a:srgbClr val="E4C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8">
              <a:extLst>
                <a:ext uri="{FF2B5EF4-FFF2-40B4-BE49-F238E27FC236}">
                  <a16:creationId xmlns:a16="http://schemas.microsoft.com/office/drawing/2014/main" id="{2763D6E5-37EC-4A89-B032-2DDE6AE90255}"/>
                </a:ext>
              </a:extLst>
            </p:cNvPr>
            <p:cNvSpPr/>
            <p:nvPr/>
          </p:nvSpPr>
          <p:spPr>
            <a:xfrm flipH="1">
              <a:off x="5125338" y="1932293"/>
              <a:ext cx="2266905" cy="1678912"/>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572111"/>
                <a:gd name="connsiteY0" fmla="*/ 1099984 h 1114733"/>
                <a:gd name="connsiteX1" fmla="*/ 3572111 w 3572111"/>
                <a:gd name="connsiteY1" fmla="*/ 0 h 1114733"/>
                <a:gd name="connsiteX2" fmla="*/ 1373302 w 3572111"/>
                <a:gd name="connsiteY2" fmla="*/ 1114733 h 1114733"/>
                <a:gd name="connsiteX3" fmla="*/ 0 w 3572111"/>
                <a:gd name="connsiteY3" fmla="*/ 1099984 h 1114733"/>
                <a:gd name="connsiteX0" fmla="*/ 0 w 3572111"/>
                <a:gd name="connsiteY0" fmla="*/ 1099984 h 1379788"/>
                <a:gd name="connsiteX1" fmla="*/ 3572111 w 3572111"/>
                <a:gd name="connsiteY1" fmla="*/ 0 h 1379788"/>
                <a:gd name="connsiteX2" fmla="*/ 1319304 w 3572111"/>
                <a:gd name="connsiteY2" fmla="*/ 1379788 h 1379788"/>
                <a:gd name="connsiteX3" fmla="*/ 0 w 3572111"/>
                <a:gd name="connsiteY3" fmla="*/ 1099984 h 1379788"/>
                <a:gd name="connsiteX0" fmla="*/ 98169 w 2252807"/>
                <a:gd name="connsiteY0" fmla="*/ 989545 h 1379788"/>
                <a:gd name="connsiteX1" fmla="*/ 2252807 w 2252807"/>
                <a:gd name="connsiteY1" fmla="*/ 0 h 1379788"/>
                <a:gd name="connsiteX2" fmla="*/ 0 w 2252807"/>
                <a:gd name="connsiteY2" fmla="*/ 1379788 h 1379788"/>
                <a:gd name="connsiteX3" fmla="*/ 98169 w 2252807"/>
                <a:gd name="connsiteY3" fmla="*/ 989545 h 1379788"/>
                <a:gd name="connsiteX0" fmla="*/ 1742 w 2252807"/>
                <a:gd name="connsiteY0" fmla="*/ 910660 h 1379788"/>
                <a:gd name="connsiteX1" fmla="*/ 2252807 w 2252807"/>
                <a:gd name="connsiteY1" fmla="*/ 0 h 1379788"/>
                <a:gd name="connsiteX2" fmla="*/ 0 w 2252807"/>
                <a:gd name="connsiteY2" fmla="*/ 1379788 h 1379788"/>
                <a:gd name="connsiteX3" fmla="*/ 1742 w 2252807"/>
                <a:gd name="connsiteY3" fmla="*/ 910660 h 1379788"/>
                <a:gd name="connsiteX0" fmla="*/ 8171 w 2259236"/>
                <a:gd name="connsiteY0" fmla="*/ 910660 h 1358752"/>
                <a:gd name="connsiteX1" fmla="*/ 2259236 w 2259236"/>
                <a:gd name="connsiteY1" fmla="*/ 0 h 1358752"/>
                <a:gd name="connsiteX2" fmla="*/ 0 w 2259236"/>
                <a:gd name="connsiteY2" fmla="*/ 1358752 h 1358752"/>
                <a:gd name="connsiteX3" fmla="*/ 8171 w 2259236"/>
                <a:gd name="connsiteY3" fmla="*/ 910660 h 1358752"/>
                <a:gd name="connsiteX0" fmla="*/ 1742 w 2259236"/>
                <a:gd name="connsiteY0" fmla="*/ 900188 h 1358752"/>
                <a:gd name="connsiteX1" fmla="*/ 2259236 w 2259236"/>
                <a:gd name="connsiteY1" fmla="*/ 0 h 1358752"/>
                <a:gd name="connsiteX2" fmla="*/ 0 w 2259236"/>
                <a:gd name="connsiteY2" fmla="*/ 1358752 h 1358752"/>
                <a:gd name="connsiteX3" fmla="*/ 1742 w 2259236"/>
                <a:gd name="connsiteY3" fmla="*/ 900188 h 1358752"/>
                <a:gd name="connsiteX0" fmla="*/ 1742 w 2259236"/>
                <a:gd name="connsiteY0" fmla="*/ 915895 h 1358752"/>
                <a:gd name="connsiteX1" fmla="*/ 2259236 w 2259236"/>
                <a:gd name="connsiteY1" fmla="*/ 0 h 1358752"/>
                <a:gd name="connsiteX2" fmla="*/ 0 w 2259236"/>
                <a:gd name="connsiteY2" fmla="*/ 1358752 h 1358752"/>
                <a:gd name="connsiteX3" fmla="*/ 1742 w 2259236"/>
                <a:gd name="connsiteY3" fmla="*/ 915895 h 1358752"/>
                <a:gd name="connsiteX0" fmla="*/ 19 w 2270370"/>
                <a:gd name="connsiteY0" fmla="*/ 905424 h 1358752"/>
                <a:gd name="connsiteX1" fmla="*/ 2270370 w 2270370"/>
                <a:gd name="connsiteY1" fmla="*/ 0 h 1358752"/>
                <a:gd name="connsiteX2" fmla="*/ 11134 w 2270370"/>
                <a:gd name="connsiteY2" fmla="*/ 1358752 h 1358752"/>
                <a:gd name="connsiteX3" fmla="*/ 19 w 2270370"/>
                <a:gd name="connsiteY3" fmla="*/ 905424 h 1358752"/>
                <a:gd name="connsiteX0" fmla="*/ 8171 w 2259236"/>
                <a:gd name="connsiteY0" fmla="*/ 905424 h 1358752"/>
                <a:gd name="connsiteX1" fmla="*/ 2259236 w 2259236"/>
                <a:gd name="connsiteY1" fmla="*/ 0 h 1358752"/>
                <a:gd name="connsiteX2" fmla="*/ 0 w 2259236"/>
                <a:gd name="connsiteY2" fmla="*/ 1358752 h 1358752"/>
                <a:gd name="connsiteX3" fmla="*/ 8171 w 2259236"/>
                <a:gd name="connsiteY3" fmla="*/ 905424 h 1358752"/>
                <a:gd name="connsiteX0" fmla="*/ 1742 w 2259236"/>
                <a:gd name="connsiteY0" fmla="*/ 900188 h 1358752"/>
                <a:gd name="connsiteX1" fmla="*/ 2259236 w 2259236"/>
                <a:gd name="connsiteY1" fmla="*/ 0 h 1358752"/>
                <a:gd name="connsiteX2" fmla="*/ 0 w 2259236"/>
                <a:gd name="connsiteY2" fmla="*/ 1358752 h 1358752"/>
                <a:gd name="connsiteX3" fmla="*/ 1742 w 2259236"/>
                <a:gd name="connsiteY3" fmla="*/ 900188 h 1358752"/>
                <a:gd name="connsiteX0" fmla="*/ 1742 w 2362092"/>
                <a:gd name="connsiteY0" fmla="*/ 947308 h 1405872"/>
                <a:gd name="connsiteX1" fmla="*/ 2362092 w 2362092"/>
                <a:gd name="connsiteY1" fmla="*/ 0 h 1405872"/>
                <a:gd name="connsiteX2" fmla="*/ 0 w 2362092"/>
                <a:gd name="connsiteY2" fmla="*/ 1405872 h 1405872"/>
                <a:gd name="connsiteX3" fmla="*/ 1742 w 2362092"/>
                <a:gd name="connsiteY3" fmla="*/ 947308 h 1405872"/>
                <a:gd name="connsiteX0" fmla="*/ 1742 w 2362092"/>
                <a:gd name="connsiteY0" fmla="*/ 947308 h 1405872"/>
                <a:gd name="connsiteX1" fmla="*/ 2362092 w 2362092"/>
                <a:gd name="connsiteY1" fmla="*/ 0 h 1405872"/>
                <a:gd name="connsiteX2" fmla="*/ 0 w 2362092"/>
                <a:gd name="connsiteY2" fmla="*/ 1405872 h 1405872"/>
                <a:gd name="connsiteX3" fmla="*/ 1742 w 2362092"/>
                <a:gd name="connsiteY3" fmla="*/ 947308 h 1405872"/>
                <a:gd name="connsiteX0" fmla="*/ 1742 w 2362092"/>
                <a:gd name="connsiteY0" fmla="*/ 931601 h 1405872"/>
                <a:gd name="connsiteX1" fmla="*/ 2362092 w 2362092"/>
                <a:gd name="connsiteY1" fmla="*/ 0 h 1405872"/>
                <a:gd name="connsiteX2" fmla="*/ 0 w 2362092"/>
                <a:gd name="connsiteY2" fmla="*/ 1405872 h 1405872"/>
                <a:gd name="connsiteX3" fmla="*/ 1742 w 2362092"/>
                <a:gd name="connsiteY3" fmla="*/ 931601 h 1405872"/>
                <a:gd name="connsiteX0" fmla="*/ 4242 w 2362092"/>
                <a:gd name="connsiteY0" fmla="*/ 943817 h 1405872"/>
                <a:gd name="connsiteX1" fmla="*/ 2362092 w 2362092"/>
                <a:gd name="connsiteY1" fmla="*/ 0 h 1405872"/>
                <a:gd name="connsiteX2" fmla="*/ 0 w 2362092"/>
                <a:gd name="connsiteY2" fmla="*/ 1405872 h 1405872"/>
                <a:gd name="connsiteX3" fmla="*/ 4242 w 2362092"/>
                <a:gd name="connsiteY3" fmla="*/ 943817 h 1405872"/>
                <a:gd name="connsiteX0" fmla="*/ 1742 w 2362092"/>
                <a:gd name="connsiteY0" fmla="*/ 939745 h 1405872"/>
                <a:gd name="connsiteX1" fmla="*/ 2362092 w 2362092"/>
                <a:gd name="connsiteY1" fmla="*/ 0 h 1405872"/>
                <a:gd name="connsiteX2" fmla="*/ 0 w 2362092"/>
                <a:gd name="connsiteY2" fmla="*/ 1405872 h 1405872"/>
                <a:gd name="connsiteX3" fmla="*/ 1742 w 2362092"/>
                <a:gd name="connsiteY3" fmla="*/ 939745 h 1405872"/>
                <a:gd name="connsiteX0" fmla="*/ 52 w 2365401"/>
                <a:gd name="connsiteY0" fmla="*/ 947889 h 1405872"/>
                <a:gd name="connsiteX1" fmla="*/ 2365401 w 2365401"/>
                <a:gd name="connsiteY1" fmla="*/ 0 h 1405872"/>
                <a:gd name="connsiteX2" fmla="*/ 3309 w 2365401"/>
                <a:gd name="connsiteY2" fmla="*/ 1405872 h 1405872"/>
                <a:gd name="connsiteX3" fmla="*/ 52 w 2365401"/>
                <a:gd name="connsiteY3" fmla="*/ 947889 h 1405872"/>
                <a:gd name="connsiteX0" fmla="*/ 111 w 2362960"/>
                <a:gd name="connsiteY0" fmla="*/ 945852 h 1405872"/>
                <a:gd name="connsiteX1" fmla="*/ 2362960 w 2362960"/>
                <a:gd name="connsiteY1" fmla="*/ 0 h 1405872"/>
                <a:gd name="connsiteX2" fmla="*/ 868 w 2362960"/>
                <a:gd name="connsiteY2" fmla="*/ 1405872 h 1405872"/>
                <a:gd name="connsiteX3" fmla="*/ 111 w 2362960"/>
                <a:gd name="connsiteY3" fmla="*/ 945852 h 1405872"/>
                <a:gd name="connsiteX0" fmla="*/ 1742 w 2362092"/>
                <a:gd name="connsiteY0" fmla="*/ 943816 h 1405872"/>
                <a:gd name="connsiteX1" fmla="*/ 2362092 w 2362092"/>
                <a:gd name="connsiteY1" fmla="*/ 0 h 1405872"/>
                <a:gd name="connsiteX2" fmla="*/ 0 w 2362092"/>
                <a:gd name="connsiteY2" fmla="*/ 1405872 h 1405872"/>
                <a:gd name="connsiteX3" fmla="*/ 1742 w 2362092"/>
                <a:gd name="connsiteY3" fmla="*/ 943816 h 1405872"/>
                <a:gd name="connsiteX0" fmla="*/ 52 w 2365402"/>
                <a:gd name="connsiteY0" fmla="*/ 943816 h 1405872"/>
                <a:gd name="connsiteX1" fmla="*/ 2365402 w 2365402"/>
                <a:gd name="connsiteY1" fmla="*/ 0 h 1405872"/>
                <a:gd name="connsiteX2" fmla="*/ 3310 w 2365402"/>
                <a:gd name="connsiteY2" fmla="*/ 1405872 h 1405872"/>
                <a:gd name="connsiteX3" fmla="*/ 52 w 2365402"/>
                <a:gd name="connsiteY3" fmla="*/ 943816 h 1405872"/>
                <a:gd name="connsiteX0" fmla="*/ 5655 w 2362092"/>
                <a:gd name="connsiteY0" fmla="*/ 943816 h 1405872"/>
                <a:gd name="connsiteX1" fmla="*/ 2362092 w 2362092"/>
                <a:gd name="connsiteY1" fmla="*/ 0 h 1405872"/>
                <a:gd name="connsiteX2" fmla="*/ 0 w 2362092"/>
                <a:gd name="connsiteY2" fmla="*/ 1405872 h 1405872"/>
                <a:gd name="connsiteX3" fmla="*/ 5655 w 2362092"/>
                <a:gd name="connsiteY3" fmla="*/ 943816 h 1405872"/>
                <a:gd name="connsiteX0" fmla="*/ 72 w 2364108"/>
                <a:gd name="connsiteY0" fmla="*/ 940765 h 1405872"/>
                <a:gd name="connsiteX1" fmla="*/ 2364108 w 2364108"/>
                <a:gd name="connsiteY1" fmla="*/ 0 h 1405872"/>
                <a:gd name="connsiteX2" fmla="*/ 2016 w 2364108"/>
                <a:gd name="connsiteY2" fmla="*/ 1405872 h 1405872"/>
                <a:gd name="connsiteX3" fmla="*/ 72 w 2364108"/>
                <a:gd name="connsiteY3" fmla="*/ 940765 h 1405872"/>
                <a:gd name="connsiteX0" fmla="*/ 72 w 2364108"/>
                <a:gd name="connsiteY0" fmla="*/ 934663 h 1405872"/>
                <a:gd name="connsiteX1" fmla="*/ 2364108 w 2364108"/>
                <a:gd name="connsiteY1" fmla="*/ 0 h 1405872"/>
                <a:gd name="connsiteX2" fmla="*/ 2016 w 2364108"/>
                <a:gd name="connsiteY2" fmla="*/ 1405872 h 1405872"/>
                <a:gd name="connsiteX3" fmla="*/ 72 w 2364108"/>
                <a:gd name="connsiteY3" fmla="*/ 934663 h 1405872"/>
              </a:gdLst>
              <a:ahLst/>
              <a:cxnLst>
                <a:cxn ang="0">
                  <a:pos x="connsiteX0" y="connsiteY0"/>
                </a:cxn>
                <a:cxn ang="0">
                  <a:pos x="connsiteX1" y="connsiteY1"/>
                </a:cxn>
                <a:cxn ang="0">
                  <a:pos x="connsiteX2" y="connsiteY2"/>
                </a:cxn>
                <a:cxn ang="0">
                  <a:pos x="connsiteX3" y="connsiteY3"/>
                </a:cxn>
              </a:cxnLst>
              <a:rect l="l" t="t" r="r" b="b"/>
              <a:pathLst>
                <a:path w="2364108" h="1405872">
                  <a:moveTo>
                    <a:pt x="72" y="934663"/>
                  </a:moveTo>
                  <a:lnTo>
                    <a:pt x="2364108" y="0"/>
                  </a:lnTo>
                  <a:lnTo>
                    <a:pt x="2016" y="1405872"/>
                  </a:lnTo>
                  <a:cubicBezTo>
                    <a:pt x="2597" y="1249496"/>
                    <a:pt x="-509" y="1091039"/>
                    <a:pt x="72" y="934663"/>
                  </a:cubicBezTo>
                  <a:close/>
                </a:path>
              </a:pathLst>
            </a:custGeom>
            <a:gradFill>
              <a:gsLst>
                <a:gs pos="0">
                  <a:srgbClr val="3A0074"/>
                </a:gs>
                <a:gs pos="28000">
                  <a:srgbClr val="7030A0"/>
                </a:gs>
                <a:gs pos="100000">
                  <a:srgbClr val="B889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Oval 28">
            <a:extLst>
              <a:ext uri="{FF2B5EF4-FFF2-40B4-BE49-F238E27FC236}">
                <a16:creationId xmlns:a16="http://schemas.microsoft.com/office/drawing/2014/main" id="{F67D1241-F7F8-4CD5-898A-1F4F21FBD046}"/>
              </a:ext>
            </a:extLst>
          </p:cNvPr>
          <p:cNvSpPr/>
          <p:nvPr/>
        </p:nvSpPr>
        <p:spPr>
          <a:xfrm>
            <a:off x="4196908" y="861471"/>
            <a:ext cx="1791222" cy="1105959"/>
          </a:xfrm>
          <a:prstGeom prst="ellipse">
            <a:avLst/>
          </a:prstGeom>
          <a:solidFill>
            <a:schemeClr val="accent4">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ANALISA SISTEM</a:t>
            </a:r>
          </a:p>
        </p:txBody>
      </p:sp>
      <p:sp>
        <p:nvSpPr>
          <p:cNvPr id="3" name="Footer Placeholder 2">
            <a:extLst>
              <a:ext uri="{FF2B5EF4-FFF2-40B4-BE49-F238E27FC236}">
                <a16:creationId xmlns:a16="http://schemas.microsoft.com/office/drawing/2014/main" id="{D04401D6-52DA-4953-865C-1246E0A0E04E}"/>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4596552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right)">
                                      <p:cBhvr>
                                        <p:cTn id="13" dur="500"/>
                                        <p:tgtEl>
                                          <p:spTgt spid="30"/>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par>
                          <p:cTn id="30" fill="hold">
                            <p:stCondLst>
                              <p:cond delay="3000"/>
                            </p:stCondLst>
                            <p:childTnLst>
                              <p:par>
                                <p:cTn id="31" presetID="47"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anim calcmode="lin" valueType="num">
                                      <p:cBhvr>
                                        <p:cTn id="34" dur="500" fill="hold"/>
                                        <p:tgtEl>
                                          <p:spTgt spid="20"/>
                                        </p:tgtEl>
                                        <p:attrNameLst>
                                          <p:attrName>ppt_x</p:attrName>
                                        </p:attrNameLst>
                                      </p:cBhvr>
                                      <p:tavLst>
                                        <p:tav tm="0">
                                          <p:val>
                                            <p:strVal val="#ppt_x"/>
                                          </p:val>
                                        </p:tav>
                                        <p:tav tm="100000">
                                          <p:val>
                                            <p:strVal val="#ppt_x"/>
                                          </p:val>
                                        </p:tav>
                                      </p:tavLst>
                                    </p:anim>
                                    <p:anim calcmode="lin" valueType="num">
                                      <p:cBhvr>
                                        <p:cTn id="35" dur="500" fill="hold"/>
                                        <p:tgtEl>
                                          <p:spTgt spid="20"/>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47"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childTnLst>
                          </p:cTn>
                        </p:par>
                        <p:par>
                          <p:cTn id="46" fill="hold">
                            <p:stCondLst>
                              <p:cond delay="5000"/>
                            </p:stCondLst>
                            <p:childTnLst>
                              <p:par>
                                <p:cTn id="47" presetID="47"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anim calcmode="lin" valueType="num">
                                      <p:cBhvr>
                                        <p:cTn id="50" dur="500" fill="hold"/>
                                        <p:tgtEl>
                                          <p:spTgt spid="26"/>
                                        </p:tgtEl>
                                        <p:attrNameLst>
                                          <p:attrName>ppt_x</p:attrName>
                                        </p:attrNameLst>
                                      </p:cBhvr>
                                      <p:tavLst>
                                        <p:tav tm="0">
                                          <p:val>
                                            <p:strVal val="#ppt_x"/>
                                          </p:val>
                                        </p:tav>
                                        <p:tav tm="100000">
                                          <p:val>
                                            <p:strVal val="#ppt_x"/>
                                          </p:val>
                                        </p:tav>
                                      </p:tavLst>
                                    </p:anim>
                                    <p:anim calcmode="lin" valueType="num">
                                      <p:cBhvr>
                                        <p:cTn id="51" dur="500" fill="hold"/>
                                        <p:tgtEl>
                                          <p:spTgt spid="26"/>
                                        </p:tgtEl>
                                        <p:attrNameLst>
                                          <p:attrName>ppt_y</p:attrName>
                                        </p:attrNameLst>
                                      </p:cBhvr>
                                      <p:tavLst>
                                        <p:tav tm="0">
                                          <p:val>
                                            <p:strVal val="#ppt_y-.1"/>
                                          </p:val>
                                        </p:tav>
                                        <p:tav tm="100000">
                                          <p:val>
                                            <p:strVal val="#ppt_y"/>
                                          </p:val>
                                        </p:tav>
                                      </p:tavLst>
                                    </p:anim>
                                  </p:childTnLst>
                                </p:cTn>
                              </p:par>
                            </p:childTnLst>
                          </p:cTn>
                        </p:par>
                        <p:par>
                          <p:cTn id="52" fill="hold">
                            <p:stCondLst>
                              <p:cond delay="5500"/>
                            </p:stCondLst>
                            <p:childTnLst>
                              <p:par>
                                <p:cTn id="53" presetID="47"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animBg="1"/>
      <p:bldP spid="19" grpId="0" animBg="1"/>
      <p:bldP spid="20" grpId="0" animBg="1"/>
      <p:bldP spid="25" grpId="0" animBg="1"/>
      <p:bldP spid="26"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24</a:t>
            </a:fld>
            <a:endParaRPr lang="en-US" dirty="0"/>
          </a:p>
        </p:txBody>
      </p:sp>
      <p:sp>
        <p:nvSpPr>
          <p:cNvPr id="22" name="TextBox 21">
            <a:extLst>
              <a:ext uri="{FF2B5EF4-FFF2-40B4-BE49-F238E27FC236}">
                <a16:creationId xmlns:a16="http://schemas.microsoft.com/office/drawing/2014/main" id="{D6CF75E5-B3EC-4606-9E5D-0ABD96C399A5}"/>
              </a:ext>
            </a:extLst>
          </p:cNvPr>
          <p:cNvSpPr txBox="1"/>
          <p:nvPr/>
        </p:nvSpPr>
        <p:spPr>
          <a:xfrm>
            <a:off x="1173434" y="4284591"/>
            <a:ext cx="1756858" cy="1569660"/>
          </a:xfrm>
          <a:prstGeom prst="rect">
            <a:avLst/>
          </a:prstGeom>
          <a:solidFill>
            <a:schemeClr val="bg1"/>
          </a:solidFill>
          <a:ln>
            <a:solidFill>
              <a:srgbClr val="0A0D10"/>
            </a:solidFill>
          </a:ln>
          <a:effectLst>
            <a:outerShdw blurRad="50800" dist="38100" dir="2700000" algn="tl" rotWithShape="0">
              <a:prstClr val="black">
                <a:alpha val="40000"/>
              </a:prstClr>
            </a:outerShdw>
          </a:effectLst>
        </p:spPr>
        <p:txBody>
          <a:bodyPr wrap="square" rtlCol="0">
            <a:spAutoFit/>
          </a:bodyPr>
          <a:lstStyle/>
          <a:p>
            <a:pPr marL="228600" indent="-228600">
              <a:buAutoNum type="arabicPeriod"/>
            </a:pPr>
            <a:r>
              <a:rPr lang="id-ID" sz="1200" dirty="0"/>
              <a:t>Mengidentifikasi potensi kegagalan pada proses</a:t>
            </a:r>
          </a:p>
          <a:p>
            <a:pPr marL="228600" indent="-228600">
              <a:buAutoNum type="arabicPeriod"/>
            </a:pPr>
            <a:r>
              <a:rPr lang="id-ID" sz="1200" dirty="0" err="1"/>
              <a:t>Menganalisa</a:t>
            </a:r>
            <a:r>
              <a:rPr lang="id-ID" sz="1200" dirty="0"/>
              <a:t> efek  potensi kegagalan</a:t>
            </a:r>
          </a:p>
          <a:p>
            <a:pPr marL="228600" indent="-228600">
              <a:buAutoNum type="arabicPeriod"/>
            </a:pPr>
            <a:r>
              <a:rPr lang="id-ID" sz="1200" dirty="0"/>
              <a:t>Menganalisa penyebab potensi kegagalan</a:t>
            </a:r>
          </a:p>
        </p:txBody>
      </p:sp>
      <p:sp>
        <p:nvSpPr>
          <p:cNvPr id="2" name="Arrow: Down 1">
            <a:extLst>
              <a:ext uri="{FF2B5EF4-FFF2-40B4-BE49-F238E27FC236}">
                <a16:creationId xmlns:a16="http://schemas.microsoft.com/office/drawing/2014/main" id="{FB6B589F-AE08-4287-B9A2-65CCDF5ABAE6}"/>
              </a:ext>
            </a:extLst>
          </p:cNvPr>
          <p:cNvSpPr/>
          <p:nvPr/>
        </p:nvSpPr>
        <p:spPr>
          <a:xfrm>
            <a:off x="1839431" y="3742662"/>
            <a:ext cx="345931" cy="40403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a:extLst>
              <a:ext uri="{FF2B5EF4-FFF2-40B4-BE49-F238E27FC236}">
                <a16:creationId xmlns:a16="http://schemas.microsoft.com/office/drawing/2014/main" id="{16F5DEA5-36E0-4C96-9A1E-EBFEB5C3B0EC}"/>
              </a:ext>
            </a:extLst>
          </p:cNvPr>
          <p:cNvSpPr txBox="1"/>
          <p:nvPr/>
        </p:nvSpPr>
        <p:spPr>
          <a:xfrm>
            <a:off x="3685659" y="4284591"/>
            <a:ext cx="2764835" cy="2123658"/>
          </a:xfrm>
          <a:prstGeom prst="rect">
            <a:avLst/>
          </a:prstGeom>
          <a:solidFill>
            <a:schemeClr val="bg1"/>
          </a:solidFill>
          <a:ln>
            <a:solidFill>
              <a:srgbClr val="0A0D10"/>
            </a:solidFill>
          </a:ln>
          <a:effectLst>
            <a:outerShdw blurRad="50800" dist="38100" dir="2700000" algn="tl" rotWithShape="0">
              <a:prstClr val="black">
                <a:alpha val="40000"/>
              </a:prstClr>
            </a:outerShdw>
          </a:effectLst>
        </p:spPr>
        <p:txBody>
          <a:bodyPr wrap="square" rtlCol="0">
            <a:spAutoFit/>
          </a:bodyPr>
          <a:lstStyle/>
          <a:p>
            <a:pPr marL="228600" indent="-228600">
              <a:buAutoNum type="arabicPeriod"/>
            </a:pPr>
            <a:r>
              <a:rPr lang="id-ID" sz="1200" dirty="0"/>
              <a:t>Mengukur tingkat keparahan (severity) dari efek yang ditimbulkan</a:t>
            </a:r>
          </a:p>
          <a:p>
            <a:pPr marL="228600" indent="-228600">
              <a:buAutoNum type="arabicPeriod"/>
            </a:pPr>
            <a:r>
              <a:rPr lang="id-ID" sz="1200" dirty="0"/>
              <a:t>Mengukur </a:t>
            </a:r>
            <a:r>
              <a:rPr lang="id-ID" sz="1200" dirty="0" err="1"/>
              <a:t>efektifitas</a:t>
            </a:r>
            <a:r>
              <a:rPr lang="id-ID" sz="1200" dirty="0"/>
              <a:t> sistem </a:t>
            </a:r>
            <a:r>
              <a:rPr lang="id-ID" sz="1200" dirty="0" err="1"/>
              <a:t>prevention</a:t>
            </a:r>
            <a:r>
              <a:rPr lang="id-ID" sz="1200" dirty="0"/>
              <a:t> kontrol dalam mengendalikan penyebab (occurance)</a:t>
            </a:r>
          </a:p>
          <a:p>
            <a:pPr marL="228600" indent="-228600">
              <a:buAutoNum type="arabicPeriod"/>
            </a:pPr>
            <a:r>
              <a:rPr lang="id-ID" sz="1200" dirty="0"/>
              <a:t>Mengukur </a:t>
            </a:r>
            <a:r>
              <a:rPr lang="id-ID" sz="1200" dirty="0" err="1"/>
              <a:t>efektifitas</a:t>
            </a:r>
            <a:r>
              <a:rPr lang="id-ID" sz="1200" dirty="0"/>
              <a:t> sistem </a:t>
            </a:r>
            <a:r>
              <a:rPr lang="id-ID" sz="1200" dirty="0" err="1"/>
              <a:t>detection</a:t>
            </a:r>
            <a:r>
              <a:rPr lang="id-ID" sz="1200" dirty="0"/>
              <a:t> </a:t>
            </a:r>
            <a:r>
              <a:rPr lang="id-ID" sz="1200" dirty="0" err="1"/>
              <a:t>control</a:t>
            </a:r>
            <a:r>
              <a:rPr lang="id-ID" sz="1200" dirty="0"/>
              <a:t> sehingga </a:t>
            </a:r>
            <a:r>
              <a:rPr lang="id-ID" sz="1200" dirty="0" err="1"/>
              <a:t>defect</a:t>
            </a:r>
            <a:r>
              <a:rPr lang="id-ID" sz="1200" dirty="0"/>
              <a:t> tidak terkirim (Detection)</a:t>
            </a:r>
          </a:p>
          <a:p>
            <a:pPr marL="228600" indent="-228600">
              <a:buAutoNum type="arabicPeriod"/>
            </a:pPr>
            <a:r>
              <a:rPr lang="id-ID" sz="1200" dirty="0"/>
              <a:t>Mengidentifikasi tindakan pengendalian saat ini yang sudah dilakukan (Prevention dan Detection)</a:t>
            </a:r>
          </a:p>
        </p:txBody>
      </p:sp>
      <p:sp>
        <p:nvSpPr>
          <p:cNvPr id="20" name="Arrow: Down 19">
            <a:extLst>
              <a:ext uri="{FF2B5EF4-FFF2-40B4-BE49-F238E27FC236}">
                <a16:creationId xmlns:a16="http://schemas.microsoft.com/office/drawing/2014/main" id="{D85A9429-99CC-4706-9135-F48D454596AF}"/>
              </a:ext>
            </a:extLst>
          </p:cNvPr>
          <p:cNvSpPr/>
          <p:nvPr/>
        </p:nvSpPr>
        <p:spPr>
          <a:xfrm>
            <a:off x="4916523" y="3756833"/>
            <a:ext cx="345931" cy="40403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Box 24">
            <a:extLst>
              <a:ext uri="{FF2B5EF4-FFF2-40B4-BE49-F238E27FC236}">
                <a16:creationId xmlns:a16="http://schemas.microsoft.com/office/drawing/2014/main" id="{5EF711FD-F6CE-4083-9C1C-11665DD2CE11}"/>
              </a:ext>
            </a:extLst>
          </p:cNvPr>
          <p:cNvSpPr txBox="1"/>
          <p:nvPr/>
        </p:nvSpPr>
        <p:spPr>
          <a:xfrm>
            <a:off x="7209205" y="4302302"/>
            <a:ext cx="1837813" cy="1569660"/>
          </a:xfrm>
          <a:prstGeom prst="rect">
            <a:avLst/>
          </a:prstGeom>
          <a:solidFill>
            <a:schemeClr val="bg1"/>
          </a:solidFill>
          <a:ln>
            <a:solidFill>
              <a:srgbClr val="0A0D10"/>
            </a:solidFill>
          </a:ln>
          <a:effectLst>
            <a:outerShdw blurRad="50800" dist="38100" dir="2700000" algn="tl" rotWithShape="0">
              <a:prstClr val="black">
                <a:alpha val="40000"/>
              </a:prstClr>
            </a:outerShdw>
          </a:effectLst>
        </p:spPr>
        <p:txBody>
          <a:bodyPr wrap="square" rtlCol="0">
            <a:spAutoFit/>
          </a:bodyPr>
          <a:lstStyle/>
          <a:p>
            <a:r>
              <a:rPr lang="id-ID" sz="1200" dirty="0"/>
              <a:t>Menetapkan tindakan perbaikan untuk </a:t>
            </a:r>
          </a:p>
          <a:p>
            <a:pPr marL="228600" indent="-228600">
              <a:buFont typeface="+mj-lt"/>
              <a:buAutoNum type="arabicPeriod"/>
            </a:pPr>
            <a:r>
              <a:rPr lang="id-ID" sz="1200" dirty="0"/>
              <a:t>Meningkatkan </a:t>
            </a:r>
            <a:r>
              <a:rPr lang="id-ID" sz="1200" dirty="0" err="1"/>
              <a:t>efektifitas</a:t>
            </a:r>
            <a:r>
              <a:rPr lang="id-ID" sz="1200" dirty="0"/>
              <a:t> </a:t>
            </a:r>
            <a:r>
              <a:rPr lang="id-ID" sz="1200" dirty="0" err="1"/>
              <a:t>prevention</a:t>
            </a:r>
            <a:r>
              <a:rPr lang="id-ID" sz="1200" dirty="0"/>
              <a:t> </a:t>
            </a:r>
            <a:r>
              <a:rPr lang="id-ID" sz="1200" dirty="0" err="1"/>
              <a:t>control</a:t>
            </a:r>
            <a:r>
              <a:rPr lang="id-ID" sz="1200" dirty="0"/>
              <a:t> dan</a:t>
            </a:r>
          </a:p>
          <a:p>
            <a:pPr marL="228600" indent="-228600">
              <a:buFont typeface="+mj-lt"/>
              <a:buAutoNum type="arabicPeriod"/>
            </a:pPr>
            <a:r>
              <a:rPr lang="id-ID" sz="1200" dirty="0"/>
              <a:t>Meningkatkan </a:t>
            </a:r>
            <a:r>
              <a:rPr lang="id-ID" sz="1200" dirty="0" err="1"/>
              <a:t>efektifitas</a:t>
            </a:r>
            <a:r>
              <a:rPr lang="id-ID" sz="1200" dirty="0"/>
              <a:t> </a:t>
            </a:r>
            <a:r>
              <a:rPr lang="id-ID" sz="1200" dirty="0" err="1"/>
              <a:t>detection</a:t>
            </a:r>
            <a:r>
              <a:rPr lang="id-ID" sz="1200" dirty="0"/>
              <a:t> </a:t>
            </a:r>
            <a:r>
              <a:rPr lang="id-ID" sz="1200" dirty="0" err="1"/>
              <a:t>control</a:t>
            </a:r>
            <a:endParaRPr lang="id-ID" sz="1200" dirty="0"/>
          </a:p>
        </p:txBody>
      </p:sp>
      <p:sp>
        <p:nvSpPr>
          <p:cNvPr id="26" name="Arrow: Down 25">
            <a:extLst>
              <a:ext uri="{FF2B5EF4-FFF2-40B4-BE49-F238E27FC236}">
                <a16:creationId xmlns:a16="http://schemas.microsoft.com/office/drawing/2014/main" id="{77A5E5C9-5E3F-4478-801D-596513A0ABDF}"/>
              </a:ext>
            </a:extLst>
          </p:cNvPr>
          <p:cNvSpPr/>
          <p:nvPr/>
        </p:nvSpPr>
        <p:spPr>
          <a:xfrm>
            <a:off x="7875202" y="3760373"/>
            <a:ext cx="345931" cy="40403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5" name="Group 34">
            <a:extLst>
              <a:ext uri="{FF2B5EF4-FFF2-40B4-BE49-F238E27FC236}">
                <a16:creationId xmlns:a16="http://schemas.microsoft.com/office/drawing/2014/main" id="{32FBCB3E-76EC-434B-8C26-D09E4E07B75B}"/>
              </a:ext>
            </a:extLst>
          </p:cNvPr>
          <p:cNvGrpSpPr/>
          <p:nvPr/>
        </p:nvGrpSpPr>
        <p:grpSpPr>
          <a:xfrm>
            <a:off x="4365351" y="1944909"/>
            <a:ext cx="1429296" cy="1666693"/>
            <a:chOff x="4365351" y="1944909"/>
            <a:chExt cx="1429296" cy="1666693"/>
          </a:xfrm>
        </p:grpSpPr>
        <p:sp>
          <p:nvSpPr>
            <p:cNvPr id="24" name="Rectangle 23">
              <a:extLst>
                <a:ext uri="{FF2B5EF4-FFF2-40B4-BE49-F238E27FC236}">
                  <a16:creationId xmlns:a16="http://schemas.microsoft.com/office/drawing/2014/main" id="{906FF13D-4B8F-430D-9088-E5075A5E6399}"/>
                </a:ext>
              </a:extLst>
            </p:cNvPr>
            <p:cNvSpPr/>
            <p:nvPr/>
          </p:nvSpPr>
          <p:spPr>
            <a:xfrm>
              <a:off x="4365353" y="3046389"/>
              <a:ext cx="1429294" cy="565213"/>
            </a:xfrm>
            <a:prstGeom prst="rect">
              <a:avLst/>
            </a:prstGeom>
            <a:solidFill>
              <a:schemeClr val="bg1"/>
            </a:solidFill>
            <a:ln>
              <a:solidFill>
                <a:srgbClr val="0A0D10"/>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5. Analisa Risiko</a:t>
              </a:r>
              <a:endParaRPr lang="en-US" sz="1300" dirty="0"/>
            </a:p>
          </p:txBody>
        </p:sp>
        <p:sp>
          <p:nvSpPr>
            <p:cNvPr id="31" name="Rectangle 8">
              <a:extLst>
                <a:ext uri="{FF2B5EF4-FFF2-40B4-BE49-F238E27FC236}">
                  <a16:creationId xmlns:a16="http://schemas.microsoft.com/office/drawing/2014/main" id="{48BFE895-AC53-4912-A86B-965DB6CB406F}"/>
                </a:ext>
              </a:extLst>
            </p:cNvPr>
            <p:cNvSpPr/>
            <p:nvPr/>
          </p:nvSpPr>
          <p:spPr>
            <a:xfrm flipH="1">
              <a:off x="4365351" y="1944909"/>
              <a:ext cx="1429294" cy="1110033"/>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602256"/>
                <a:gd name="connsiteY0" fmla="*/ 1110033 h 1114733"/>
                <a:gd name="connsiteX1" fmla="*/ 3602256 w 3602256"/>
                <a:gd name="connsiteY1" fmla="*/ 0 h 1114733"/>
                <a:gd name="connsiteX2" fmla="*/ 1478489 w 3602256"/>
                <a:gd name="connsiteY2" fmla="*/ 1114733 h 1114733"/>
                <a:gd name="connsiteX3" fmla="*/ 0 w 3602256"/>
                <a:gd name="connsiteY3" fmla="*/ 1110033 h 1114733"/>
                <a:gd name="connsiteX0" fmla="*/ 0 w 7316035"/>
                <a:gd name="connsiteY0" fmla="*/ 1110033 h 1110033"/>
                <a:gd name="connsiteX1" fmla="*/ 3602256 w 7316035"/>
                <a:gd name="connsiteY1" fmla="*/ 0 h 1110033"/>
                <a:gd name="connsiteX2" fmla="*/ 7316035 w 7316035"/>
                <a:gd name="connsiteY2" fmla="*/ 1101670 h 1110033"/>
                <a:gd name="connsiteX3" fmla="*/ 0 w 7316035"/>
                <a:gd name="connsiteY3" fmla="*/ 1110033 h 1110033"/>
                <a:gd name="connsiteX0" fmla="*/ 0 w 7316035"/>
                <a:gd name="connsiteY0" fmla="*/ 1110033 h 1110033"/>
                <a:gd name="connsiteX1" fmla="*/ 3602256 w 7316035"/>
                <a:gd name="connsiteY1" fmla="*/ 0 h 1110033"/>
                <a:gd name="connsiteX2" fmla="*/ 7316035 w 7316035"/>
                <a:gd name="connsiteY2" fmla="*/ 1101670 h 1110033"/>
                <a:gd name="connsiteX3" fmla="*/ 0 w 7316035"/>
                <a:gd name="connsiteY3" fmla="*/ 1110033 h 1110033"/>
                <a:gd name="connsiteX0" fmla="*/ 0 w 7316035"/>
                <a:gd name="connsiteY0" fmla="*/ 1110033 h 1110033"/>
                <a:gd name="connsiteX1" fmla="*/ 3602256 w 7316035"/>
                <a:gd name="connsiteY1" fmla="*/ 0 h 1110033"/>
                <a:gd name="connsiteX2" fmla="*/ 7316035 w 7316035"/>
                <a:gd name="connsiteY2" fmla="*/ 1101670 h 1110033"/>
                <a:gd name="connsiteX3" fmla="*/ 0 w 7316035"/>
                <a:gd name="connsiteY3" fmla="*/ 1110033 h 1110033"/>
              </a:gdLst>
              <a:ahLst/>
              <a:cxnLst>
                <a:cxn ang="0">
                  <a:pos x="connsiteX0" y="connsiteY0"/>
                </a:cxn>
                <a:cxn ang="0">
                  <a:pos x="connsiteX1" y="connsiteY1"/>
                </a:cxn>
                <a:cxn ang="0">
                  <a:pos x="connsiteX2" y="connsiteY2"/>
                </a:cxn>
                <a:cxn ang="0">
                  <a:pos x="connsiteX3" y="connsiteY3"/>
                </a:cxn>
              </a:cxnLst>
              <a:rect l="l" t="t" r="r" b="b"/>
              <a:pathLst>
                <a:path w="7316035" h="1110033">
                  <a:moveTo>
                    <a:pt x="0" y="1110033"/>
                  </a:moveTo>
                  <a:cubicBezTo>
                    <a:pt x="2619078" y="670750"/>
                    <a:pt x="2401504" y="370011"/>
                    <a:pt x="3602256" y="0"/>
                  </a:cubicBezTo>
                  <a:cubicBezTo>
                    <a:pt x="4840182" y="367223"/>
                    <a:pt x="4801613" y="720592"/>
                    <a:pt x="7316035" y="1101670"/>
                  </a:cubicBezTo>
                  <a:lnTo>
                    <a:pt x="0" y="1110033"/>
                  </a:lnTo>
                  <a:close/>
                </a:path>
              </a:pathLst>
            </a:custGeom>
            <a:gradFill>
              <a:gsLst>
                <a:gs pos="0">
                  <a:srgbClr val="002060"/>
                </a:gs>
                <a:gs pos="39000">
                  <a:schemeClr val="accent5">
                    <a:lumMod val="50000"/>
                  </a:schemeClr>
                </a:gs>
                <a:gs pos="100000">
                  <a:srgbClr val="93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8052C826-8B9C-4473-A4CE-CFCD36065459}"/>
              </a:ext>
            </a:extLst>
          </p:cNvPr>
          <p:cNvGrpSpPr/>
          <p:nvPr/>
        </p:nvGrpSpPr>
        <p:grpSpPr>
          <a:xfrm>
            <a:off x="5262454" y="1944909"/>
            <a:ext cx="3569817" cy="1683548"/>
            <a:chOff x="5947715" y="1409547"/>
            <a:chExt cx="2884556" cy="2218910"/>
          </a:xfrm>
        </p:grpSpPr>
        <p:sp>
          <p:nvSpPr>
            <p:cNvPr id="28" name="Rectangle 27">
              <a:extLst>
                <a:ext uri="{FF2B5EF4-FFF2-40B4-BE49-F238E27FC236}">
                  <a16:creationId xmlns:a16="http://schemas.microsoft.com/office/drawing/2014/main" id="{347BFDFD-F048-428A-B658-AC780387001F}"/>
                </a:ext>
              </a:extLst>
            </p:cNvPr>
            <p:cNvSpPr/>
            <p:nvPr/>
          </p:nvSpPr>
          <p:spPr>
            <a:xfrm>
              <a:off x="7393486" y="3045992"/>
              <a:ext cx="1429385" cy="565213"/>
            </a:xfrm>
            <a:prstGeom prst="rect">
              <a:avLst/>
            </a:prstGeom>
            <a:solidFill>
              <a:schemeClr val="bg1"/>
            </a:solidFill>
            <a:ln>
              <a:solidFill>
                <a:srgbClr val="0A0D10"/>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6. Optimisasi</a:t>
              </a:r>
              <a:endParaRPr lang="en-US" sz="1300" dirty="0"/>
            </a:p>
          </p:txBody>
        </p:sp>
        <p:grpSp>
          <p:nvGrpSpPr>
            <p:cNvPr id="3" name="Group 2">
              <a:extLst>
                <a:ext uri="{FF2B5EF4-FFF2-40B4-BE49-F238E27FC236}">
                  <a16:creationId xmlns:a16="http://schemas.microsoft.com/office/drawing/2014/main" id="{FC121FE4-3C23-43AE-BD69-48D78B92BECE}"/>
                </a:ext>
              </a:extLst>
            </p:cNvPr>
            <p:cNvGrpSpPr/>
            <p:nvPr/>
          </p:nvGrpSpPr>
          <p:grpSpPr>
            <a:xfrm>
              <a:off x="5947715" y="1409547"/>
              <a:ext cx="2884556" cy="2218910"/>
              <a:chOff x="5947715" y="1409547"/>
              <a:chExt cx="2884556" cy="2218910"/>
            </a:xfrm>
          </p:grpSpPr>
          <p:sp>
            <p:nvSpPr>
              <p:cNvPr id="33" name="Rectangle 8">
                <a:extLst>
                  <a:ext uri="{FF2B5EF4-FFF2-40B4-BE49-F238E27FC236}">
                    <a16:creationId xmlns:a16="http://schemas.microsoft.com/office/drawing/2014/main" id="{C1C7F934-EC2C-4E13-A8AA-44B267BAAFD4}"/>
                  </a:ext>
                </a:extLst>
              </p:cNvPr>
              <p:cNvSpPr/>
              <p:nvPr/>
            </p:nvSpPr>
            <p:spPr>
              <a:xfrm flipH="1">
                <a:off x="5947715" y="1409547"/>
                <a:ext cx="2884556" cy="1637251"/>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572111"/>
                  <a:gd name="connsiteY0" fmla="*/ 1099984 h 1114733"/>
                  <a:gd name="connsiteX1" fmla="*/ 3572111 w 3572111"/>
                  <a:gd name="connsiteY1" fmla="*/ 0 h 1114733"/>
                  <a:gd name="connsiteX2" fmla="*/ 1373302 w 3572111"/>
                  <a:gd name="connsiteY2" fmla="*/ 1114733 h 1114733"/>
                  <a:gd name="connsiteX3" fmla="*/ 0 w 3572111"/>
                  <a:gd name="connsiteY3" fmla="*/ 1099984 h 1114733"/>
                  <a:gd name="connsiteX0" fmla="*/ 0 w 3572111"/>
                  <a:gd name="connsiteY0" fmla="*/ 1117326 h 1117326"/>
                  <a:gd name="connsiteX1" fmla="*/ 3572111 w 3572111"/>
                  <a:gd name="connsiteY1" fmla="*/ 0 h 1117326"/>
                  <a:gd name="connsiteX2" fmla="*/ 1373302 w 3572111"/>
                  <a:gd name="connsiteY2" fmla="*/ 1114733 h 1117326"/>
                  <a:gd name="connsiteX3" fmla="*/ 0 w 3572111"/>
                  <a:gd name="connsiteY3" fmla="*/ 1117326 h 1117326"/>
                  <a:gd name="connsiteX0" fmla="*/ 0 w 3572111"/>
                  <a:gd name="connsiteY0" fmla="*/ 1117326 h 1117326"/>
                  <a:gd name="connsiteX1" fmla="*/ 3572111 w 3572111"/>
                  <a:gd name="connsiteY1" fmla="*/ 0 h 1117326"/>
                  <a:gd name="connsiteX2" fmla="*/ 1397849 w 3572111"/>
                  <a:gd name="connsiteY2" fmla="*/ 1114733 h 1117326"/>
                  <a:gd name="connsiteX3" fmla="*/ 0 w 3572111"/>
                  <a:gd name="connsiteY3" fmla="*/ 1117326 h 1117326"/>
                  <a:gd name="connsiteX0" fmla="*/ 0 w 3572111"/>
                  <a:gd name="connsiteY0" fmla="*/ 1117326 h 1122125"/>
                  <a:gd name="connsiteX1" fmla="*/ 3572111 w 3572111"/>
                  <a:gd name="connsiteY1" fmla="*/ 0 h 1122125"/>
                  <a:gd name="connsiteX2" fmla="*/ 1380408 w 3572111"/>
                  <a:gd name="connsiteY2" fmla="*/ 1122125 h 1122125"/>
                  <a:gd name="connsiteX3" fmla="*/ 0 w 3572111"/>
                  <a:gd name="connsiteY3" fmla="*/ 1117326 h 1122125"/>
                  <a:gd name="connsiteX0" fmla="*/ 0 w 2761816"/>
                  <a:gd name="connsiteY0" fmla="*/ 1640428 h 1645227"/>
                  <a:gd name="connsiteX1" fmla="*/ 2761816 w 2761816"/>
                  <a:gd name="connsiteY1" fmla="*/ 0 h 1645227"/>
                  <a:gd name="connsiteX2" fmla="*/ 1380408 w 2761816"/>
                  <a:gd name="connsiteY2" fmla="*/ 1645227 h 1645227"/>
                  <a:gd name="connsiteX3" fmla="*/ 0 w 2761816"/>
                  <a:gd name="connsiteY3" fmla="*/ 1640428 h 1645227"/>
                  <a:gd name="connsiteX0" fmla="*/ 0 w 2761816"/>
                  <a:gd name="connsiteY0" fmla="*/ 1653482 h 1658281"/>
                  <a:gd name="connsiteX1" fmla="*/ 2761816 w 2761816"/>
                  <a:gd name="connsiteY1" fmla="*/ 13054 h 1658281"/>
                  <a:gd name="connsiteX2" fmla="*/ 1380408 w 2761816"/>
                  <a:gd name="connsiteY2" fmla="*/ 1658281 h 1658281"/>
                  <a:gd name="connsiteX3" fmla="*/ 0 w 2761816"/>
                  <a:gd name="connsiteY3" fmla="*/ 1653482 h 1658281"/>
                  <a:gd name="connsiteX0" fmla="*/ 0 w 2761816"/>
                  <a:gd name="connsiteY0" fmla="*/ 1656384 h 1661183"/>
                  <a:gd name="connsiteX1" fmla="*/ 2761816 w 2761816"/>
                  <a:gd name="connsiteY1" fmla="*/ 15956 h 1661183"/>
                  <a:gd name="connsiteX2" fmla="*/ 1380408 w 2761816"/>
                  <a:gd name="connsiteY2" fmla="*/ 1661183 h 1661183"/>
                  <a:gd name="connsiteX3" fmla="*/ 0 w 2761816"/>
                  <a:gd name="connsiteY3" fmla="*/ 1656384 h 1661183"/>
                  <a:gd name="connsiteX0" fmla="*/ 0 w 2761816"/>
                  <a:gd name="connsiteY0" fmla="*/ 1656384 h 1661183"/>
                  <a:gd name="connsiteX1" fmla="*/ 2761816 w 2761816"/>
                  <a:gd name="connsiteY1" fmla="*/ 15956 h 1661183"/>
                  <a:gd name="connsiteX2" fmla="*/ 1380408 w 2761816"/>
                  <a:gd name="connsiteY2" fmla="*/ 1661183 h 1661183"/>
                  <a:gd name="connsiteX3" fmla="*/ 0 w 2761816"/>
                  <a:gd name="connsiteY3" fmla="*/ 1656384 h 1661183"/>
                  <a:gd name="connsiteX0" fmla="*/ 0 w 2761816"/>
                  <a:gd name="connsiteY0" fmla="*/ 1656384 h 1661183"/>
                  <a:gd name="connsiteX1" fmla="*/ 2761816 w 2761816"/>
                  <a:gd name="connsiteY1" fmla="*/ 15956 h 1661183"/>
                  <a:gd name="connsiteX2" fmla="*/ 1380408 w 2761816"/>
                  <a:gd name="connsiteY2" fmla="*/ 1661183 h 1661183"/>
                  <a:gd name="connsiteX3" fmla="*/ 0 w 2761816"/>
                  <a:gd name="connsiteY3" fmla="*/ 1656384 h 1661183"/>
                </a:gdLst>
                <a:ahLst/>
                <a:cxnLst>
                  <a:cxn ang="0">
                    <a:pos x="connsiteX0" y="connsiteY0"/>
                  </a:cxn>
                  <a:cxn ang="0">
                    <a:pos x="connsiteX1" y="connsiteY1"/>
                  </a:cxn>
                  <a:cxn ang="0">
                    <a:pos x="connsiteX2" y="connsiteY2"/>
                  </a:cxn>
                  <a:cxn ang="0">
                    <a:pos x="connsiteX3" y="connsiteY3"/>
                  </a:cxn>
                </a:cxnLst>
                <a:rect l="l" t="t" r="r" b="b"/>
                <a:pathLst>
                  <a:path w="2761816" h="1661183">
                    <a:moveTo>
                      <a:pt x="0" y="1656384"/>
                    </a:moveTo>
                    <a:cubicBezTo>
                      <a:pt x="426976" y="852959"/>
                      <a:pt x="1245131" y="-137995"/>
                      <a:pt x="2761816" y="15956"/>
                    </a:cubicBezTo>
                    <a:cubicBezTo>
                      <a:pt x="2012622" y="199179"/>
                      <a:pt x="1412445" y="639021"/>
                      <a:pt x="1380408" y="1661183"/>
                    </a:cubicBezTo>
                    <a:lnTo>
                      <a:pt x="0" y="1656384"/>
                    </a:lnTo>
                    <a:close/>
                  </a:path>
                </a:pathLst>
              </a:custGeom>
              <a:gradFill>
                <a:gsLst>
                  <a:gs pos="0">
                    <a:srgbClr val="3A0074"/>
                  </a:gs>
                  <a:gs pos="57000">
                    <a:srgbClr val="7030A0"/>
                  </a:gs>
                  <a:gs pos="100000">
                    <a:srgbClr val="E4C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8">
                <a:extLst>
                  <a:ext uri="{FF2B5EF4-FFF2-40B4-BE49-F238E27FC236}">
                    <a16:creationId xmlns:a16="http://schemas.microsoft.com/office/drawing/2014/main" id="{2763D6E5-37EC-4A89-B032-2DDE6AE90255}"/>
                  </a:ext>
                </a:extLst>
              </p:cNvPr>
              <p:cNvSpPr/>
              <p:nvPr/>
            </p:nvSpPr>
            <p:spPr>
              <a:xfrm flipH="1">
                <a:off x="5997769" y="1433393"/>
                <a:ext cx="1400228" cy="2195064"/>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572111"/>
                  <a:gd name="connsiteY0" fmla="*/ 1099984 h 1114733"/>
                  <a:gd name="connsiteX1" fmla="*/ 3572111 w 3572111"/>
                  <a:gd name="connsiteY1" fmla="*/ 0 h 1114733"/>
                  <a:gd name="connsiteX2" fmla="*/ 1373302 w 3572111"/>
                  <a:gd name="connsiteY2" fmla="*/ 1114733 h 1114733"/>
                  <a:gd name="connsiteX3" fmla="*/ 0 w 3572111"/>
                  <a:gd name="connsiteY3" fmla="*/ 1099984 h 1114733"/>
                  <a:gd name="connsiteX0" fmla="*/ 0 w 3572111"/>
                  <a:gd name="connsiteY0" fmla="*/ 1099984 h 1379788"/>
                  <a:gd name="connsiteX1" fmla="*/ 3572111 w 3572111"/>
                  <a:gd name="connsiteY1" fmla="*/ 0 h 1379788"/>
                  <a:gd name="connsiteX2" fmla="*/ 1319304 w 3572111"/>
                  <a:gd name="connsiteY2" fmla="*/ 1379788 h 1379788"/>
                  <a:gd name="connsiteX3" fmla="*/ 0 w 3572111"/>
                  <a:gd name="connsiteY3" fmla="*/ 1099984 h 1379788"/>
                  <a:gd name="connsiteX0" fmla="*/ 98169 w 2252807"/>
                  <a:gd name="connsiteY0" fmla="*/ 989545 h 1379788"/>
                  <a:gd name="connsiteX1" fmla="*/ 2252807 w 2252807"/>
                  <a:gd name="connsiteY1" fmla="*/ 0 h 1379788"/>
                  <a:gd name="connsiteX2" fmla="*/ 0 w 2252807"/>
                  <a:gd name="connsiteY2" fmla="*/ 1379788 h 1379788"/>
                  <a:gd name="connsiteX3" fmla="*/ 98169 w 2252807"/>
                  <a:gd name="connsiteY3" fmla="*/ 989545 h 1379788"/>
                  <a:gd name="connsiteX0" fmla="*/ 1742 w 2252807"/>
                  <a:gd name="connsiteY0" fmla="*/ 910660 h 1379788"/>
                  <a:gd name="connsiteX1" fmla="*/ 2252807 w 2252807"/>
                  <a:gd name="connsiteY1" fmla="*/ 0 h 1379788"/>
                  <a:gd name="connsiteX2" fmla="*/ 0 w 2252807"/>
                  <a:gd name="connsiteY2" fmla="*/ 1379788 h 1379788"/>
                  <a:gd name="connsiteX3" fmla="*/ 1742 w 2252807"/>
                  <a:gd name="connsiteY3" fmla="*/ 910660 h 1379788"/>
                  <a:gd name="connsiteX0" fmla="*/ 8171 w 2259236"/>
                  <a:gd name="connsiteY0" fmla="*/ 910660 h 1358752"/>
                  <a:gd name="connsiteX1" fmla="*/ 2259236 w 2259236"/>
                  <a:gd name="connsiteY1" fmla="*/ 0 h 1358752"/>
                  <a:gd name="connsiteX2" fmla="*/ 0 w 2259236"/>
                  <a:gd name="connsiteY2" fmla="*/ 1358752 h 1358752"/>
                  <a:gd name="connsiteX3" fmla="*/ 8171 w 2259236"/>
                  <a:gd name="connsiteY3" fmla="*/ 910660 h 1358752"/>
                  <a:gd name="connsiteX0" fmla="*/ 1742 w 2259236"/>
                  <a:gd name="connsiteY0" fmla="*/ 900188 h 1358752"/>
                  <a:gd name="connsiteX1" fmla="*/ 2259236 w 2259236"/>
                  <a:gd name="connsiteY1" fmla="*/ 0 h 1358752"/>
                  <a:gd name="connsiteX2" fmla="*/ 0 w 2259236"/>
                  <a:gd name="connsiteY2" fmla="*/ 1358752 h 1358752"/>
                  <a:gd name="connsiteX3" fmla="*/ 1742 w 2259236"/>
                  <a:gd name="connsiteY3" fmla="*/ 900188 h 1358752"/>
                  <a:gd name="connsiteX0" fmla="*/ 1742 w 2259236"/>
                  <a:gd name="connsiteY0" fmla="*/ 915895 h 1358752"/>
                  <a:gd name="connsiteX1" fmla="*/ 2259236 w 2259236"/>
                  <a:gd name="connsiteY1" fmla="*/ 0 h 1358752"/>
                  <a:gd name="connsiteX2" fmla="*/ 0 w 2259236"/>
                  <a:gd name="connsiteY2" fmla="*/ 1358752 h 1358752"/>
                  <a:gd name="connsiteX3" fmla="*/ 1742 w 2259236"/>
                  <a:gd name="connsiteY3" fmla="*/ 915895 h 1358752"/>
                  <a:gd name="connsiteX0" fmla="*/ 19 w 2270370"/>
                  <a:gd name="connsiteY0" fmla="*/ 905424 h 1358752"/>
                  <a:gd name="connsiteX1" fmla="*/ 2270370 w 2270370"/>
                  <a:gd name="connsiteY1" fmla="*/ 0 h 1358752"/>
                  <a:gd name="connsiteX2" fmla="*/ 11134 w 2270370"/>
                  <a:gd name="connsiteY2" fmla="*/ 1358752 h 1358752"/>
                  <a:gd name="connsiteX3" fmla="*/ 19 w 2270370"/>
                  <a:gd name="connsiteY3" fmla="*/ 905424 h 1358752"/>
                  <a:gd name="connsiteX0" fmla="*/ 8171 w 2259236"/>
                  <a:gd name="connsiteY0" fmla="*/ 905424 h 1358752"/>
                  <a:gd name="connsiteX1" fmla="*/ 2259236 w 2259236"/>
                  <a:gd name="connsiteY1" fmla="*/ 0 h 1358752"/>
                  <a:gd name="connsiteX2" fmla="*/ 0 w 2259236"/>
                  <a:gd name="connsiteY2" fmla="*/ 1358752 h 1358752"/>
                  <a:gd name="connsiteX3" fmla="*/ 8171 w 2259236"/>
                  <a:gd name="connsiteY3" fmla="*/ 905424 h 1358752"/>
                  <a:gd name="connsiteX0" fmla="*/ 1742 w 2259236"/>
                  <a:gd name="connsiteY0" fmla="*/ 900188 h 1358752"/>
                  <a:gd name="connsiteX1" fmla="*/ 2259236 w 2259236"/>
                  <a:gd name="connsiteY1" fmla="*/ 0 h 1358752"/>
                  <a:gd name="connsiteX2" fmla="*/ 0 w 2259236"/>
                  <a:gd name="connsiteY2" fmla="*/ 1358752 h 1358752"/>
                  <a:gd name="connsiteX3" fmla="*/ 1742 w 2259236"/>
                  <a:gd name="connsiteY3" fmla="*/ 900188 h 1358752"/>
                  <a:gd name="connsiteX0" fmla="*/ 1742 w 2362092"/>
                  <a:gd name="connsiteY0" fmla="*/ 947308 h 1405872"/>
                  <a:gd name="connsiteX1" fmla="*/ 2362092 w 2362092"/>
                  <a:gd name="connsiteY1" fmla="*/ 0 h 1405872"/>
                  <a:gd name="connsiteX2" fmla="*/ 0 w 2362092"/>
                  <a:gd name="connsiteY2" fmla="*/ 1405872 h 1405872"/>
                  <a:gd name="connsiteX3" fmla="*/ 1742 w 2362092"/>
                  <a:gd name="connsiteY3" fmla="*/ 947308 h 1405872"/>
                  <a:gd name="connsiteX0" fmla="*/ 1742 w 2362092"/>
                  <a:gd name="connsiteY0" fmla="*/ 947308 h 1405872"/>
                  <a:gd name="connsiteX1" fmla="*/ 2362092 w 2362092"/>
                  <a:gd name="connsiteY1" fmla="*/ 0 h 1405872"/>
                  <a:gd name="connsiteX2" fmla="*/ 0 w 2362092"/>
                  <a:gd name="connsiteY2" fmla="*/ 1405872 h 1405872"/>
                  <a:gd name="connsiteX3" fmla="*/ 1742 w 2362092"/>
                  <a:gd name="connsiteY3" fmla="*/ 947308 h 1405872"/>
                  <a:gd name="connsiteX0" fmla="*/ 1742 w 2362092"/>
                  <a:gd name="connsiteY0" fmla="*/ 931601 h 1405872"/>
                  <a:gd name="connsiteX1" fmla="*/ 2362092 w 2362092"/>
                  <a:gd name="connsiteY1" fmla="*/ 0 h 1405872"/>
                  <a:gd name="connsiteX2" fmla="*/ 0 w 2362092"/>
                  <a:gd name="connsiteY2" fmla="*/ 1405872 h 1405872"/>
                  <a:gd name="connsiteX3" fmla="*/ 1742 w 2362092"/>
                  <a:gd name="connsiteY3" fmla="*/ 931601 h 1405872"/>
                  <a:gd name="connsiteX0" fmla="*/ 4242 w 2362092"/>
                  <a:gd name="connsiteY0" fmla="*/ 943817 h 1405872"/>
                  <a:gd name="connsiteX1" fmla="*/ 2362092 w 2362092"/>
                  <a:gd name="connsiteY1" fmla="*/ 0 h 1405872"/>
                  <a:gd name="connsiteX2" fmla="*/ 0 w 2362092"/>
                  <a:gd name="connsiteY2" fmla="*/ 1405872 h 1405872"/>
                  <a:gd name="connsiteX3" fmla="*/ 4242 w 2362092"/>
                  <a:gd name="connsiteY3" fmla="*/ 943817 h 1405872"/>
                  <a:gd name="connsiteX0" fmla="*/ 1742 w 2362092"/>
                  <a:gd name="connsiteY0" fmla="*/ 939745 h 1405872"/>
                  <a:gd name="connsiteX1" fmla="*/ 2362092 w 2362092"/>
                  <a:gd name="connsiteY1" fmla="*/ 0 h 1405872"/>
                  <a:gd name="connsiteX2" fmla="*/ 0 w 2362092"/>
                  <a:gd name="connsiteY2" fmla="*/ 1405872 h 1405872"/>
                  <a:gd name="connsiteX3" fmla="*/ 1742 w 2362092"/>
                  <a:gd name="connsiteY3" fmla="*/ 939745 h 1405872"/>
                  <a:gd name="connsiteX0" fmla="*/ 52 w 2365401"/>
                  <a:gd name="connsiteY0" fmla="*/ 947889 h 1405872"/>
                  <a:gd name="connsiteX1" fmla="*/ 2365401 w 2365401"/>
                  <a:gd name="connsiteY1" fmla="*/ 0 h 1405872"/>
                  <a:gd name="connsiteX2" fmla="*/ 3309 w 2365401"/>
                  <a:gd name="connsiteY2" fmla="*/ 1405872 h 1405872"/>
                  <a:gd name="connsiteX3" fmla="*/ 52 w 2365401"/>
                  <a:gd name="connsiteY3" fmla="*/ 947889 h 1405872"/>
                  <a:gd name="connsiteX0" fmla="*/ 111 w 2362960"/>
                  <a:gd name="connsiteY0" fmla="*/ 945852 h 1405872"/>
                  <a:gd name="connsiteX1" fmla="*/ 2362960 w 2362960"/>
                  <a:gd name="connsiteY1" fmla="*/ 0 h 1405872"/>
                  <a:gd name="connsiteX2" fmla="*/ 868 w 2362960"/>
                  <a:gd name="connsiteY2" fmla="*/ 1405872 h 1405872"/>
                  <a:gd name="connsiteX3" fmla="*/ 111 w 2362960"/>
                  <a:gd name="connsiteY3" fmla="*/ 945852 h 1405872"/>
                  <a:gd name="connsiteX0" fmla="*/ 1742 w 2362092"/>
                  <a:gd name="connsiteY0" fmla="*/ 943816 h 1405872"/>
                  <a:gd name="connsiteX1" fmla="*/ 2362092 w 2362092"/>
                  <a:gd name="connsiteY1" fmla="*/ 0 h 1405872"/>
                  <a:gd name="connsiteX2" fmla="*/ 0 w 2362092"/>
                  <a:gd name="connsiteY2" fmla="*/ 1405872 h 1405872"/>
                  <a:gd name="connsiteX3" fmla="*/ 1742 w 2362092"/>
                  <a:gd name="connsiteY3" fmla="*/ 943816 h 1405872"/>
                  <a:gd name="connsiteX0" fmla="*/ 52 w 2365402"/>
                  <a:gd name="connsiteY0" fmla="*/ 943816 h 1405872"/>
                  <a:gd name="connsiteX1" fmla="*/ 2365402 w 2365402"/>
                  <a:gd name="connsiteY1" fmla="*/ 0 h 1405872"/>
                  <a:gd name="connsiteX2" fmla="*/ 3310 w 2365402"/>
                  <a:gd name="connsiteY2" fmla="*/ 1405872 h 1405872"/>
                  <a:gd name="connsiteX3" fmla="*/ 52 w 2365402"/>
                  <a:gd name="connsiteY3" fmla="*/ 943816 h 1405872"/>
                  <a:gd name="connsiteX0" fmla="*/ 5655 w 2362092"/>
                  <a:gd name="connsiteY0" fmla="*/ 943816 h 1405872"/>
                  <a:gd name="connsiteX1" fmla="*/ 2362092 w 2362092"/>
                  <a:gd name="connsiteY1" fmla="*/ 0 h 1405872"/>
                  <a:gd name="connsiteX2" fmla="*/ 0 w 2362092"/>
                  <a:gd name="connsiteY2" fmla="*/ 1405872 h 1405872"/>
                  <a:gd name="connsiteX3" fmla="*/ 5655 w 2362092"/>
                  <a:gd name="connsiteY3" fmla="*/ 943816 h 1405872"/>
                  <a:gd name="connsiteX0" fmla="*/ 72 w 2364108"/>
                  <a:gd name="connsiteY0" fmla="*/ 940765 h 1405872"/>
                  <a:gd name="connsiteX1" fmla="*/ 2364108 w 2364108"/>
                  <a:gd name="connsiteY1" fmla="*/ 0 h 1405872"/>
                  <a:gd name="connsiteX2" fmla="*/ 2016 w 2364108"/>
                  <a:gd name="connsiteY2" fmla="*/ 1405872 h 1405872"/>
                  <a:gd name="connsiteX3" fmla="*/ 72 w 2364108"/>
                  <a:gd name="connsiteY3" fmla="*/ 940765 h 1405872"/>
                  <a:gd name="connsiteX0" fmla="*/ 72 w 2364108"/>
                  <a:gd name="connsiteY0" fmla="*/ 934663 h 1405872"/>
                  <a:gd name="connsiteX1" fmla="*/ 2364108 w 2364108"/>
                  <a:gd name="connsiteY1" fmla="*/ 0 h 1405872"/>
                  <a:gd name="connsiteX2" fmla="*/ 2016 w 2364108"/>
                  <a:gd name="connsiteY2" fmla="*/ 1405872 h 1405872"/>
                  <a:gd name="connsiteX3" fmla="*/ 72 w 2364108"/>
                  <a:gd name="connsiteY3" fmla="*/ 934663 h 1405872"/>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40934"/>
                  <a:gd name="connsiteY0" fmla="*/ 1325656 h 1796865"/>
                  <a:gd name="connsiteX1" fmla="*/ 1440934 w 1440934"/>
                  <a:gd name="connsiteY1" fmla="*/ 0 h 1796865"/>
                  <a:gd name="connsiteX2" fmla="*/ 2016 w 1440934"/>
                  <a:gd name="connsiteY2" fmla="*/ 1796865 h 1796865"/>
                  <a:gd name="connsiteX3" fmla="*/ 72 w 1440934"/>
                  <a:gd name="connsiteY3" fmla="*/ 1325656 h 1796865"/>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26 w 1460222"/>
                  <a:gd name="connsiteY0" fmla="*/ 1352428 h 1823637"/>
                  <a:gd name="connsiteX1" fmla="*/ 1460222 w 1460222"/>
                  <a:gd name="connsiteY1" fmla="*/ 0 h 1823637"/>
                  <a:gd name="connsiteX2" fmla="*/ 7968 w 1460222"/>
                  <a:gd name="connsiteY2" fmla="*/ 1823637 h 1823637"/>
                  <a:gd name="connsiteX3" fmla="*/ 26 w 1460222"/>
                  <a:gd name="connsiteY3" fmla="*/ 1352428 h 1823637"/>
                  <a:gd name="connsiteX0" fmla="*/ 10051 w 1470247"/>
                  <a:gd name="connsiteY0" fmla="*/ 1352428 h 1823637"/>
                  <a:gd name="connsiteX1" fmla="*/ 1470247 w 1470247"/>
                  <a:gd name="connsiteY1" fmla="*/ 0 h 1823637"/>
                  <a:gd name="connsiteX2" fmla="*/ 0 w 1470247"/>
                  <a:gd name="connsiteY2" fmla="*/ 1823637 h 1823637"/>
                  <a:gd name="connsiteX3" fmla="*/ 10051 w 1470247"/>
                  <a:gd name="connsiteY3" fmla="*/ 1352428 h 1823637"/>
                  <a:gd name="connsiteX0" fmla="*/ 73 w 1460269"/>
                  <a:gd name="connsiteY0" fmla="*/ 1352428 h 1838083"/>
                  <a:gd name="connsiteX1" fmla="*/ 1460269 w 1460269"/>
                  <a:gd name="connsiteY1" fmla="*/ 0 h 1838083"/>
                  <a:gd name="connsiteX2" fmla="*/ 2017 w 1460269"/>
                  <a:gd name="connsiteY2" fmla="*/ 1838083 h 1838083"/>
                  <a:gd name="connsiteX3" fmla="*/ 73 w 1460269"/>
                  <a:gd name="connsiteY3" fmla="*/ 1352428 h 1838083"/>
                </a:gdLst>
                <a:ahLst/>
                <a:cxnLst>
                  <a:cxn ang="0">
                    <a:pos x="connsiteX0" y="connsiteY0"/>
                  </a:cxn>
                  <a:cxn ang="0">
                    <a:pos x="connsiteX1" y="connsiteY1"/>
                  </a:cxn>
                  <a:cxn ang="0">
                    <a:pos x="connsiteX2" y="connsiteY2"/>
                  </a:cxn>
                  <a:cxn ang="0">
                    <a:pos x="connsiteX3" y="connsiteY3"/>
                  </a:cxn>
                </a:cxnLst>
                <a:rect l="l" t="t" r="r" b="b"/>
                <a:pathLst>
                  <a:path w="1460269" h="1838083">
                    <a:moveTo>
                      <a:pt x="73" y="1352428"/>
                    </a:moveTo>
                    <a:cubicBezTo>
                      <a:pt x="40752" y="630876"/>
                      <a:pt x="480353" y="204005"/>
                      <a:pt x="1460269" y="0"/>
                    </a:cubicBezTo>
                    <a:cubicBezTo>
                      <a:pt x="493302" y="294014"/>
                      <a:pt x="204365" y="959460"/>
                      <a:pt x="2017" y="1838083"/>
                    </a:cubicBezTo>
                    <a:cubicBezTo>
                      <a:pt x="2598" y="1681707"/>
                      <a:pt x="-508" y="1508804"/>
                      <a:pt x="73" y="1352428"/>
                    </a:cubicBezTo>
                    <a:close/>
                  </a:path>
                </a:pathLst>
              </a:custGeom>
              <a:gradFill>
                <a:gsLst>
                  <a:gs pos="0">
                    <a:srgbClr val="3A0074"/>
                  </a:gs>
                  <a:gs pos="28000">
                    <a:srgbClr val="7030A0"/>
                  </a:gs>
                  <a:gs pos="100000">
                    <a:srgbClr val="B889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DE4AFE17-1ABA-4E72-9B41-DE3E532F8B9A}"/>
              </a:ext>
            </a:extLst>
          </p:cNvPr>
          <p:cNvGrpSpPr/>
          <p:nvPr/>
        </p:nvGrpSpPr>
        <p:grpSpPr>
          <a:xfrm>
            <a:off x="1326899" y="1944909"/>
            <a:ext cx="3569817" cy="1683548"/>
            <a:chOff x="1326899" y="1413164"/>
            <a:chExt cx="2884557" cy="2215293"/>
          </a:xfrm>
        </p:grpSpPr>
        <p:sp>
          <p:nvSpPr>
            <p:cNvPr id="11" name="Rectangle 10">
              <a:extLst>
                <a:ext uri="{FF2B5EF4-FFF2-40B4-BE49-F238E27FC236}">
                  <a16:creationId xmlns:a16="http://schemas.microsoft.com/office/drawing/2014/main" id="{4E9EBE61-4249-42BD-B14E-C06D08851C47}"/>
                </a:ext>
              </a:extLst>
            </p:cNvPr>
            <p:cNvSpPr/>
            <p:nvPr/>
          </p:nvSpPr>
          <p:spPr>
            <a:xfrm>
              <a:off x="1337216" y="3046389"/>
              <a:ext cx="1429294" cy="565213"/>
            </a:xfrm>
            <a:prstGeom prst="rect">
              <a:avLst/>
            </a:prstGeom>
            <a:solidFill>
              <a:schemeClr val="bg1"/>
            </a:solidFill>
            <a:ln>
              <a:solidFill>
                <a:srgbClr val="0A0D10"/>
              </a:solidFill>
            </a:ln>
          </p:spPr>
          <p:style>
            <a:lnRef idx="2">
              <a:schemeClr val="dk1"/>
            </a:lnRef>
            <a:fillRef idx="1">
              <a:schemeClr val="lt1"/>
            </a:fillRef>
            <a:effectRef idx="0">
              <a:schemeClr val="dk1"/>
            </a:effectRef>
            <a:fontRef idx="minor">
              <a:schemeClr val="dk1"/>
            </a:fontRef>
          </p:style>
          <p:txBody>
            <a:bodyPr rtlCol="0" anchor="ctr"/>
            <a:lstStyle/>
            <a:p>
              <a:pPr algn="ctr"/>
              <a:r>
                <a:rPr lang="id-ID" sz="1300" dirty="0"/>
                <a:t>4. Analisa Kegagalan</a:t>
              </a:r>
              <a:endParaRPr lang="en-US" sz="1300" dirty="0"/>
            </a:p>
          </p:txBody>
        </p:sp>
        <p:grpSp>
          <p:nvGrpSpPr>
            <p:cNvPr id="27" name="Group 26">
              <a:extLst>
                <a:ext uri="{FF2B5EF4-FFF2-40B4-BE49-F238E27FC236}">
                  <a16:creationId xmlns:a16="http://schemas.microsoft.com/office/drawing/2014/main" id="{9AD52882-067B-43C7-A27E-9102DE536333}"/>
                </a:ext>
              </a:extLst>
            </p:cNvPr>
            <p:cNvGrpSpPr/>
            <p:nvPr/>
          </p:nvGrpSpPr>
          <p:grpSpPr>
            <a:xfrm flipH="1">
              <a:off x="1326899" y="1413164"/>
              <a:ext cx="2884557" cy="2215293"/>
              <a:chOff x="5947715" y="1409547"/>
              <a:chExt cx="2884556" cy="2218910"/>
            </a:xfrm>
          </p:grpSpPr>
          <p:sp>
            <p:nvSpPr>
              <p:cNvPr id="37" name="Rectangle 8">
                <a:extLst>
                  <a:ext uri="{FF2B5EF4-FFF2-40B4-BE49-F238E27FC236}">
                    <a16:creationId xmlns:a16="http://schemas.microsoft.com/office/drawing/2014/main" id="{0DA1E8B5-62B8-43AE-A33D-77840A63A9F3}"/>
                  </a:ext>
                </a:extLst>
              </p:cNvPr>
              <p:cNvSpPr/>
              <p:nvPr/>
            </p:nvSpPr>
            <p:spPr>
              <a:xfrm flipH="1">
                <a:off x="5947715" y="1409547"/>
                <a:ext cx="2884556" cy="1637251"/>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572111"/>
                  <a:gd name="connsiteY0" fmla="*/ 1099984 h 1114733"/>
                  <a:gd name="connsiteX1" fmla="*/ 3572111 w 3572111"/>
                  <a:gd name="connsiteY1" fmla="*/ 0 h 1114733"/>
                  <a:gd name="connsiteX2" fmla="*/ 1373302 w 3572111"/>
                  <a:gd name="connsiteY2" fmla="*/ 1114733 h 1114733"/>
                  <a:gd name="connsiteX3" fmla="*/ 0 w 3572111"/>
                  <a:gd name="connsiteY3" fmla="*/ 1099984 h 1114733"/>
                  <a:gd name="connsiteX0" fmla="*/ 0 w 3572111"/>
                  <a:gd name="connsiteY0" fmla="*/ 1117326 h 1117326"/>
                  <a:gd name="connsiteX1" fmla="*/ 3572111 w 3572111"/>
                  <a:gd name="connsiteY1" fmla="*/ 0 h 1117326"/>
                  <a:gd name="connsiteX2" fmla="*/ 1373302 w 3572111"/>
                  <a:gd name="connsiteY2" fmla="*/ 1114733 h 1117326"/>
                  <a:gd name="connsiteX3" fmla="*/ 0 w 3572111"/>
                  <a:gd name="connsiteY3" fmla="*/ 1117326 h 1117326"/>
                  <a:gd name="connsiteX0" fmla="*/ 0 w 3572111"/>
                  <a:gd name="connsiteY0" fmla="*/ 1117326 h 1117326"/>
                  <a:gd name="connsiteX1" fmla="*/ 3572111 w 3572111"/>
                  <a:gd name="connsiteY1" fmla="*/ 0 h 1117326"/>
                  <a:gd name="connsiteX2" fmla="*/ 1397849 w 3572111"/>
                  <a:gd name="connsiteY2" fmla="*/ 1114733 h 1117326"/>
                  <a:gd name="connsiteX3" fmla="*/ 0 w 3572111"/>
                  <a:gd name="connsiteY3" fmla="*/ 1117326 h 1117326"/>
                  <a:gd name="connsiteX0" fmla="*/ 0 w 3572111"/>
                  <a:gd name="connsiteY0" fmla="*/ 1117326 h 1122125"/>
                  <a:gd name="connsiteX1" fmla="*/ 3572111 w 3572111"/>
                  <a:gd name="connsiteY1" fmla="*/ 0 h 1122125"/>
                  <a:gd name="connsiteX2" fmla="*/ 1380408 w 3572111"/>
                  <a:gd name="connsiteY2" fmla="*/ 1122125 h 1122125"/>
                  <a:gd name="connsiteX3" fmla="*/ 0 w 3572111"/>
                  <a:gd name="connsiteY3" fmla="*/ 1117326 h 1122125"/>
                  <a:gd name="connsiteX0" fmla="*/ 0 w 2761816"/>
                  <a:gd name="connsiteY0" fmla="*/ 1640428 h 1645227"/>
                  <a:gd name="connsiteX1" fmla="*/ 2761816 w 2761816"/>
                  <a:gd name="connsiteY1" fmla="*/ 0 h 1645227"/>
                  <a:gd name="connsiteX2" fmla="*/ 1380408 w 2761816"/>
                  <a:gd name="connsiteY2" fmla="*/ 1645227 h 1645227"/>
                  <a:gd name="connsiteX3" fmla="*/ 0 w 2761816"/>
                  <a:gd name="connsiteY3" fmla="*/ 1640428 h 1645227"/>
                  <a:gd name="connsiteX0" fmla="*/ 0 w 2761816"/>
                  <a:gd name="connsiteY0" fmla="*/ 1653482 h 1658281"/>
                  <a:gd name="connsiteX1" fmla="*/ 2761816 w 2761816"/>
                  <a:gd name="connsiteY1" fmla="*/ 13054 h 1658281"/>
                  <a:gd name="connsiteX2" fmla="*/ 1380408 w 2761816"/>
                  <a:gd name="connsiteY2" fmla="*/ 1658281 h 1658281"/>
                  <a:gd name="connsiteX3" fmla="*/ 0 w 2761816"/>
                  <a:gd name="connsiteY3" fmla="*/ 1653482 h 1658281"/>
                  <a:gd name="connsiteX0" fmla="*/ 0 w 2761816"/>
                  <a:gd name="connsiteY0" fmla="*/ 1656384 h 1661183"/>
                  <a:gd name="connsiteX1" fmla="*/ 2761816 w 2761816"/>
                  <a:gd name="connsiteY1" fmla="*/ 15956 h 1661183"/>
                  <a:gd name="connsiteX2" fmla="*/ 1380408 w 2761816"/>
                  <a:gd name="connsiteY2" fmla="*/ 1661183 h 1661183"/>
                  <a:gd name="connsiteX3" fmla="*/ 0 w 2761816"/>
                  <a:gd name="connsiteY3" fmla="*/ 1656384 h 1661183"/>
                  <a:gd name="connsiteX0" fmla="*/ 0 w 2761816"/>
                  <a:gd name="connsiteY0" fmla="*/ 1656384 h 1661183"/>
                  <a:gd name="connsiteX1" fmla="*/ 2761816 w 2761816"/>
                  <a:gd name="connsiteY1" fmla="*/ 15956 h 1661183"/>
                  <a:gd name="connsiteX2" fmla="*/ 1380408 w 2761816"/>
                  <a:gd name="connsiteY2" fmla="*/ 1661183 h 1661183"/>
                  <a:gd name="connsiteX3" fmla="*/ 0 w 2761816"/>
                  <a:gd name="connsiteY3" fmla="*/ 1656384 h 1661183"/>
                  <a:gd name="connsiteX0" fmla="*/ 0 w 2761816"/>
                  <a:gd name="connsiteY0" fmla="*/ 1656384 h 1661183"/>
                  <a:gd name="connsiteX1" fmla="*/ 2761816 w 2761816"/>
                  <a:gd name="connsiteY1" fmla="*/ 15956 h 1661183"/>
                  <a:gd name="connsiteX2" fmla="*/ 1380408 w 2761816"/>
                  <a:gd name="connsiteY2" fmla="*/ 1661183 h 1661183"/>
                  <a:gd name="connsiteX3" fmla="*/ 0 w 2761816"/>
                  <a:gd name="connsiteY3" fmla="*/ 1656384 h 1661183"/>
                </a:gdLst>
                <a:ahLst/>
                <a:cxnLst>
                  <a:cxn ang="0">
                    <a:pos x="connsiteX0" y="connsiteY0"/>
                  </a:cxn>
                  <a:cxn ang="0">
                    <a:pos x="connsiteX1" y="connsiteY1"/>
                  </a:cxn>
                  <a:cxn ang="0">
                    <a:pos x="connsiteX2" y="connsiteY2"/>
                  </a:cxn>
                  <a:cxn ang="0">
                    <a:pos x="connsiteX3" y="connsiteY3"/>
                  </a:cxn>
                </a:cxnLst>
                <a:rect l="l" t="t" r="r" b="b"/>
                <a:pathLst>
                  <a:path w="2761816" h="1661183">
                    <a:moveTo>
                      <a:pt x="0" y="1656384"/>
                    </a:moveTo>
                    <a:cubicBezTo>
                      <a:pt x="426976" y="852959"/>
                      <a:pt x="1245131" y="-137995"/>
                      <a:pt x="2761816" y="15956"/>
                    </a:cubicBezTo>
                    <a:cubicBezTo>
                      <a:pt x="2012622" y="199179"/>
                      <a:pt x="1412445" y="639021"/>
                      <a:pt x="1380408" y="1661183"/>
                    </a:cubicBezTo>
                    <a:lnTo>
                      <a:pt x="0" y="1656384"/>
                    </a:lnTo>
                    <a:close/>
                  </a:path>
                </a:pathLst>
              </a:custGeom>
              <a:gradFill>
                <a:gsLst>
                  <a:gs pos="0">
                    <a:srgbClr val="4C0000"/>
                  </a:gs>
                  <a:gs pos="57000">
                    <a:srgbClr val="C00000"/>
                  </a:gs>
                  <a:gs pos="100000">
                    <a:srgbClr val="F7BBC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8">
                <a:extLst>
                  <a:ext uri="{FF2B5EF4-FFF2-40B4-BE49-F238E27FC236}">
                    <a16:creationId xmlns:a16="http://schemas.microsoft.com/office/drawing/2014/main" id="{5756DC74-02CC-4E22-BFCD-A19F4A87E20E}"/>
                  </a:ext>
                </a:extLst>
              </p:cNvPr>
              <p:cNvSpPr/>
              <p:nvPr/>
            </p:nvSpPr>
            <p:spPr>
              <a:xfrm flipH="1">
                <a:off x="5997769" y="1433393"/>
                <a:ext cx="1400228" cy="2195064"/>
              </a:xfrm>
              <a:custGeom>
                <a:avLst/>
                <a:gdLst>
                  <a:gd name="connsiteX0" fmla="*/ 0 w 3173905"/>
                  <a:gd name="connsiteY0" fmla="*/ 0 h 1394952"/>
                  <a:gd name="connsiteX1" fmla="*/ 3173905 w 3173905"/>
                  <a:gd name="connsiteY1" fmla="*/ 0 h 1394952"/>
                  <a:gd name="connsiteX2" fmla="*/ 3173905 w 3173905"/>
                  <a:gd name="connsiteY2" fmla="*/ 1394952 h 1394952"/>
                  <a:gd name="connsiteX3" fmla="*/ 0 w 3173905"/>
                  <a:gd name="connsiteY3" fmla="*/ 1394952 h 1394952"/>
                  <a:gd name="connsiteX4" fmla="*/ 0 w 3173905"/>
                  <a:gd name="connsiteY4" fmla="*/ 0 h 1394952"/>
                  <a:gd name="connsiteX0" fmla="*/ 0 w 3173905"/>
                  <a:gd name="connsiteY0" fmla="*/ 0 h 1409701"/>
                  <a:gd name="connsiteX1" fmla="*/ 3173905 w 3173905"/>
                  <a:gd name="connsiteY1" fmla="*/ 0 h 1409701"/>
                  <a:gd name="connsiteX2" fmla="*/ 1448344 w 3173905"/>
                  <a:gd name="connsiteY2" fmla="*/ 1409701 h 1409701"/>
                  <a:gd name="connsiteX3" fmla="*/ 0 w 3173905"/>
                  <a:gd name="connsiteY3" fmla="*/ 1394952 h 1409701"/>
                  <a:gd name="connsiteX4" fmla="*/ 0 w 3173905"/>
                  <a:gd name="connsiteY4" fmla="*/ 0 h 1409701"/>
                  <a:gd name="connsiteX0" fmla="*/ 0 w 3173905"/>
                  <a:gd name="connsiteY0" fmla="*/ 1394952 h 1409701"/>
                  <a:gd name="connsiteX1" fmla="*/ 3173905 w 3173905"/>
                  <a:gd name="connsiteY1" fmla="*/ 0 h 1409701"/>
                  <a:gd name="connsiteX2" fmla="*/ 1448344 w 3173905"/>
                  <a:gd name="connsiteY2" fmla="*/ 1409701 h 1409701"/>
                  <a:gd name="connsiteX3" fmla="*/ 0 w 3173905"/>
                  <a:gd name="connsiteY3" fmla="*/ 1394952 h 1409701"/>
                  <a:gd name="connsiteX0" fmla="*/ 0 w 3572111"/>
                  <a:gd name="connsiteY0" fmla="*/ 1099984 h 1114733"/>
                  <a:gd name="connsiteX1" fmla="*/ 3572111 w 3572111"/>
                  <a:gd name="connsiteY1" fmla="*/ 0 h 1114733"/>
                  <a:gd name="connsiteX2" fmla="*/ 1448344 w 3572111"/>
                  <a:gd name="connsiteY2" fmla="*/ 1114733 h 1114733"/>
                  <a:gd name="connsiteX3" fmla="*/ 0 w 3572111"/>
                  <a:gd name="connsiteY3" fmla="*/ 1099984 h 1114733"/>
                  <a:gd name="connsiteX0" fmla="*/ 0 w 3572111"/>
                  <a:gd name="connsiteY0" fmla="*/ 1099984 h 1114733"/>
                  <a:gd name="connsiteX1" fmla="*/ 3572111 w 3572111"/>
                  <a:gd name="connsiteY1" fmla="*/ 0 h 1114733"/>
                  <a:gd name="connsiteX2" fmla="*/ 1373302 w 3572111"/>
                  <a:gd name="connsiteY2" fmla="*/ 1114733 h 1114733"/>
                  <a:gd name="connsiteX3" fmla="*/ 0 w 3572111"/>
                  <a:gd name="connsiteY3" fmla="*/ 1099984 h 1114733"/>
                  <a:gd name="connsiteX0" fmla="*/ 0 w 3572111"/>
                  <a:gd name="connsiteY0" fmla="*/ 1099984 h 1379788"/>
                  <a:gd name="connsiteX1" fmla="*/ 3572111 w 3572111"/>
                  <a:gd name="connsiteY1" fmla="*/ 0 h 1379788"/>
                  <a:gd name="connsiteX2" fmla="*/ 1319304 w 3572111"/>
                  <a:gd name="connsiteY2" fmla="*/ 1379788 h 1379788"/>
                  <a:gd name="connsiteX3" fmla="*/ 0 w 3572111"/>
                  <a:gd name="connsiteY3" fmla="*/ 1099984 h 1379788"/>
                  <a:gd name="connsiteX0" fmla="*/ 98169 w 2252807"/>
                  <a:gd name="connsiteY0" fmla="*/ 989545 h 1379788"/>
                  <a:gd name="connsiteX1" fmla="*/ 2252807 w 2252807"/>
                  <a:gd name="connsiteY1" fmla="*/ 0 h 1379788"/>
                  <a:gd name="connsiteX2" fmla="*/ 0 w 2252807"/>
                  <a:gd name="connsiteY2" fmla="*/ 1379788 h 1379788"/>
                  <a:gd name="connsiteX3" fmla="*/ 98169 w 2252807"/>
                  <a:gd name="connsiteY3" fmla="*/ 989545 h 1379788"/>
                  <a:gd name="connsiteX0" fmla="*/ 1742 w 2252807"/>
                  <a:gd name="connsiteY0" fmla="*/ 910660 h 1379788"/>
                  <a:gd name="connsiteX1" fmla="*/ 2252807 w 2252807"/>
                  <a:gd name="connsiteY1" fmla="*/ 0 h 1379788"/>
                  <a:gd name="connsiteX2" fmla="*/ 0 w 2252807"/>
                  <a:gd name="connsiteY2" fmla="*/ 1379788 h 1379788"/>
                  <a:gd name="connsiteX3" fmla="*/ 1742 w 2252807"/>
                  <a:gd name="connsiteY3" fmla="*/ 910660 h 1379788"/>
                  <a:gd name="connsiteX0" fmla="*/ 8171 w 2259236"/>
                  <a:gd name="connsiteY0" fmla="*/ 910660 h 1358752"/>
                  <a:gd name="connsiteX1" fmla="*/ 2259236 w 2259236"/>
                  <a:gd name="connsiteY1" fmla="*/ 0 h 1358752"/>
                  <a:gd name="connsiteX2" fmla="*/ 0 w 2259236"/>
                  <a:gd name="connsiteY2" fmla="*/ 1358752 h 1358752"/>
                  <a:gd name="connsiteX3" fmla="*/ 8171 w 2259236"/>
                  <a:gd name="connsiteY3" fmla="*/ 910660 h 1358752"/>
                  <a:gd name="connsiteX0" fmla="*/ 1742 w 2259236"/>
                  <a:gd name="connsiteY0" fmla="*/ 900188 h 1358752"/>
                  <a:gd name="connsiteX1" fmla="*/ 2259236 w 2259236"/>
                  <a:gd name="connsiteY1" fmla="*/ 0 h 1358752"/>
                  <a:gd name="connsiteX2" fmla="*/ 0 w 2259236"/>
                  <a:gd name="connsiteY2" fmla="*/ 1358752 h 1358752"/>
                  <a:gd name="connsiteX3" fmla="*/ 1742 w 2259236"/>
                  <a:gd name="connsiteY3" fmla="*/ 900188 h 1358752"/>
                  <a:gd name="connsiteX0" fmla="*/ 1742 w 2259236"/>
                  <a:gd name="connsiteY0" fmla="*/ 915895 h 1358752"/>
                  <a:gd name="connsiteX1" fmla="*/ 2259236 w 2259236"/>
                  <a:gd name="connsiteY1" fmla="*/ 0 h 1358752"/>
                  <a:gd name="connsiteX2" fmla="*/ 0 w 2259236"/>
                  <a:gd name="connsiteY2" fmla="*/ 1358752 h 1358752"/>
                  <a:gd name="connsiteX3" fmla="*/ 1742 w 2259236"/>
                  <a:gd name="connsiteY3" fmla="*/ 915895 h 1358752"/>
                  <a:gd name="connsiteX0" fmla="*/ 19 w 2270370"/>
                  <a:gd name="connsiteY0" fmla="*/ 905424 h 1358752"/>
                  <a:gd name="connsiteX1" fmla="*/ 2270370 w 2270370"/>
                  <a:gd name="connsiteY1" fmla="*/ 0 h 1358752"/>
                  <a:gd name="connsiteX2" fmla="*/ 11134 w 2270370"/>
                  <a:gd name="connsiteY2" fmla="*/ 1358752 h 1358752"/>
                  <a:gd name="connsiteX3" fmla="*/ 19 w 2270370"/>
                  <a:gd name="connsiteY3" fmla="*/ 905424 h 1358752"/>
                  <a:gd name="connsiteX0" fmla="*/ 8171 w 2259236"/>
                  <a:gd name="connsiteY0" fmla="*/ 905424 h 1358752"/>
                  <a:gd name="connsiteX1" fmla="*/ 2259236 w 2259236"/>
                  <a:gd name="connsiteY1" fmla="*/ 0 h 1358752"/>
                  <a:gd name="connsiteX2" fmla="*/ 0 w 2259236"/>
                  <a:gd name="connsiteY2" fmla="*/ 1358752 h 1358752"/>
                  <a:gd name="connsiteX3" fmla="*/ 8171 w 2259236"/>
                  <a:gd name="connsiteY3" fmla="*/ 905424 h 1358752"/>
                  <a:gd name="connsiteX0" fmla="*/ 1742 w 2259236"/>
                  <a:gd name="connsiteY0" fmla="*/ 900188 h 1358752"/>
                  <a:gd name="connsiteX1" fmla="*/ 2259236 w 2259236"/>
                  <a:gd name="connsiteY1" fmla="*/ 0 h 1358752"/>
                  <a:gd name="connsiteX2" fmla="*/ 0 w 2259236"/>
                  <a:gd name="connsiteY2" fmla="*/ 1358752 h 1358752"/>
                  <a:gd name="connsiteX3" fmla="*/ 1742 w 2259236"/>
                  <a:gd name="connsiteY3" fmla="*/ 900188 h 1358752"/>
                  <a:gd name="connsiteX0" fmla="*/ 1742 w 2362092"/>
                  <a:gd name="connsiteY0" fmla="*/ 947308 h 1405872"/>
                  <a:gd name="connsiteX1" fmla="*/ 2362092 w 2362092"/>
                  <a:gd name="connsiteY1" fmla="*/ 0 h 1405872"/>
                  <a:gd name="connsiteX2" fmla="*/ 0 w 2362092"/>
                  <a:gd name="connsiteY2" fmla="*/ 1405872 h 1405872"/>
                  <a:gd name="connsiteX3" fmla="*/ 1742 w 2362092"/>
                  <a:gd name="connsiteY3" fmla="*/ 947308 h 1405872"/>
                  <a:gd name="connsiteX0" fmla="*/ 1742 w 2362092"/>
                  <a:gd name="connsiteY0" fmla="*/ 947308 h 1405872"/>
                  <a:gd name="connsiteX1" fmla="*/ 2362092 w 2362092"/>
                  <a:gd name="connsiteY1" fmla="*/ 0 h 1405872"/>
                  <a:gd name="connsiteX2" fmla="*/ 0 w 2362092"/>
                  <a:gd name="connsiteY2" fmla="*/ 1405872 h 1405872"/>
                  <a:gd name="connsiteX3" fmla="*/ 1742 w 2362092"/>
                  <a:gd name="connsiteY3" fmla="*/ 947308 h 1405872"/>
                  <a:gd name="connsiteX0" fmla="*/ 1742 w 2362092"/>
                  <a:gd name="connsiteY0" fmla="*/ 931601 h 1405872"/>
                  <a:gd name="connsiteX1" fmla="*/ 2362092 w 2362092"/>
                  <a:gd name="connsiteY1" fmla="*/ 0 h 1405872"/>
                  <a:gd name="connsiteX2" fmla="*/ 0 w 2362092"/>
                  <a:gd name="connsiteY2" fmla="*/ 1405872 h 1405872"/>
                  <a:gd name="connsiteX3" fmla="*/ 1742 w 2362092"/>
                  <a:gd name="connsiteY3" fmla="*/ 931601 h 1405872"/>
                  <a:gd name="connsiteX0" fmla="*/ 4242 w 2362092"/>
                  <a:gd name="connsiteY0" fmla="*/ 943817 h 1405872"/>
                  <a:gd name="connsiteX1" fmla="*/ 2362092 w 2362092"/>
                  <a:gd name="connsiteY1" fmla="*/ 0 h 1405872"/>
                  <a:gd name="connsiteX2" fmla="*/ 0 w 2362092"/>
                  <a:gd name="connsiteY2" fmla="*/ 1405872 h 1405872"/>
                  <a:gd name="connsiteX3" fmla="*/ 4242 w 2362092"/>
                  <a:gd name="connsiteY3" fmla="*/ 943817 h 1405872"/>
                  <a:gd name="connsiteX0" fmla="*/ 1742 w 2362092"/>
                  <a:gd name="connsiteY0" fmla="*/ 939745 h 1405872"/>
                  <a:gd name="connsiteX1" fmla="*/ 2362092 w 2362092"/>
                  <a:gd name="connsiteY1" fmla="*/ 0 h 1405872"/>
                  <a:gd name="connsiteX2" fmla="*/ 0 w 2362092"/>
                  <a:gd name="connsiteY2" fmla="*/ 1405872 h 1405872"/>
                  <a:gd name="connsiteX3" fmla="*/ 1742 w 2362092"/>
                  <a:gd name="connsiteY3" fmla="*/ 939745 h 1405872"/>
                  <a:gd name="connsiteX0" fmla="*/ 52 w 2365401"/>
                  <a:gd name="connsiteY0" fmla="*/ 947889 h 1405872"/>
                  <a:gd name="connsiteX1" fmla="*/ 2365401 w 2365401"/>
                  <a:gd name="connsiteY1" fmla="*/ 0 h 1405872"/>
                  <a:gd name="connsiteX2" fmla="*/ 3309 w 2365401"/>
                  <a:gd name="connsiteY2" fmla="*/ 1405872 h 1405872"/>
                  <a:gd name="connsiteX3" fmla="*/ 52 w 2365401"/>
                  <a:gd name="connsiteY3" fmla="*/ 947889 h 1405872"/>
                  <a:gd name="connsiteX0" fmla="*/ 111 w 2362960"/>
                  <a:gd name="connsiteY0" fmla="*/ 945852 h 1405872"/>
                  <a:gd name="connsiteX1" fmla="*/ 2362960 w 2362960"/>
                  <a:gd name="connsiteY1" fmla="*/ 0 h 1405872"/>
                  <a:gd name="connsiteX2" fmla="*/ 868 w 2362960"/>
                  <a:gd name="connsiteY2" fmla="*/ 1405872 h 1405872"/>
                  <a:gd name="connsiteX3" fmla="*/ 111 w 2362960"/>
                  <a:gd name="connsiteY3" fmla="*/ 945852 h 1405872"/>
                  <a:gd name="connsiteX0" fmla="*/ 1742 w 2362092"/>
                  <a:gd name="connsiteY0" fmla="*/ 943816 h 1405872"/>
                  <a:gd name="connsiteX1" fmla="*/ 2362092 w 2362092"/>
                  <a:gd name="connsiteY1" fmla="*/ 0 h 1405872"/>
                  <a:gd name="connsiteX2" fmla="*/ 0 w 2362092"/>
                  <a:gd name="connsiteY2" fmla="*/ 1405872 h 1405872"/>
                  <a:gd name="connsiteX3" fmla="*/ 1742 w 2362092"/>
                  <a:gd name="connsiteY3" fmla="*/ 943816 h 1405872"/>
                  <a:gd name="connsiteX0" fmla="*/ 52 w 2365402"/>
                  <a:gd name="connsiteY0" fmla="*/ 943816 h 1405872"/>
                  <a:gd name="connsiteX1" fmla="*/ 2365402 w 2365402"/>
                  <a:gd name="connsiteY1" fmla="*/ 0 h 1405872"/>
                  <a:gd name="connsiteX2" fmla="*/ 3310 w 2365402"/>
                  <a:gd name="connsiteY2" fmla="*/ 1405872 h 1405872"/>
                  <a:gd name="connsiteX3" fmla="*/ 52 w 2365402"/>
                  <a:gd name="connsiteY3" fmla="*/ 943816 h 1405872"/>
                  <a:gd name="connsiteX0" fmla="*/ 5655 w 2362092"/>
                  <a:gd name="connsiteY0" fmla="*/ 943816 h 1405872"/>
                  <a:gd name="connsiteX1" fmla="*/ 2362092 w 2362092"/>
                  <a:gd name="connsiteY1" fmla="*/ 0 h 1405872"/>
                  <a:gd name="connsiteX2" fmla="*/ 0 w 2362092"/>
                  <a:gd name="connsiteY2" fmla="*/ 1405872 h 1405872"/>
                  <a:gd name="connsiteX3" fmla="*/ 5655 w 2362092"/>
                  <a:gd name="connsiteY3" fmla="*/ 943816 h 1405872"/>
                  <a:gd name="connsiteX0" fmla="*/ 72 w 2364108"/>
                  <a:gd name="connsiteY0" fmla="*/ 940765 h 1405872"/>
                  <a:gd name="connsiteX1" fmla="*/ 2364108 w 2364108"/>
                  <a:gd name="connsiteY1" fmla="*/ 0 h 1405872"/>
                  <a:gd name="connsiteX2" fmla="*/ 2016 w 2364108"/>
                  <a:gd name="connsiteY2" fmla="*/ 1405872 h 1405872"/>
                  <a:gd name="connsiteX3" fmla="*/ 72 w 2364108"/>
                  <a:gd name="connsiteY3" fmla="*/ 940765 h 1405872"/>
                  <a:gd name="connsiteX0" fmla="*/ 72 w 2364108"/>
                  <a:gd name="connsiteY0" fmla="*/ 934663 h 1405872"/>
                  <a:gd name="connsiteX1" fmla="*/ 2364108 w 2364108"/>
                  <a:gd name="connsiteY1" fmla="*/ 0 h 1405872"/>
                  <a:gd name="connsiteX2" fmla="*/ 2016 w 2364108"/>
                  <a:gd name="connsiteY2" fmla="*/ 1405872 h 1405872"/>
                  <a:gd name="connsiteX3" fmla="*/ 72 w 2364108"/>
                  <a:gd name="connsiteY3" fmla="*/ 934663 h 1405872"/>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61223"/>
                  <a:gd name="connsiteY0" fmla="*/ 1333801 h 1805010"/>
                  <a:gd name="connsiteX1" fmla="*/ 1461223 w 1461223"/>
                  <a:gd name="connsiteY1" fmla="*/ 0 h 1805010"/>
                  <a:gd name="connsiteX2" fmla="*/ 2016 w 1461223"/>
                  <a:gd name="connsiteY2" fmla="*/ 1805010 h 1805010"/>
                  <a:gd name="connsiteX3" fmla="*/ 72 w 1461223"/>
                  <a:gd name="connsiteY3" fmla="*/ 1333801 h 1805010"/>
                  <a:gd name="connsiteX0" fmla="*/ 72 w 1440934"/>
                  <a:gd name="connsiteY0" fmla="*/ 1325656 h 1796865"/>
                  <a:gd name="connsiteX1" fmla="*/ 1440934 w 1440934"/>
                  <a:gd name="connsiteY1" fmla="*/ 0 h 1796865"/>
                  <a:gd name="connsiteX2" fmla="*/ 2016 w 1440934"/>
                  <a:gd name="connsiteY2" fmla="*/ 1796865 h 1796865"/>
                  <a:gd name="connsiteX3" fmla="*/ 72 w 1440934"/>
                  <a:gd name="connsiteY3" fmla="*/ 1325656 h 1796865"/>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72 w 1454270"/>
                  <a:gd name="connsiteY0" fmla="*/ 1352428 h 1823637"/>
                  <a:gd name="connsiteX1" fmla="*/ 1454270 w 1454270"/>
                  <a:gd name="connsiteY1" fmla="*/ 0 h 1823637"/>
                  <a:gd name="connsiteX2" fmla="*/ 2016 w 1454270"/>
                  <a:gd name="connsiteY2" fmla="*/ 1823637 h 1823637"/>
                  <a:gd name="connsiteX3" fmla="*/ 72 w 1454270"/>
                  <a:gd name="connsiteY3" fmla="*/ 1352428 h 1823637"/>
                  <a:gd name="connsiteX0" fmla="*/ 26 w 1460222"/>
                  <a:gd name="connsiteY0" fmla="*/ 1352428 h 1823637"/>
                  <a:gd name="connsiteX1" fmla="*/ 1460222 w 1460222"/>
                  <a:gd name="connsiteY1" fmla="*/ 0 h 1823637"/>
                  <a:gd name="connsiteX2" fmla="*/ 7968 w 1460222"/>
                  <a:gd name="connsiteY2" fmla="*/ 1823637 h 1823637"/>
                  <a:gd name="connsiteX3" fmla="*/ 26 w 1460222"/>
                  <a:gd name="connsiteY3" fmla="*/ 1352428 h 1823637"/>
                  <a:gd name="connsiteX0" fmla="*/ 10051 w 1470247"/>
                  <a:gd name="connsiteY0" fmla="*/ 1352428 h 1823637"/>
                  <a:gd name="connsiteX1" fmla="*/ 1470247 w 1470247"/>
                  <a:gd name="connsiteY1" fmla="*/ 0 h 1823637"/>
                  <a:gd name="connsiteX2" fmla="*/ 0 w 1470247"/>
                  <a:gd name="connsiteY2" fmla="*/ 1823637 h 1823637"/>
                  <a:gd name="connsiteX3" fmla="*/ 10051 w 1470247"/>
                  <a:gd name="connsiteY3" fmla="*/ 1352428 h 1823637"/>
                  <a:gd name="connsiteX0" fmla="*/ 73 w 1460269"/>
                  <a:gd name="connsiteY0" fmla="*/ 1352428 h 1838083"/>
                  <a:gd name="connsiteX1" fmla="*/ 1460269 w 1460269"/>
                  <a:gd name="connsiteY1" fmla="*/ 0 h 1838083"/>
                  <a:gd name="connsiteX2" fmla="*/ 2017 w 1460269"/>
                  <a:gd name="connsiteY2" fmla="*/ 1838083 h 1838083"/>
                  <a:gd name="connsiteX3" fmla="*/ 73 w 1460269"/>
                  <a:gd name="connsiteY3" fmla="*/ 1352428 h 1838083"/>
                </a:gdLst>
                <a:ahLst/>
                <a:cxnLst>
                  <a:cxn ang="0">
                    <a:pos x="connsiteX0" y="connsiteY0"/>
                  </a:cxn>
                  <a:cxn ang="0">
                    <a:pos x="connsiteX1" y="connsiteY1"/>
                  </a:cxn>
                  <a:cxn ang="0">
                    <a:pos x="connsiteX2" y="connsiteY2"/>
                  </a:cxn>
                  <a:cxn ang="0">
                    <a:pos x="connsiteX3" y="connsiteY3"/>
                  </a:cxn>
                </a:cxnLst>
                <a:rect l="l" t="t" r="r" b="b"/>
                <a:pathLst>
                  <a:path w="1460269" h="1838083">
                    <a:moveTo>
                      <a:pt x="73" y="1352428"/>
                    </a:moveTo>
                    <a:cubicBezTo>
                      <a:pt x="40752" y="630876"/>
                      <a:pt x="480353" y="204005"/>
                      <a:pt x="1460269" y="0"/>
                    </a:cubicBezTo>
                    <a:cubicBezTo>
                      <a:pt x="493302" y="294014"/>
                      <a:pt x="204365" y="959460"/>
                      <a:pt x="2017" y="1838083"/>
                    </a:cubicBezTo>
                    <a:cubicBezTo>
                      <a:pt x="2598" y="1681707"/>
                      <a:pt x="-508" y="1508804"/>
                      <a:pt x="73" y="1352428"/>
                    </a:cubicBezTo>
                    <a:close/>
                  </a:path>
                </a:pathLst>
              </a:custGeom>
              <a:gradFill>
                <a:gsLst>
                  <a:gs pos="0">
                    <a:srgbClr val="4C0000"/>
                  </a:gs>
                  <a:gs pos="28000">
                    <a:srgbClr val="C00000"/>
                  </a:gs>
                  <a:gs pos="100000">
                    <a:srgbClr val="F7BBC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Oval 28">
            <a:extLst>
              <a:ext uri="{FF2B5EF4-FFF2-40B4-BE49-F238E27FC236}">
                <a16:creationId xmlns:a16="http://schemas.microsoft.com/office/drawing/2014/main" id="{F67D1241-F7F8-4CD5-898A-1F4F21FBD046}"/>
              </a:ext>
            </a:extLst>
          </p:cNvPr>
          <p:cNvSpPr/>
          <p:nvPr/>
        </p:nvSpPr>
        <p:spPr>
          <a:xfrm>
            <a:off x="4155240" y="1164640"/>
            <a:ext cx="1791222" cy="1105959"/>
          </a:xfrm>
          <a:prstGeom prst="ellipse">
            <a:avLst/>
          </a:prstGeom>
          <a:solidFill>
            <a:schemeClr val="bg1"/>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tx1"/>
                </a:solidFill>
              </a:rPr>
              <a:t>Analisa Kegagalan dan Mitigasi Risiko</a:t>
            </a:r>
            <a:endParaRPr lang="en-US" sz="1600" b="1" dirty="0">
              <a:solidFill>
                <a:schemeClr val="tx1"/>
              </a:solidFill>
            </a:endParaRPr>
          </a:p>
        </p:txBody>
      </p:sp>
      <p:sp>
        <p:nvSpPr>
          <p:cNvPr id="39" name="Text Box 2">
            <a:extLst>
              <a:ext uri="{FF2B5EF4-FFF2-40B4-BE49-F238E27FC236}">
                <a16:creationId xmlns:a16="http://schemas.microsoft.com/office/drawing/2014/main" id="{3607960D-AF5C-4231-A13F-11491F8DDE46}"/>
              </a:ext>
            </a:extLst>
          </p:cNvPr>
          <p:cNvSpPr txBox="1">
            <a:spLocks noChangeArrowheads="1"/>
          </p:cNvSpPr>
          <p:nvPr/>
        </p:nvSpPr>
        <p:spPr bwMode="auto">
          <a:xfrm>
            <a:off x="1253153" y="290478"/>
            <a:ext cx="78886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Tahap Analisa Kegagalan dan Mitigasi Risiko</a:t>
            </a:r>
            <a:endParaRPr lang="en-US" altLang="id-ID" sz="2400" dirty="0">
              <a:latin typeface="Verdana" panose="020B0604030504040204" pitchFamily="34" charset="0"/>
            </a:endParaRPr>
          </a:p>
        </p:txBody>
      </p:sp>
      <p:sp>
        <p:nvSpPr>
          <p:cNvPr id="4" name="Footer Placeholder 3">
            <a:extLst>
              <a:ext uri="{FF2B5EF4-FFF2-40B4-BE49-F238E27FC236}">
                <a16:creationId xmlns:a16="http://schemas.microsoft.com/office/drawing/2014/main" id="{228E7B81-8188-4BDD-9D6F-F26382B796FF}"/>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8084768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par>
                          <p:cTn id="30" fill="hold">
                            <p:stCondLst>
                              <p:cond delay="3000"/>
                            </p:stCondLst>
                            <p:childTnLst>
                              <p:par>
                                <p:cTn id="31" presetID="47"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anim calcmode="lin" valueType="num">
                                      <p:cBhvr>
                                        <p:cTn id="34" dur="500" fill="hold"/>
                                        <p:tgtEl>
                                          <p:spTgt spid="20"/>
                                        </p:tgtEl>
                                        <p:attrNameLst>
                                          <p:attrName>ppt_x</p:attrName>
                                        </p:attrNameLst>
                                      </p:cBhvr>
                                      <p:tavLst>
                                        <p:tav tm="0">
                                          <p:val>
                                            <p:strVal val="#ppt_x"/>
                                          </p:val>
                                        </p:tav>
                                        <p:tav tm="100000">
                                          <p:val>
                                            <p:strVal val="#ppt_x"/>
                                          </p:val>
                                        </p:tav>
                                      </p:tavLst>
                                    </p:anim>
                                    <p:anim calcmode="lin" valueType="num">
                                      <p:cBhvr>
                                        <p:cTn id="35" dur="500" fill="hold"/>
                                        <p:tgtEl>
                                          <p:spTgt spid="20"/>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47"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5000"/>
                            </p:stCondLst>
                            <p:childTnLst>
                              <p:par>
                                <p:cTn id="47" presetID="47"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anim calcmode="lin" valueType="num">
                                      <p:cBhvr>
                                        <p:cTn id="50" dur="500" fill="hold"/>
                                        <p:tgtEl>
                                          <p:spTgt spid="26"/>
                                        </p:tgtEl>
                                        <p:attrNameLst>
                                          <p:attrName>ppt_x</p:attrName>
                                        </p:attrNameLst>
                                      </p:cBhvr>
                                      <p:tavLst>
                                        <p:tav tm="0">
                                          <p:val>
                                            <p:strVal val="#ppt_x"/>
                                          </p:val>
                                        </p:tav>
                                        <p:tav tm="100000">
                                          <p:val>
                                            <p:strVal val="#ppt_x"/>
                                          </p:val>
                                        </p:tav>
                                      </p:tavLst>
                                    </p:anim>
                                    <p:anim calcmode="lin" valueType="num">
                                      <p:cBhvr>
                                        <p:cTn id="51" dur="500" fill="hold"/>
                                        <p:tgtEl>
                                          <p:spTgt spid="26"/>
                                        </p:tgtEl>
                                        <p:attrNameLst>
                                          <p:attrName>ppt_y</p:attrName>
                                        </p:attrNameLst>
                                      </p:cBhvr>
                                      <p:tavLst>
                                        <p:tav tm="0">
                                          <p:val>
                                            <p:strVal val="#ppt_y-.1"/>
                                          </p:val>
                                        </p:tav>
                                        <p:tav tm="100000">
                                          <p:val>
                                            <p:strVal val="#ppt_y"/>
                                          </p:val>
                                        </p:tav>
                                      </p:tavLst>
                                    </p:anim>
                                  </p:childTnLst>
                                </p:cTn>
                              </p:par>
                            </p:childTnLst>
                          </p:cTn>
                        </p:par>
                        <p:par>
                          <p:cTn id="52" fill="hold">
                            <p:stCondLst>
                              <p:cond delay="5500"/>
                            </p:stCondLst>
                            <p:childTnLst>
                              <p:par>
                                <p:cTn id="53" presetID="47"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animBg="1"/>
      <p:bldP spid="19" grpId="0" animBg="1"/>
      <p:bldP spid="20" grpId="0" animBg="1"/>
      <p:bldP spid="25" grpId="0" animBg="1"/>
      <p:bldP spid="26"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B2D9-5897-44EC-8DF9-B39C23C44839}"/>
              </a:ext>
            </a:extLst>
          </p:cNvPr>
          <p:cNvPicPr>
            <a:picLocks noChangeAspect="1"/>
          </p:cNvPicPr>
          <p:nvPr/>
        </p:nvPicPr>
        <p:blipFill>
          <a:blip r:embed="rId2"/>
          <a:stretch>
            <a:fillRect/>
          </a:stretch>
        </p:blipFill>
        <p:spPr>
          <a:xfrm>
            <a:off x="236" y="4146"/>
            <a:ext cx="1237722" cy="1113454"/>
          </a:xfrm>
          <a:prstGeom prst="rect">
            <a:avLst/>
          </a:prstGeom>
        </p:spPr>
      </p:pic>
      <p:sp>
        <p:nvSpPr>
          <p:cNvPr id="21" name="Rectangle 20">
            <a:extLst>
              <a:ext uri="{FF2B5EF4-FFF2-40B4-BE49-F238E27FC236}">
                <a16:creationId xmlns:a16="http://schemas.microsoft.com/office/drawing/2014/main" id="{A95E3EB7-5691-4ADB-9692-9EEBB7E42FDE}"/>
              </a:ext>
            </a:extLst>
          </p:cNvPr>
          <p:cNvSpPr/>
          <p:nvPr/>
        </p:nvSpPr>
        <p:spPr>
          <a:xfrm>
            <a:off x="837628" y="332244"/>
            <a:ext cx="6316153" cy="663448"/>
          </a:xfrm>
          <a:prstGeom prst="rect">
            <a:avLst/>
          </a:prstGeom>
          <a:gradFill flip="none" rotWithShape="1">
            <a:gsLst>
              <a:gs pos="86000">
                <a:schemeClr val="bg1"/>
              </a:gs>
              <a:gs pos="0">
                <a:schemeClr val="bg1">
                  <a:alpha val="0"/>
                </a:schemeClr>
              </a:gs>
              <a:gs pos="100000">
                <a:schemeClr val="bg1">
                  <a:lumMod val="65000"/>
                </a:schemeClr>
              </a:gs>
            </a:gsLst>
            <a:lin ang="10800000" scaled="1"/>
            <a:tileRect/>
          </a:gradFill>
          <a:ln>
            <a:noFill/>
          </a:ln>
          <a:effectLst>
            <a:outerShdw blurRad="622300" dist="215900" dir="13500000" sx="87000" sy="87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25</a:t>
            </a:fld>
            <a:endParaRPr lang="en-US" dirty="0"/>
          </a:p>
        </p:txBody>
      </p:sp>
      <p:sp>
        <p:nvSpPr>
          <p:cNvPr id="4" name="Rectangle 3"/>
          <p:cNvSpPr/>
          <p:nvPr/>
        </p:nvSpPr>
        <p:spPr>
          <a:xfrm>
            <a:off x="0" y="995692"/>
            <a:ext cx="837627" cy="5862308"/>
          </a:xfrm>
          <a:prstGeom prst="rect">
            <a:avLst/>
          </a:prstGeom>
          <a:solidFill>
            <a:srgbClr val="0A0D1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1076346" y="447811"/>
            <a:ext cx="49968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Perencanaan dan Persiapan</a:t>
            </a:r>
            <a:endParaRPr lang="en-US" altLang="id-ID" sz="2400" dirty="0">
              <a:latin typeface="Verdana" panose="020B0604030504040204" pitchFamily="34" charset="0"/>
            </a:endParaRPr>
          </a:p>
        </p:txBody>
      </p:sp>
      <p:sp>
        <p:nvSpPr>
          <p:cNvPr id="2" name="TextBox 1">
            <a:extLst>
              <a:ext uri="{FF2B5EF4-FFF2-40B4-BE49-F238E27FC236}">
                <a16:creationId xmlns:a16="http://schemas.microsoft.com/office/drawing/2014/main" id="{E688F4BF-4DBF-439E-B5CB-08FD0C3C4E8D}"/>
              </a:ext>
            </a:extLst>
          </p:cNvPr>
          <p:cNvSpPr txBox="1"/>
          <p:nvPr/>
        </p:nvSpPr>
        <p:spPr>
          <a:xfrm>
            <a:off x="1076346" y="1307259"/>
            <a:ext cx="4718398" cy="5262979"/>
          </a:xfrm>
          <a:prstGeom prst="rect">
            <a:avLst/>
          </a:prstGeom>
          <a:noFill/>
        </p:spPr>
        <p:txBody>
          <a:bodyPr wrap="square" rtlCol="0">
            <a:spAutoFit/>
          </a:bodyPr>
          <a:lstStyle/>
          <a:p>
            <a:r>
              <a:rPr lang="id-ID" sz="1600" dirty="0"/>
              <a:t>1.    Perencanaan Project</a:t>
            </a:r>
          </a:p>
          <a:p>
            <a:r>
              <a:rPr lang="id-ID" sz="1600" dirty="0"/>
              <a:t>         </a:t>
            </a:r>
          </a:p>
          <a:p>
            <a:endParaRPr lang="id-ID" sz="1600" dirty="0"/>
          </a:p>
          <a:p>
            <a:endParaRPr lang="id-ID" sz="1600" dirty="0"/>
          </a:p>
          <a:p>
            <a:endParaRPr lang="id-ID" sz="1600" dirty="0"/>
          </a:p>
          <a:p>
            <a:endParaRPr lang="id-ID" sz="1600" dirty="0"/>
          </a:p>
          <a:p>
            <a:endParaRPr lang="id-ID" sz="1600" dirty="0"/>
          </a:p>
          <a:p>
            <a:endParaRPr lang="id-ID" sz="1600" dirty="0"/>
          </a:p>
          <a:p>
            <a:endParaRPr lang="id-ID" sz="1600" dirty="0"/>
          </a:p>
          <a:p>
            <a:r>
              <a:rPr lang="id-ID" sz="1600" dirty="0"/>
              <a:t>2.   Identifikasi Project dan hambatannya</a:t>
            </a:r>
          </a:p>
          <a:p>
            <a:pPr marL="742950" lvl="1" indent="-285750">
              <a:buFont typeface="Arial" panose="020B0604020202020204" pitchFamily="34" charset="0"/>
              <a:buChar char="•"/>
            </a:pPr>
            <a:r>
              <a:rPr lang="id-ID" sz="1600" dirty="0"/>
              <a:t>Memahami persyaratan spesifikasi produk, fungsi produk, peraturan terkait produk, kebutuhan dan harapan customer, dll</a:t>
            </a:r>
          </a:p>
          <a:p>
            <a:pPr marL="742950" lvl="1" indent="-285750">
              <a:buFont typeface="Arial" panose="020B0604020202020204" pitchFamily="34" charset="0"/>
              <a:buChar char="•"/>
            </a:pPr>
            <a:endParaRPr lang="id-ID" sz="1600" dirty="0"/>
          </a:p>
          <a:p>
            <a:pPr marL="742950" lvl="1" indent="-285750">
              <a:buFont typeface="Arial" panose="020B0604020202020204" pitchFamily="34" charset="0"/>
              <a:buChar char="•"/>
            </a:pPr>
            <a:r>
              <a:rPr lang="id-ID" sz="1600" dirty="0" err="1"/>
              <a:t>Special</a:t>
            </a:r>
            <a:r>
              <a:rPr lang="id-ID" sz="1600" dirty="0"/>
              <a:t> karakteristik pada produk yang mempunyai dampak terhadap Safety, Fit Function dan Peraturan pemerintah.</a:t>
            </a:r>
          </a:p>
          <a:p>
            <a:pPr marL="742950" lvl="1" indent="-285750">
              <a:buFont typeface="Arial" panose="020B0604020202020204" pitchFamily="34" charset="0"/>
              <a:buChar char="•"/>
            </a:pPr>
            <a:endParaRPr lang="id-ID" sz="1600" dirty="0"/>
          </a:p>
          <a:p>
            <a:pPr marL="742950" lvl="1" indent="-285750">
              <a:buFont typeface="Arial" panose="020B0604020202020204" pitchFamily="34" charset="0"/>
              <a:buChar char="•"/>
            </a:pPr>
            <a:r>
              <a:rPr lang="id-ID" sz="1600" dirty="0"/>
              <a:t>Identifikasi analisa potensi kegagalan dari produk similar sebelumnya </a:t>
            </a:r>
          </a:p>
          <a:p>
            <a:endParaRPr lang="id-ID" sz="1600" dirty="0"/>
          </a:p>
        </p:txBody>
      </p:sp>
      <p:sp>
        <p:nvSpPr>
          <p:cNvPr id="9" name="TextBox 8">
            <a:extLst>
              <a:ext uri="{FF2B5EF4-FFF2-40B4-BE49-F238E27FC236}">
                <a16:creationId xmlns:a16="http://schemas.microsoft.com/office/drawing/2014/main" id="{3FA5850F-8411-4206-9FB6-C7F00FCF7159}"/>
              </a:ext>
            </a:extLst>
          </p:cNvPr>
          <p:cNvSpPr txBox="1"/>
          <p:nvPr/>
        </p:nvSpPr>
        <p:spPr>
          <a:xfrm>
            <a:off x="1683973" y="1700669"/>
            <a:ext cx="4349490" cy="1477328"/>
          </a:xfrm>
          <a:prstGeom prst="rect">
            <a:avLst/>
          </a:prstGeom>
          <a:noFill/>
        </p:spPr>
        <p:txBody>
          <a:bodyPr wrap="square" rtlCol="0">
            <a:spAutoFit/>
          </a:bodyPr>
          <a:lstStyle/>
          <a:p>
            <a:r>
              <a:rPr lang="id-ID" sz="1500" b="1" dirty="0"/>
              <a:t>5 </a:t>
            </a:r>
            <a:r>
              <a:rPr lang="id-ID" sz="1500" b="1" dirty="0" err="1"/>
              <a:t>T</a:t>
            </a:r>
            <a:endParaRPr lang="id-ID" sz="1500" b="1" dirty="0"/>
          </a:p>
          <a:p>
            <a:pPr marL="285750" indent="-285750">
              <a:buFontTx/>
              <a:buChar char="-"/>
            </a:pPr>
            <a:r>
              <a:rPr lang="id-ID" sz="1500" dirty="0"/>
              <a:t>FMEA Team </a:t>
            </a:r>
            <a:r>
              <a:rPr lang="id-ID" sz="1500" dirty="0">
                <a:sym typeface="Wingdings" panose="05000000000000000000" pitchFamily="2" charset="2"/>
              </a:rPr>
              <a:t> Core team FMEA</a:t>
            </a:r>
            <a:endParaRPr lang="id-ID" sz="1500" dirty="0"/>
          </a:p>
          <a:p>
            <a:pPr marL="285750" indent="-285750">
              <a:buFontTx/>
              <a:buChar char="-"/>
            </a:pPr>
            <a:r>
              <a:rPr lang="id-ID" sz="1500" dirty="0"/>
              <a:t>FMEA Timing </a:t>
            </a:r>
            <a:r>
              <a:rPr lang="id-ID" sz="1500" dirty="0">
                <a:sym typeface="Wingdings" panose="05000000000000000000" pitchFamily="2" charset="2"/>
              </a:rPr>
              <a:t> batas waktu pembuatan FMEA</a:t>
            </a:r>
            <a:endParaRPr lang="id-ID" sz="1500" dirty="0"/>
          </a:p>
          <a:p>
            <a:pPr marL="285750" indent="-285750">
              <a:buFontTx/>
              <a:buChar char="-"/>
            </a:pPr>
            <a:r>
              <a:rPr lang="id-ID" sz="1500" dirty="0"/>
              <a:t>FMEA in Tent </a:t>
            </a:r>
            <a:r>
              <a:rPr lang="id-ID" sz="1500" dirty="0">
                <a:sym typeface="Wingdings" panose="05000000000000000000" pitchFamily="2" charset="2"/>
              </a:rPr>
              <a:t> Tujuan pembuatan FMEA</a:t>
            </a:r>
            <a:endParaRPr lang="id-ID" sz="1500" dirty="0"/>
          </a:p>
          <a:p>
            <a:pPr marL="285750" indent="-285750">
              <a:buFontTx/>
              <a:buChar char="-"/>
            </a:pPr>
            <a:r>
              <a:rPr lang="id-ID" sz="1500" dirty="0"/>
              <a:t>FMEA Tool </a:t>
            </a:r>
            <a:r>
              <a:rPr lang="id-ID" sz="1500" dirty="0">
                <a:sym typeface="Wingdings" panose="05000000000000000000" pitchFamily="2" charset="2"/>
              </a:rPr>
              <a:t> Bagaimana cara melakukan analisa </a:t>
            </a:r>
          </a:p>
          <a:p>
            <a:pPr marL="285750" indent="-285750">
              <a:buFontTx/>
              <a:buChar char="-"/>
            </a:pPr>
            <a:r>
              <a:rPr lang="id-ID" sz="1500" dirty="0"/>
              <a:t>FMEA </a:t>
            </a:r>
            <a:r>
              <a:rPr lang="id-ID" sz="1500" dirty="0" err="1"/>
              <a:t>Task</a:t>
            </a:r>
            <a:r>
              <a:rPr lang="id-ID" sz="1500" dirty="0"/>
              <a:t> </a:t>
            </a:r>
            <a:r>
              <a:rPr lang="id-ID" sz="1500" dirty="0">
                <a:sym typeface="Wingdings" panose="05000000000000000000" pitchFamily="2" charset="2"/>
              </a:rPr>
              <a:t> Apa yang harus dilakukan </a:t>
            </a:r>
            <a:endParaRPr lang="id-ID" sz="1500" dirty="0"/>
          </a:p>
        </p:txBody>
      </p:sp>
      <p:graphicFrame>
        <p:nvGraphicFramePr>
          <p:cNvPr id="11" name="Group 37">
            <a:extLst>
              <a:ext uri="{FF2B5EF4-FFF2-40B4-BE49-F238E27FC236}">
                <a16:creationId xmlns:a16="http://schemas.microsoft.com/office/drawing/2014/main" id="{B993D1D7-53D7-2649-8CF8-B316276969A5}"/>
              </a:ext>
            </a:extLst>
          </p:cNvPr>
          <p:cNvGraphicFramePr>
            <a:graphicFrameLocks/>
          </p:cNvGraphicFramePr>
          <p:nvPr>
            <p:extLst>
              <p:ext uri="{D42A27DB-BD31-4B8C-83A1-F6EECF244321}">
                <p14:modId xmlns:p14="http://schemas.microsoft.com/office/powerpoint/2010/main" val="3144045542"/>
              </p:ext>
            </p:extLst>
          </p:nvPr>
        </p:nvGraphicFramePr>
        <p:xfrm>
          <a:off x="5928110" y="1700669"/>
          <a:ext cx="3641130" cy="4353353"/>
        </p:xfrm>
        <a:graphic>
          <a:graphicData uri="http://schemas.openxmlformats.org/drawingml/2006/table">
            <a:tbl>
              <a:tblPr/>
              <a:tblGrid>
                <a:gridCol w="3641130">
                  <a:extLst>
                    <a:ext uri="{9D8B030D-6E8A-4147-A177-3AD203B41FA5}">
                      <a16:colId xmlns:a16="http://schemas.microsoft.com/office/drawing/2014/main" val="20000"/>
                    </a:ext>
                  </a:extLst>
                </a:gridCol>
              </a:tblGrid>
              <a:tr h="1112832">
                <a:tc>
                  <a:txBody>
                    <a:bodyPr/>
                    <a:lstStyle/>
                    <a:p>
                      <a:pPr marL="0" marR="0" lvl="0" indent="0" algn="l" defTabSz="1120775"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rPr>
                        <a:t>FMEA Number	:</a:t>
                      </a:r>
                    </a:p>
                    <a:p>
                      <a:pPr marL="0" marR="0" lvl="0" indent="0" algn="l" defTabSz="1120775"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rPr>
                        <a:t>Customer Name	:</a:t>
                      </a:r>
                    </a:p>
                    <a:p>
                      <a:pPr marL="0" marR="0" lvl="0" indent="0" algn="l" defTabSz="1120775"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rPr>
                        <a:t>Part Name	:</a:t>
                      </a:r>
                    </a:p>
                    <a:p>
                      <a:pPr marL="0" marR="0" lvl="0" indent="0" algn="l" defTabSz="1120775"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rPr>
                        <a:t>Part Number	:</a:t>
                      </a:r>
                    </a:p>
                    <a:p>
                      <a:pPr marL="0" marR="0" lvl="0" indent="0" algn="l" defTabSz="1120775"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rPr>
                        <a:t>FMEA Team	:</a:t>
                      </a:r>
                    </a:p>
                    <a:p>
                      <a:pPr marL="0" marR="0" lvl="0" indent="0" algn="l" defTabSz="1120775"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rPr>
                        <a:t>Type of FMEA	: _______ Design,  </a:t>
                      </a:r>
                      <a:r>
                        <a:rPr kumimoji="0" lang="en-US" sz="700" b="0" i="0" u="sng" strike="noStrike" cap="none" normalizeH="0" baseline="0" dirty="0">
                          <a:ln>
                            <a:noFill/>
                          </a:ln>
                          <a:solidFill>
                            <a:schemeClr val="tx1"/>
                          </a:solidFill>
                          <a:effectLst/>
                          <a:latin typeface="Arial" charset="0"/>
                        </a:rPr>
                        <a:t>____x____</a:t>
                      </a:r>
                      <a:r>
                        <a:rPr kumimoji="0" lang="en-US" sz="700" b="0" i="0" u="none" strike="noStrike" cap="none" normalizeH="0" baseline="0" dirty="0">
                          <a:ln>
                            <a:noFill/>
                          </a:ln>
                          <a:solidFill>
                            <a:schemeClr val="tx1"/>
                          </a:solidFill>
                          <a:effectLst/>
                          <a:latin typeface="Arial" charset="0"/>
                        </a:rPr>
                        <a:t> Process</a:t>
                      </a:r>
                    </a:p>
                    <a:p>
                      <a:pPr marL="0" marR="0" lvl="0" indent="0" algn="l" defTabSz="1120775" rtl="0" eaLnBrk="1" fontAlgn="base" latinLnBrk="0" hangingPunct="1">
                        <a:lnSpc>
                          <a:spcPct val="100000"/>
                        </a:lnSpc>
                        <a:spcBef>
                          <a:spcPct val="2000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rPr>
                        <a:t>Key Date	: 7 August 20</a:t>
                      </a:r>
                      <a:r>
                        <a:rPr kumimoji="0" lang="id-ID" sz="700" b="0" i="0" u="none" strike="noStrike" cap="none" normalizeH="0" baseline="0" dirty="0">
                          <a:ln>
                            <a:noFill/>
                          </a:ln>
                          <a:solidFill>
                            <a:schemeClr val="tx1"/>
                          </a:solidFill>
                          <a:effectLst/>
                          <a:latin typeface="Arial" charset="0"/>
                        </a:rPr>
                        <a:t>17</a:t>
                      </a:r>
                      <a:r>
                        <a:rPr kumimoji="0" lang="en-US" sz="700" b="0" i="0" u="none" strike="noStrike" cap="none" normalizeH="0" baseline="0" dirty="0">
                          <a:ln>
                            <a:noFill/>
                          </a:ln>
                          <a:solidFill>
                            <a:schemeClr val="tx1"/>
                          </a:solidFill>
                          <a:effectLst/>
                          <a:latin typeface="Arial" charset="0"/>
                        </a:rPr>
                        <a:t> </a:t>
                      </a:r>
                    </a:p>
                    <a:p>
                      <a:pPr marL="0" marR="0" lvl="0" indent="0" algn="l" defTabSz="1120775" rtl="0" eaLnBrk="1" fontAlgn="base" latinLnBrk="0" hangingPunct="1">
                        <a:lnSpc>
                          <a:spcPct val="100000"/>
                        </a:lnSpc>
                        <a:spcBef>
                          <a:spcPct val="20000"/>
                        </a:spcBef>
                        <a:spcAft>
                          <a:spcPct val="0"/>
                        </a:spcAft>
                        <a:buClrTx/>
                        <a:buSzTx/>
                        <a:buFontTx/>
                        <a:buNone/>
                        <a:tabLst/>
                      </a:pPr>
                      <a:endParaRPr kumimoji="0" lang="en-US" sz="700" b="0" i="0" u="none" strike="noStrike" cap="none" normalizeH="0" baseline="0" dirty="0">
                        <a:ln>
                          <a:noFill/>
                        </a:ln>
                        <a:solidFill>
                          <a:schemeClr val="tx1"/>
                        </a:solidFill>
                        <a:effectLst/>
                        <a:latin typeface="Arial" charset="0"/>
                      </a:endParaRPr>
                    </a:p>
                  </a:txBody>
                  <a:tcPr marL="66746" marR="66746" marT="33362" marB="3336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240521">
                <a:tc>
                  <a:txBody>
                    <a:bodyPr/>
                    <a:lstStyle/>
                    <a:p>
                      <a:pPr marL="177800" marR="0" lvl="0" indent="-177800" algn="l" defTabSz="1250950" rtl="0" eaLnBrk="1" fontAlgn="base" latinLnBrk="0" hangingPunct="1">
                        <a:lnSpc>
                          <a:spcPct val="100000"/>
                        </a:lnSpc>
                        <a:spcBef>
                          <a:spcPct val="20000"/>
                        </a:spcBef>
                        <a:spcAft>
                          <a:spcPct val="0"/>
                        </a:spcAft>
                        <a:buClrTx/>
                        <a:buSzTx/>
                        <a:buFontTx/>
                        <a:buAutoNum type="alphaUcPeriod"/>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Similar Product / Process</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1.   Model T 3000ç</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2.   Model MT 1000</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3.   ________________________</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endParaRPr kumimoji="0" lang="en-US" sz="700" b="0" i="0" u="none" strike="noStrike" cap="none" normalizeH="0" baseline="0" dirty="0">
                        <a:ln>
                          <a:noFill/>
                        </a:ln>
                        <a:solidFill>
                          <a:schemeClr val="tx1"/>
                        </a:solidFill>
                        <a:effectLst/>
                        <a:latin typeface="Arial" charset="0"/>
                      </a:endParaRP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B. Special Characteristic Products</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1.   </a:t>
                      </a:r>
                      <a:r>
                        <a:rPr kumimoji="0" lang="en-US" sz="700" b="0" i="0" u="none" strike="noStrike" cap="none" normalizeH="0" baseline="0" dirty="0" err="1">
                          <a:ln>
                            <a:noFill/>
                          </a:ln>
                          <a:solidFill>
                            <a:schemeClr val="tx1"/>
                          </a:solidFill>
                          <a:effectLst/>
                          <a:latin typeface="Arial" charset="0"/>
                        </a:rPr>
                        <a:t>Ketebalan</a:t>
                      </a:r>
                      <a:r>
                        <a:rPr kumimoji="0" lang="en-US" sz="700" b="0" i="0" u="none" strike="noStrike" cap="none" normalizeH="0" baseline="0" dirty="0">
                          <a:ln>
                            <a:noFill/>
                          </a:ln>
                          <a:solidFill>
                            <a:schemeClr val="tx1"/>
                          </a:solidFill>
                          <a:effectLst/>
                          <a:latin typeface="Arial" charset="0"/>
                        </a:rPr>
                        <a:t> wax </a:t>
                      </a:r>
                      <a:r>
                        <a:rPr kumimoji="0" lang="en-US" sz="700" b="0" i="0" u="none" strike="noStrike" cap="none" normalizeH="0" baseline="0" dirty="0" err="1">
                          <a:ln>
                            <a:noFill/>
                          </a:ln>
                          <a:solidFill>
                            <a:schemeClr val="tx1"/>
                          </a:solidFill>
                          <a:effectLst/>
                          <a:latin typeface="Arial" charset="0"/>
                        </a:rPr>
                        <a:t>untuk</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mencegah</a:t>
                      </a:r>
                      <a:r>
                        <a:rPr kumimoji="0" lang="en-US" sz="700" b="0" i="0" u="none" strike="noStrike" cap="none" normalizeH="0" baseline="0" dirty="0">
                          <a:ln>
                            <a:noFill/>
                          </a:ln>
                          <a:solidFill>
                            <a:schemeClr val="tx1"/>
                          </a:solidFill>
                          <a:effectLst/>
                          <a:latin typeface="Arial" charset="0"/>
                        </a:rPr>
                        <a:t> karat</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2.   ________________________</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3.   ________________________</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endParaRPr kumimoji="0" lang="en-US" sz="700" b="0" i="0" u="none" strike="noStrike" cap="none" normalizeH="0" baseline="0" dirty="0">
                        <a:ln>
                          <a:noFill/>
                        </a:ln>
                        <a:solidFill>
                          <a:schemeClr val="tx1"/>
                        </a:solidFill>
                        <a:effectLst/>
                        <a:latin typeface="Arial" charset="0"/>
                      </a:endParaRP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C. Historical Problem/ Internal Reject on similar product/ process </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1.   </a:t>
                      </a:r>
                      <a:r>
                        <a:rPr kumimoji="0" lang="en-US" sz="700" b="0" i="0" u="none" strike="noStrike" cap="none" normalizeH="0" baseline="0" dirty="0" err="1">
                          <a:ln>
                            <a:noFill/>
                          </a:ln>
                          <a:solidFill>
                            <a:schemeClr val="tx1"/>
                          </a:solidFill>
                          <a:effectLst/>
                          <a:latin typeface="Arial" charset="0"/>
                        </a:rPr>
                        <a:t>Ketebalan</a:t>
                      </a:r>
                      <a:r>
                        <a:rPr kumimoji="0" lang="en-US" sz="700" b="0" i="0" u="none" strike="noStrike" cap="none" normalizeH="0" baseline="0" dirty="0">
                          <a:ln>
                            <a:noFill/>
                          </a:ln>
                          <a:solidFill>
                            <a:schemeClr val="tx1"/>
                          </a:solidFill>
                          <a:effectLst/>
                          <a:latin typeface="Arial" charset="0"/>
                        </a:rPr>
                        <a:t> wax </a:t>
                      </a:r>
                      <a:r>
                        <a:rPr kumimoji="0" lang="en-US" sz="700" b="0" i="0" u="none" strike="noStrike" cap="none" normalizeH="0" baseline="0" dirty="0" err="1">
                          <a:ln>
                            <a:noFill/>
                          </a:ln>
                          <a:solidFill>
                            <a:schemeClr val="tx1"/>
                          </a:solidFill>
                          <a:effectLst/>
                          <a:latin typeface="Arial" charset="0"/>
                        </a:rPr>
                        <a:t>tidak</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cukup</a:t>
                      </a:r>
                      <a:r>
                        <a:rPr kumimoji="0" lang="en-US" sz="700" b="0" i="0" u="none" strike="noStrike" cap="none" normalizeH="0" baseline="0" dirty="0">
                          <a:ln>
                            <a:noFill/>
                          </a:ln>
                          <a:solidFill>
                            <a:schemeClr val="tx1"/>
                          </a:solidFill>
                          <a:effectLst/>
                          <a:latin typeface="Arial" charset="0"/>
                        </a:rPr>
                        <a:t> pada </a:t>
                      </a:r>
                      <a:r>
                        <a:rPr kumimoji="0" lang="en-US" sz="700" b="0" i="0" u="none" strike="noStrike" cap="none" normalizeH="0" baseline="0" dirty="0" err="1">
                          <a:ln>
                            <a:noFill/>
                          </a:ln>
                          <a:solidFill>
                            <a:schemeClr val="tx1"/>
                          </a:solidFill>
                          <a:effectLst/>
                          <a:latin typeface="Arial" charset="0"/>
                        </a:rPr>
                        <a:t>bagian</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ujung</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dari</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pintu</a:t>
                      </a:r>
                      <a:r>
                        <a:rPr kumimoji="0" lang="en-US" sz="700" b="0" i="0" u="none" strike="noStrike" cap="none" normalizeH="0" baseline="0" dirty="0">
                          <a:ln>
                            <a:noFill/>
                          </a:ln>
                          <a:solidFill>
                            <a:schemeClr val="tx1"/>
                          </a:solidFill>
                          <a:effectLst/>
                          <a:latin typeface="Arial" charset="0"/>
                        </a:rPr>
                        <a:t> </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2.   ________________________</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3.   ________________________</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endParaRPr kumimoji="0" lang="en-US" sz="700" b="0" i="0" u="none" strike="noStrike" cap="none" normalizeH="0" baseline="0" dirty="0">
                        <a:ln>
                          <a:noFill/>
                        </a:ln>
                        <a:solidFill>
                          <a:schemeClr val="tx1"/>
                        </a:solidFill>
                        <a:effectLst/>
                        <a:latin typeface="Arial" charset="0"/>
                      </a:endParaRP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D. Historical customer claim on similar product/ process</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1.   Karat pada </a:t>
                      </a:r>
                      <a:r>
                        <a:rPr kumimoji="0" lang="en-US" sz="700" b="0" i="0" u="none" strike="noStrike" cap="none" normalizeH="0" baseline="0" dirty="0" err="1">
                          <a:ln>
                            <a:noFill/>
                          </a:ln>
                          <a:solidFill>
                            <a:schemeClr val="tx1"/>
                          </a:solidFill>
                          <a:effectLst/>
                          <a:latin typeface="Arial" charset="0"/>
                        </a:rPr>
                        <a:t>bagian</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bawah</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pintu</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karena</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genangan</a:t>
                      </a:r>
                      <a:r>
                        <a:rPr kumimoji="0" lang="en-US" sz="700" b="0" i="0" u="none" strike="noStrike" cap="none" normalizeH="0" baseline="0" dirty="0">
                          <a:ln>
                            <a:noFill/>
                          </a:ln>
                          <a:solidFill>
                            <a:schemeClr val="tx1"/>
                          </a:solidFill>
                          <a:effectLst/>
                          <a:latin typeface="Arial" charset="0"/>
                        </a:rPr>
                        <a:t> air yang </a:t>
                      </a:r>
                      <a:r>
                        <a:rPr kumimoji="0" lang="en-US" sz="700" b="0" i="0" u="none" strike="noStrike" cap="none" normalizeH="0" baseline="0" dirty="0" err="1">
                          <a:ln>
                            <a:noFill/>
                          </a:ln>
                          <a:solidFill>
                            <a:schemeClr val="tx1"/>
                          </a:solidFill>
                          <a:effectLst/>
                          <a:latin typeface="Arial" charset="0"/>
                        </a:rPr>
                        <a:t>tidak</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bisa</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keluar</a:t>
                      </a:r>
                      <a:endParaRPr kumimoji="0" lang="en-US" sz="700" b="0" i="0" u="none" strike="noStrike" cap="none" normalizeH="0" baseline="0" dirty="0">
                        <a:ln>
                          <a:noFill/>
                        </a:ln>
                        <a:solidFill>
                          <a:schemeClr val="tx1"/>
                        </a:solidFill>
                        <a:effectLst/>
                        <a:latin typeface="Arial" charset="0"/>
                      </a:endParaRP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2.   ________________________</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3.   ________________________</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endParaRPr kumimoji="0" lang="en-US" sz="700" b="0" i="0" u="none" strike="noStrike" cap="none" normalizeH="0" baseline="0" dirty="0">
                        <a:ln>
                          <a:noFill/>
                        </a:ln>
                        <a:solidFill>
                          <a:schemeClr val="tx1"/>
                        </a:solidFill>
                        <a:effectLst/>
                        <a:latin typeface="Arial" charset="0"/>
                      </a:endParaRP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E. Strong/ Weaknesses on competitor product </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1.   </a:t>
                      </a:r>
                      <a:r>
                        <a:rPr kumimoji="0" lang="en-US" sz="700" b="0" i="0" u="none" strike="noStrike" cap="none" normalizeH="0" baseline="0" dirty="0" err="1">
                          <a:ln>
                            <a:noFill/>
                          </a:ln>
                          <a:solidFill>
                            <a:schemeClr val="tx1"/>
                          </a:solidFill>
                          <a:effectLst/>
                          <a:latin typeface="Arial" charset="0"/>
                        </a:rPr>
                        <a:t>Kompetitor</a:t>
                      </a:r>
                      <a:r>
                        <a:rPr kumimoji="0" lang="en-US" sz="700" b="0" i="0" u="none" strike="noStrike" cap="none" normalizeH="0" baseline="0" dirty="0">
                          <a:ln>
                            <a:noFill/>
                          </a:ln>
                          <a:solidFill>
                            <a:schemeClr val="tx1"/>
                          </a:solidFill>
                          <a:effectLst/>
                          <a:latin typeface="Arial" charset="0"/>
                        </a:rPr>
                        <a:t> B </a:t>
                      </a:r>
                      <a:r>
                        <a:rPr kumimoji="0" lang="en-US" sz="700" b="0" i="0" u="none" strike="noStrike" cap="none" normalizeH="0" baseline="0" dirty="0" err="1">
                          <a:ln>
                            <a:noFill/>
                          </a:ln>
                          <a:solidFill>
                            <a:schemeClr val="tx1"/>
                          </a:solidFill>
                          <a:effectLst/>
                          <a:latin typeface="Arial" charset="0"/>
                        </a:rPr>
                        <a:t>menggunakan</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lubang</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keluaran</a:t>
                      </a:r>
                      <a:r>
                        <a:rPr kumimoji="0" lang="en-US" sz="700" b="0" i="0" u="none" strike="noStrike" cap="none" normalizeH="0" baseline="0" dirty="0">
                          <a:ln>
                            <a:noFill/>
                          </a:ln>
                          <a:solidFill>
                            <a:schemeClr val="tx1"/>
                          </a:solidFill>
                          <a:effectLst/>
                          <a:latin typeface="Arial" charset="0"/>
                        </a:rPr>
                        <a:t> air </a:t>
                      </a:r>
                      <a:r>
                        <a:rPr kumimoji="0" lang="en-US" sz="700" b="0" i="0" u="none" strike="noStrike" cap="none" normalizeH="0" baseline="0" dirty="0" err="1">
                          <a:ln>
                            <a:noFill/>
                          </a:ln>
                          <a:solidFill>
                            <a:schemeClr val="tx1"/>
                          </a:solidFill>
                          <a:effectLst/>
                          <a:latin typeface="Arial" charset="0"/>
                        </a:rPr>
                        <a:t>lebih</a:t>
                      </a:r>
                      <a:r>
                        <a:rPr kumimoji="0" lang="en-US" sz="700" b="0" i="0" u="none" strike="noStrike" cap="none" normalizeH="0" baseline="0" dirty="0">
                          <a:ln>
                            <a:noFill/>
                          </a:ln>
                          <a:solidFill>
                            <a:schemeClr val="tx1"/>
                          </a:solidFill>
                          <a:effectLst/>
                          <a:latin typeface="Arial" charset="0"/>
                        </a:rPr>
                        <a:t> </a:t>
                      </a:r>
                      <a:r>
                        <a:rPr kumimoji="0" lang="en-US" sz="700" b="0" i="0" u="none" strike="noStrike" cap="none" normalizeH="0" baseline="0" dirty="0" err="1">
                          <a:ln>
                            <a:noFill/>
                          </a:ln>
                          <a:solidFill>
                            <a:schemeClr val="tx1"/>
                          </a:solidFill>
                          <a:effectLst/>
                          <a:latin typeface="Arial" charset="0"/>
                        </a:rPr>
                        <a:t>besar</a:t>
                      </a:r>
                      <a:r>
                        <a:rPr kumimoji="0" lang="en-US" sz="700" b="0" i="0" u="none" strike="noStrike" cap="none" normalizeH="0" baseline="0" dirty="0">
                          <a:ln>
                            <a:noFill/>
                          </a:ln>
                          <a:solidFill>
                            <a:schemeClr val="tx1"/>
                          </a:solidFill>
                          <a:effectLst/>
                          <a:latin typeface="Arial" charset="0"/>
                        </a:rPr>
                        <a:t> pada 4 </a:t>
                      </a:r>
                      <a:r>
                        <a:rPr kumimoji="0" lang="en-US" sz="700" b="0" i="0" u="none" strike="noStrike" cap="none" normalizeH="0" baseline="0" dirty="0" err="1">
                          <a:ln>
                            <a:noFill/>
                          </a:ln>
                          <a:solidFill>
                            <a:schemeClr val="tx1"/>
                          </a:solidFill>
                          <a:effectLst/>
                          <a:latin typeface="Arial" charset="0"/>
                        </a:rPr>
                        <a:t>posisi</a:t>
                      </a:r>
                      <a:r>
                        <a:rPr kumimoji="0" lang="en-US" sz="700" b="0" i="0" u="none" strike="noStrike" cap="none" normalizeH="0" baseline="0" dirty="0">
                          <a:ln>
                            <a:noFill/>
                          </a:ln>
                          <a:solidFill>
                            <a:schemeClr val="tx1"/>
                          </a:solidFill>
                          <a:effectLst/>
                          <a:latin typeface="Arial" charset="0"/>
                        </a:rPr>
                        <a:t>  </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2.   ________________________</a:t>
                      </a:r>
                    </a:p>
                    <a:p>
                      <a:pPr marL="177800" marR="0" lvl="0" indent="-177800" algn="l" defTabSz="1250950" rtl="0" eaLnBrk="1" fontAlgn="base" latinLnBrk="0" hangingPunct="1">
                        <a:lnSpc>
                          <a:spcPct val="100000"/>
                        </a:lnSpc>
                        <a:spcBef>
                          <a:spcPct val="20000"/>
                        </a:spcBef>
                        <a:spcAft>
                          <a:spcPct val="0"/>
                        </a:spcAft>
                        <a:buClrTx/>
                        <a:buSzTx/>
                        <a:buFontTx/>
                        <a:buNone/>
                        <a:tabLst>
                          <a:tab pos="95250" algn="l"/>
                          <a:tab pos="355600" algn="l"/>
                          <a:tab pos="1968500" algn="l"/>
                          <a:tab pos="2057400" algn="l"/>
                          <a:tab pos="2870200" algn="l"/>
                        </a:tabLst>
                      </a:pPr>
                      <a:r>
                        <a:rPr kumimoji="0" lang="en-US" sz="700" b="0" i="0" u="none" strike="noStrike" cap="none" normalizeH="0" baseline="0" dirty="0">
                          <a:ln>
                            <a:noFill/>
                          </a:ln>
                          <a:solidFill>
                            <a:schemeClr val="tx1"/>
                          </a:solidFill>
                          <a:effectLst/>
                          <a:latin typeface="Arial" charset="0"/>
                        </a:rPr>
                        <a:t>	3.   ________________________</a:t>
                      </a:r>
                    </a:p>
                  </a:txBody>
                  <a:tcPr marL="66746" marR="66746" marT="33362" marB="3336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5" name="Footer Placeholder 4">
            <a:extLst>
              <a:ext uri="{FF2B5EF4-FFF2-40B4-BE49-F238E27FC236}">
                <a16:creationId xmlns:a16="http://schemas.microsoft.com/office/drawing/2014/main" id="{EA90AF9B-68A2-4CAA-BFDA-55ED28D9D6FC}"/>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382191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26</a:t>
            </a:fld>
            <a:endParaRPr lang="en-US"/>
          </a:p>
        </p:txBody>
      </p:sp>
      <p:sp>
        <p:nvSpPr>
          <p:cNvPr id="4" name="Rectangle 3"/>
          <p:cNvSpPr/>
          <p:nvPr/>
        </p:nvSpPr>
        <p:spPr>
          <a:xfrm>
            <a:off x="-1" y="-22824"/>
            <a:ext cx="501921" cy="6880824"/>
          </a:xfrm>
          <a:prstGeom prst="rect">
            <a:avLst/>
          </a:prstGeom>
          <a:solidFill>
            <a:schemeClr val="tx1">
              <a:lumMod val="85000"/>
              <a:lumOff val="1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4398286" y="158911"/>
            <a:ext cx="54328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1. Perencanaan dan Persiapan</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5D52B81-D1F2-4DCE-9AE7-25D2EACEF6BD}"/>
              </a:ext>
            </a:extLst>
          </p:cNvPr>
          <p:cNvGrpSpPr/>
          <p:nvPr/>
        </p:nvGrpSpPr>
        <p:grpSpPr>
          <a:xfrm>
            <a:off x="900522" y="2859929"/>
            <a:ext cx="8020754" cy="3416174"/>
            <a:chOff x="900522" y="1496349"/>
            <a:chExt cx="8020754" cy="3416174"/>
          </a:xfrm>
        </p:grpSpPr>
        <p:grpSp>
          <p:nvGrpSpPr>
            <p:cNvPr id="12" name="Group 11">
              <a:extLst>
                <a:ext uri="{FF2B5EF4-FFF2-40B4-BE49-F238E27FC236}">
                  <a16:creationId xmlns:a16="http://schemas.microsoft.com/office/drawing/2014/main" id="{B24D5471-549B-4550-9F79-5D93DDE25D5C}"/>
                </a:ext>
              </a:extLst>
            </p:cNvPr>
            <p:cNvGrpSpPr/>
            <p:nvPr/>
          </p:nvGrpSpPr>
          <p:grpSpPr>
            <a:xfrm>
              <a:off x="900522" y="1502668"/>
              <a:ext cx="4817343" cy="1105795"/>
              <a:chOff x="0" y="0"/>
              <a:chExt cx="4817343" cy="1095375"/>
            </a:xfrm>
          </p:grpSpPr>
          <p:sp>
            <p:nvSpPr>
              <p:cNvPr id="15" name="TextBox 1">
                <a:extLst>
                  <a:ext uri="{FF2B5EF4-FFF2-40B4-BE49-F238E27FC236}">
                    <a16:creationId xmlns:a16="http://schemas.microsoft.com/office/drawing/2014/main" id="{26634291-D3E0-4AD3-8FCC-A65ECD3EEB37}"/>
                  </a:ext>
                </a:extLst>
              </p:cNvPr>
              <p:cNvSpPr txBox="1"/>
              <p:nvPr/>
            </p:nvSpPr>
            <p:spPr>
              <a:xfrm>
                <a:off x="0" y="0"/>
                <a:ext cx="2369344" cy="1095375"/>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ID" sz="1600" dirty="0">
                    <a:latin typeface="Arial" panose="020B0604020202020204" pitchFamily="34" charset="0"/>
                    <a:cs typeface="Arial" panose="020B0604020202020204" pitchFamily="34" charset="0"/>
                  </a:rPr>
                  <a:t>Company Name :</a:t>
                </a:r>
              </a:p>
              <a:p>
                <a:pPr algn="r"/>
                <a:r>
                  <a:rPr lang="en-ID" sz="1600" dirty="0">
                    <a:latin typeface="Arial" panose="020B0604020202020204" pitchFamily="34" charset="0"/>
                    <a:cs typeface="Arial" panose="020B0604020202020204" pitchFamily="34" charset="0"/>
                  </a:rPr>
                  <a:t>Plant Location :</a:t>
                </a:r>
              </a:p>
              <a:p>
                <a:pPr algn="r"/>
                <a:r>
                  <a:rPr lang="en-ID" sz="1600" dirty="0">
                    <a:latin typeface="Arial" panose="020B0604020202020204" pitchFamily="34" charset="0"/>
                    <a:cs typeface="Arial" panose="020B0604020202020204" pitchFamily="34" charset="0"/>
                  </a:rPr>
                  <a:t>Customer Name :</a:t>
                </a:r>
              </a:p>
              <a:p>
                <a:pPr algn="r"/>
                <a:r>
                  <a:rPr lang="en-ID" sz="1600" dirty="0">
                    <a:latin typeface="Arial" panose="020B0604020202020204" pitchFamily="34" charset="0"/>
                    <a:cs typeface="Arial" panose="020B0604020202020204" pitchFamily="34" charset="0"/>
                  </a:rPr>
                  <a:t>Mode / Year / Platform :</a:t>
                </a:r>
              </a:p>
            </p:txBody>
          </p:sp>
          <p:sp>
            <p:nvSpPr>
              <p:cNvPr id="16" name="TextBox 2">
                <a:extLst>
                  <a:ext uri="{FF2B5EF4-FFF2-40B4-BE49-F238E27FC236}">
                    <a16:creationId xmlns:a16="http://schemas.microsoft.com/office/drawing/2014/main" id="{3CEF9819-3022-49AE-9B8A-1F37A406B4B3}"/>
                  </a:ext>
                </a:extLst>
              </p:cNvPr>
              <p:cNvSpPr txBox="1"/>
              <p:nvPr/>
            </p:nvSpPr>
            <p:spPr>
              <a:xfrm>
                <a:off x="2369343" y="0"/>
                <a:ext cx="2448000" cy="1095375"/>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ID" sz="1600" dirty="0">
                    <a:latin typeface="Arial" panose="020B0604020202020204" pitchFamily="34" charset="0"/>
                    <a:cs typeface="Arial" panose="020B0604020202020204" pitchFamily="34" charset="0"/>
                  </a:rPr>
                  <a:t>.............................................................................</a:t>
                </a:r>
              </a:p>
              <a:p>
                <a:pPr algn="l"/>
                <a:r>
                  <a:rPr lang="en-ID" sz="1600" dirty="0">
                    <a:latin typeface="Arial" panose="020B0604020202020204" pitchFamily="34" charset="0"/>
                    <a:cs typeface="Arial" panose="020B0604020202020204" pitchFamily="34" charset="0"/>
                  </a:rPr>
                  <a:t>......................................</a:t>
                </a:r>
              </a:p>
              <a:p>
                <a:pPr algn="l"/>
                <a:r>
                  <a:rPr lang="en-ID" sz="1600" dirty="0">
                    <a:latin typeface="Arial" panose="020B0604020202020204" pitchFamily="34" charset="0"/>
                    <a:cs typeface="Arial" panose="020B0604020202020204" pitchFamily="34" charset="0"/>
                  </a:rPr>
                  <a:t>......................................</a:t>
                </a:r>
              </a:p>
            </p:txBody>
          </p:sp>
        </p:grpSp>
        <p:grpSp>
          <p:nvGrpSpPr>
            <p:cNvPr id="17" name="Group 16">
              <a:extLst>
                <a:ext uri="{FF2B5EF4-FFF2-40B4-BE49-F238E27FC236}">
                  <a16:creationId xmlns:a16="http://schemas.microsoft.com/office/drawing/2014/main" id="{C8E855C8-EC43-46D6-92DD-F887155C619A}"/>
                </a:ext>
              </a:extLst>
            </p:cNvPr>
            <p:cNvGrpSpPr/>
            <p:nvPr/>
          </p:nvGrpSpPr>
          <p:grpSpPr>
            <a:xfrm>
              <a:off x="914129" y="2785227"/>
              <a:ext cx="4803736" cy="1105796"/>
              <a:chOff x="0" y="0"/>
              <a:chExt cx="4817342" cy="1116001"/>
            </a:xfrm>
          </p:grpSpPr>
          <p:sp>
            <p:nvSpPr>
              <p:cNvPr id="18" name="TextBox 5">
                <a:extLst>
                  <a:ext uri="{FF2B5EF4-FFF2-40B4-BE49-F238E27FC236}">
                    <a16:creationId xmlns:a16="http://schemas.microsoft.com/office/drawing/2014/main" id="{D28BFA8E-5B4F-4930-992A-7853506493A4}"/>
                  </a:ext>
                </a:extLst>
              </p:cNvPr>
              <p:cNvSpPr txBox="1"/>
              <p:nvPr/>
            </p:nvSpPr>
            <p:spPr>
              <a:xfrm>
                <a:off x="0" y="0"/>
                <a:ext cx="2369344" cy="1116000"/>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ID" sz="1600">
                    <a:latin typeface="Arial" panose="020B0604020202020204" pitchFamily="34" charset="0"/>
                    <a:cs typeface="Arial" panose="020B0604020202020204" pitchFamily="34" charset="0"/>
                  </a:rPr>
                  <a:t>Subject :</a:t>
                </a:r>
              </a:p>
              <a:p>
                <a:pPr algn="r"/>
                <a:r>
                  <a:rPr lang="en-ID" sz="1600">
                    <a:latin typeface="Arial" panose="020B0604020202020204" pitchFamily="34" charset="0"/>
                    <a:cs typeface="Arial" panose="020B0604020202020204" pitchFamily="34" charset="0"/>
                  </a:rPr>
                  <a:t>PFMEA Start Date :</a:t>
                </a:r>
              </a:p>
              <a:p>
                <a:pPr algn="r"/>
                <a:r>
                  <a:rPr lang="en-ID" sz="1600">
                    <a:latin typeface="Arial" panose="020B0604020202020204" pitchFamily="34" charset="0"/>
                    <a:cs typeface="Arial" panose="020B0604020202020204" pitchFamily="34" charset="0"/>
                  </a:rPr>
                  <a:t>PFMEA Revision Date :</a:t>
                </a:r>
              </a:p>
              <a:p>
                <a:pPr algn="r"/>
                <a:r>
                  <a:rPr lang="en-ID" sz="1600">
                    <a:latin typeface="Arial" panose="020B0604020202020204" pitchFamily="34" charset="0"/>
                    <a:cs typeface="Arial" panose="020B0604020202020204" pitchFamily="34" charset="0"/>
                  </a:rPr>
                  <a:t>Cross Function Team :</a:t>
                </a:r>
              </a:p>
              <a:p>
                <a:pPr algn="r"/>
                <a:endParaRPr lang="en-ID" sz="1600">
                  <a:latin typeface="Arial" panose="020B0604020202020204" pitchFamily="34" charset="0"/>
                  <a:cs typeface="Arial" panose="020B0604020202020204" pitchFamily="34" charset="0"/>
                </a:endParaRPr>
              </a:p>
            </p:txBody>
          </p:sp>
          <p:sp>
            <p:nvSpPr>
              <p:cNvPr id="19" name="TextBox 6">
                <a:extLst>
                  <a:ext uri="{FF2B5EF4-FFF2-40B4-BE49-F238E27FC236}">
                    <a16:creationId xmlns:a16="http://schemas.microsoft.com/office/drawing/2014/main" id="{633ECD28-8B65-4871-B841-5761BC5E58D5}"/>
                  </a:ext>
                </a:extLst>
              </p:cNvPr>
              <p:cNvSpPr txBox="1"/>
              <p:nvPr/>
            </p:nvSpPr>
            <p:spPr>
              <a:xfrm>
                <a:off x="2369343" y="1"/>
                <a:ext cx="2447999" cy="1116000"/>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ID" sz="1600" dirty="0">
                    <a:latin typeface="Arial" panose="020B0604020202020204" pitchFamily="34" charset="0"/>
                    <a:cs typeface="Arial" panose="020B0604020202020204" pitchFamily="34" charset="0"/>
                  </a:rPr>
                  <a:t>.......................................</a:t>
                </a:r>
              </a:p>
              <a:p>
                <a:pPr algn="l"/>
                <a:r>
                  <a:rPr lang="en-ID" sz="1600" dirty="0">
                    <a:latin typeface="Arial" panose="020B0604020202020204" pitchFamily="34" charset="0"/>
                    <a:cs typeface="Arial" panose="020B0604020202020204" pitchFamily="34" charset="0"/>
                  </a:rPr>
                  <a:t>.......................................</a:t>
                </a:r>
              </a:p>
              <a:p>
                <a:pPr algn="l"/>
                <a:r>
                  <a:rPr lang="en-ID" sz="1600" dirty="0">
                    <a:latin typeface="Arial" panose="020B0604020202020204" pitchFamily="34" charset="0"/>
                    <a:cs typeface="Arial" panose="020B0604020202020204" pitchFamily="34" charset="0"/>
                  </a:rPr>
                  <a:t>.......................................</a:t>
                </a:r>
              </a:p>
              <a:p>
                <a:pPr algn="l"/>
                <a:r>
                  <a:rPr lang="en-ID" sz="1600" dirty="0">
                    <a:latin typeface="Arial" panose="020B0604020202020204" pitchFamily="34" charset="0"/>
                    <a:cs typeface="Arial" panose="020B0604020202020204" pitchFamily="34" charset="0"/>
                  </a:rPr>
                  <a:t>.......................................</a:t>
                </a:r>
              </a:p>
            </p:txBody>
          </p:sp>
        </p:grpSp>
        <p:grpSp>
          <p:nvGrpSpPr>
            <p:cNvPr id="20" name="Group 19">
              <a:extLst>
                <a:ext uri="{FF2B5EF4-FFF2-40B4-BE49-F238E27FC236}">
                  <a16:creationId xmlns:a16="http://schemas.microsoft.com/office/drawing/2014/main" id="{EA21CCE3-14BE-43A2-8C23-CB586FF1F6E9}"/>
                </a:ext>
              </a:extLst>
            </p:cNvPr>
            <p:cNvGrpSpPr/>
            <p:nvPr/>
          </p:nvGrpSpPr>
          <p:grpSpPr>
            <a:xfrm>
              <a:off x="914130" y="4022726"/>
              <a:ext cx="4803736" cy="889797"/>
              <a:chOff x="0" y="0"/>
              <a:chExt cx="4943370" cy="900002"/>
            </a:xfrm>
          </p:grpSpPr>
          <p:sp>
            <p:nvSpPr>
              <p:cNvPr id="21" name="TextBox 8">
                <a:extLst>
                  <a:ext uri="{FF2B5EF4-FFF2-40B4-BE49-F238E27FC236}">
                    <a16:creationId xmlns:a16="http://schemas.microsoft.com/office/drawing/2014/main" id="{D07A16D3-DC23-42F2-9744-6CC4F1E477D9}"/>
                  </a:ext>
                </a:extLst>
              </p:cNvPr>
              <p:cNvSpPr txBox="1"/>
              <p:nvPr/>
            </p:nvSpPr>
            <p:spPr>
              <a:xfrm>
                <a:off x="0" y="2"/>
                <a:ext cx="2515060" cy="900000"/>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r"/>
                <a:r>
                  <a:rPr lang="en-ID" sz="1600">
                    <a:latin typeface="Arial" panose="020B0604020202020204" pitchFamily="34" charset="0"/>
                    <a:cs typeface="Arial" panose="020B0604020202020204" pitchFamily="34" charset="0"/>
                  </a:rPr>
                  <a:t>PFMEA ID / Number :</a:t>
                </a:r>
              </a:p>
              <a:p>
                <a:pPr algn="r"/>
                <a:r>
                  <a:rPr lang="en-ID" sz="1600">
                    <a:latin typeface="Arial" panose="020B0604020202020204" pitchFamily="34" charset="0"/>
                    <a:cs typeface="Arial" panose="020B0604020202020204" pitchFamily="34" charset="0"/>
                  </a:rPr>
                  <a:t>Process Responsibility :</a:t>
                </a:r>
              </a:p>
              <a:p>
                <a:pPr algn="r"/>
                <a:r>
                  <a:rPr lang="en-ID" sz="1600">
                    <a:latin typeface="Arial" panose="020B0604020202020204" pitchFamily="34" charset="0"/>
                    <a:cs typeface="Arial" panose="020B0604020202020204" pitchFamily="34" charset="0"/>
                  </a:rPr>
                  <a:t>Confidentiality Level :</a:t>
                </a:r>
              </a:p>
            </p:txBody>
          </p:sp>
          <p:sp>
            <p:nvSpPr>
              <p:cNvPr id="22" name="TextBox 9">
                <a:extLst>
                  <a:ext uri="{FF2B5EF4-FFF2-40B4-BE49-F238E27FC236}">
                    <a16:creationId xmlns:a16="http://schemas.microsoft.com/office/drawing/2014/main" id="{AF3869B6-DF6B-480A-A422-E9048EA456EC}"/>
                  </a:ext>
                </a:extLst>
              </p:cNvPr>
              <p:cNvSpPr txBox="1"/>
              <p:nvPr/>
            </p:nvSpPr>
            <p:spPr>
              <a:xfrm>
                <a:off x="2465944" y="0"/>
                <a:ext cx="2477426" cy="900000"/>
              </a:xfrm>
              <a:prstGeom prst="rect">
                <a:avLst/>
              </a:prstGeom>
              <a:solidFill>
                <a:schemeClr val="bg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ID" sz="1600" dirty="0">
                    <a:latin typeface="Arial" panose="020B0604020202020204" pitchFamily="34" charset="0"/>
                    <a:cs typeface="Arial" panose="020B0604020202020204" pitchFamily="34" charset="0"/>
                  </a:rPr>
                  <a:t>......................................</a:t>
                </a:r>
              </a:p>
              <a:p>
                <a:pPr algn="l"/>
                <a:r>
                  <a:rPr lang="en-ID" sz="1600" dirty="0">
                    <a:latin typeface="Arial" panose="020B0604020202020204" pitchFamily="34" charset="0"/>
                    <a:cs typeface="Arial" panose="020B0604020202020204" pitchFamily="34" charset="0"/>
                  </a:rPr>
                  <a:t>............................................................................</a:t>
                </a:r>
              </a:p>
            </p:txBody>
          </p:sp>
        </p:grpSp>
        <p:pic>
          <p:nvPicPr>
            <p:cNvPr id="24" name="Picture 23">
              <a:extLst>
                <a:ext uri="{FF2B5EF4-FFF2-40B4-BE49-F238E27FC236}">
                  <a16:creationId xmlns:a16="http://schemas.microsoft.com/office/drawing/2014/main" id="{42C18BD2-915A-4C75-AE3D-ADF01DC9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726" y="1496349"/>
              <a:ext cx="2876550" cy="329565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D0A3BD8B-C7BD-47E5-B587-8DC2A1CF0BBB}"/>
              </a:ext>
            </a:extLst>
          </p:cNvPr>
          <p:cNvSpPr txBox="1"/>
          <p:nvPr/>
        </p:nvSpPr>
        <p:spPr>
          <a:xfrm>
            <a:off x="914129" y="1213144"/>
            <a:ext cx="5496287" cy="1200329"/>
          </a:xfrm>
          <a:prstGeom prst="rect">
            <a:avLst/>
          </a:prstGeom>
          <a:noFill/>
        </p:spPr>
        <p:txBody>
          <a:bodyPr wrap="square" rtlCol="0">
            <a:spAutoFit/>
          </a:bodyPr>
          <a:lstStyle/>
          <a:p>
            <a:r>
              <a:rPr lang="en-ID" sz="2400" dirty="0" err="1"/>
              <a:t>Menetapkan</a:t>
            </a:r>
            <a:r>
              <a:rPr lang="en-ID" sz="2400" dirty="0"/>
              <a:t> </a:t>
            </a:r>
            <a:r>
              <a:rPr lang="en-ID" sz="2400" dirty="0" err="1"/>
              <a:t>ruang</a:t>
            </a:r>
            <a:r>
              <a:rPr lang="en-ID" sz="2400" dirty="0"/>
              <a:t> </a:t>
            </a:r>
            <a:r>
              <a:rPr lang="en-ID" sz="2400" dirty="0" err="1"/>
              <a:t>lingkup</a:t>
            </a:r>
            <a:r>
              <a:rPr lang="en-ID" sz="2400" dirty="0"/>
              <a:t> PFMEA dan </a:t>
            </a:r>
            <a:r>
              <a:rPr lang="en-ID" sz="2400" dirty="0" err="1"/>
              <a:t>mengidentifikasi</a:t>
            </a:r>
            <a:r>
              <a:rPr lang="en-ID" sz="2400" dirty="0"/>
              <a:t> </a:t>
            </a:r>
            <a:r>
              <a:rPr lang="en-ID" sz="2400" dirty="0" err="1"/>
              <a:t>riwayat</a:t>
            </a:r>
            <a:r>
              <a:rPr lang="en-ID" sz="2400" dirty="0"/>
              <a:t> </a:t>
            </a:r>
            <a:r>
              <a:rPr lang="en-ID" sz="2400" dirty="0" err="1"/>
              <a:t>masalah</a:t>
            </a:r>
            <a:r>
              <a:rPr lang="en-ID" sz="2400" dirty="0"/>
              <a:t> </a:t>
            </a:r>
            <a:r>
              <a:rPr lang="en-ID" sz="2400" dirty="0" err="1"/>
              <a:t>pada</a:t>
            </a:r>
            <a:r>
              <a:rPr lang="en-ID" sz="2400" dirty="0"/>
              <a:t> </a:t>
            </a:r>
            <a:r>
              <a:rPr lang="en-ID" sz="2400" dirty="0" err="1"/>
              <a:t>similiar</a:t>
            </a:r>
            <a:r>
              <a:rPr lang="en-ID" sz="2400" dirty="0"/>
              <a:t> product</a:t>
            </a:r>
            <a:endParaRPr lang="id-ID" sz="2400" dirty="0"/>
          </a:p>
        </p:txBody>
      </p:sp>
      <p:sp>
        <p:nvSpPr>
          <p:cNvPr id="3" name="Footer Placeholder 2">
            <a:extLst>
              <a:ext uri="{FF2B5EF4-FFF2-40B4-BE49-F238E27FC236}">
                <a16:creationId xmlns:a16="http://schemas.microsoft.com/office/drawing/2014/main" id="{0D945E03-CE5D-4B7B-8B52-57D8371A7E64}"/>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694971423"/>
      </p:ext>
    </p:extLst>
  </p:cSld>
  <p:clrMapOvr>
    <a:masterClrMapping/>
  </p:clrMapOvr>
  <p:transition spd="slow">
    <p:comb/>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04B49D1-6B6C-4B12-9F45-27FA7E01A086}"/>
              </a:ext>
            </a:extLst>
          </p:cNvPr>
          <p:cNvSpPr/>
          <p:nvPr/>
        </p:nvSpPr>
        <p:spPr>
          <a:xfrm>
            <a:off x="0" y="985467"/>
            <a:ext cx="828000" cy="5865264"/>
          </a:xfrm>
          <a:prstGeom prst="rect">
            <a:avLst/>
          </a:prstGeom>
          <a:solidFill>
            <a:srgbClr val="00686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27</a:t>
            </a:fld>
            <a:endParaRPr lang="en-US" dirty="0"/>
          </a:p>
        </p:txBody>
      </p:sp>
      <p:sp>
        <p:nvSpPr>
          <p:cNvPr id="9" name="TextBox 8">
            <a:extLst>
              <a:ext uri="{FF2B5EF4-FFF2-40B4-BE49-F238E27FC236}">
                <a16:creationId xmlns:a16="http://schemas.microsoft.com/office/drawing/2014/main" id="{25C0823F-E78C-4A58-B1F9-FC8A7D3A2ACB}"/>
              </a:ext>
            </a:extLst>
          </p:cNvPr>
          <p:cNvSpPr txBox="1"/>
          <p:nvPr/>
        </p:nvSpPr>
        <p:spPr>
          <a:xfrm>
            <a:off x="1034938" y="5584807"/>
            <a:ext cx="3641196" cy="954107"/>
          </a:xfrm>
          <a:prstGeom prst="rect">
            <a:avLst/>
          </a:prstGeom>
          <a:noFill/>
        </p:spPr>
        <p:txBody>
          <a:bodyPr wrap="square" rtlCol="0">
            <a:spAutoFit/>
          </a:bodyPr>
          <a:lstStyle/>
          <a:p>
            <a:r>
              <a:rPr lang="id-ID" sz="1400" b="1" i="1" dirty="0"/>
              <a:t>Note: </a:t>
            </a:r>
            <a:r>
              <a:rPr lang="id-ID" sz="1400" i="1" dirty="0"/>
              <a:t>Jika tahapan proses/station atau elemen proses kerja ada yang terlewat, maka akan terlewat juga pada proses Analisa Fungsi (step selanjutnya)</a:t>
            </a:r>
          </a:p>
        </p:txBody>
      </p:sp>
      <p:sp>
        <p:nvSpPr>
          <p:cNvPr id="30" name="TextBox 29">
            <a:extLst>
              <a:ext uri="{FF2B5EF4-FFF2-40B4-BE49-F238E27FC236}">
                <a16:creationId xmlns:a16="http://schemas.microsoft.com/office/drawing/2014/main" id="{08823CFA-C153-4286-968B-0DA0DCB6860C}"/>
              </a:ext>
            </a:extLst>
          </p:cNvPr>
          <p:cNvSpPr txBox="1"/>
          <p:nvPr/>
        </p:nvSpPr>
        <p:spPr>
          <a:xfrm>
            <a:off x="930314" y="1832255"/>
            <a:ext cx="2962427" cy="1815882"/>
          </a:xfrm>
          <a:prstGeom prst="rect">
            <a:avLst/>
          </a:prstGeom>
          <a:noFill/>
        </p:spPr>
        <p:txBody>
          <a:bodyPr wrap="square" rtlCol="0">
            <a:spAutoFit/>
          </a:bodyPr>
          <a:lstStyle/>
          <a:p>
            <a:pPr algn="just"/>
            <a:r>
              <a:rPr lang="id-ID" sz="1600" dirty="0"/>
              <a:t>Pada tahapan ini merupakan tahapan penting dimana sebelum kita mengidentifikasi potensi kegagalan, terlebih dahulu kita harus mengidentifikasi Analisa Struktur.</a:t>
            </a:r>
          </a:p>
          <a:p>
            <a:pPr algn="just"/>
            <a:endParaRPr lang="id-ID" sz="1600" dirty="0"/>
          </a:p>
        </p:txBody>
      </p:sp>
      <p:grpSp>
        <p:nvGrpSpPr>
          <p:cNvPr id="50" name="Group 49">
            <a:extLst>
              <a:ext uri="{FF2B5EF4-FFF2-40B4-BE49-F238E27FC236}">
                <a16:creationId xmlns:a16="http://schemas.microsoft.com/office/drawing/2014/main" id="{1220D588-B17F-4BDA-926D-9C396EAEEF50}"/>
              </a:ext>
            </a:extLst>
          </p:cNvPr>
          <p:cNvGrpSpPr/>
          <p:nvPr/>
        </p:nvGrpSpPr>
        <p:grpSpPr>
          <a:xfrm>
            <a:off x="4127904" y="1118423"/>
            <a:ext cx="5413387" cy="4760560"/>
            <a:chOff x="4127904" y="1118423"/>
            <a:chExt cx="5413387" cy="4760560"/>
          </a:xfrm>
        </p:grpSpPr>
        <p:sp>
          <p:nvSpPr>
            <p:cNvPr id="2" name="Rectangle 1">
              <a:extLst>
                <a:ext uri="{FF2B5EF4-FFF2-40B4-BE49-F238E27FC236}">
                  <a16:creationId xmlns:a16="http://schemas.microsoft.com/office/drawing/2014/main" id="{9176AB1D-F3BD-40F1-BB3D-F3E3DB4523CE}"/>
                </a:ext>
              </a:extLst>
            </p:cNvPr>
            <p:cNvSpPr/>
            <p:nvPr/>
          </p:nvSpPr>
          <p:spPr>
            <a:xfrm>
              <a:off x="4127904" y="1160499"/>
              <a:ext cx="1247775" cy="500272"/>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400" dirty="0"/>
                <a:t>Item Proses</a:t>
              </a:r>
            </a:p>
          </p:txBody>
        </p:sp>
        <p:sp>
          <p:nvSpPr>
            <p:cNvPr id="12" name="Rectangle 11">
              <a:extLst>
                <a:ext uri="{FF2B5EF4-FFF2-40B4-BE49-F238E27FC236}">
                  <a16:creationId xmlns:a16="http://schemas.microsoft.com/office/drawing/2014/main" id="{8EE4F06E-3620-4F8D-9275-35ED1D54D0DF}"/>
                </a:ext>
              </a:extLst>
            </p:cNvPr>
            <p:cNvSpPr/>
            <p:nvPr/>
          </p:nvSpPr>
          <p:spPr>
            <a:xfrm>
              <a:off x="5939592" y="1118423"/>
              <a:ext cx="1466849" cy="50027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400" dirty="0"/>
                <a:t>Tahapan Proses / Station</a:t>
              </a:r>
            </a:p>
          </p:txBody>
        </p:sp>
        <p:sp>
          <p:nvSpPr>
            <p:cNvPr id="15" name="Rectangle 14">
              <a:extLst>
                <a:ext uri="{FF2B5EF4-FFF2-40B4-BE49-F238E27FC236}">
                  <a16:creationId xmlns:a16="http://schemas.microsoft.com/office/drawing/2014/main" id="{4FEDCDC5-7588-4F59-871A-B385C30CA0D4}"/>
                </a:ext>
              </a:extLst>
            </p:cNvPr>
            <p:cNvSpPr/>
            <p:nvPr/>
          </p:nvSpPr>
          <p:spPr>
            <a:xfrm>
              <a:off x="7879933" y="1132834"/>
              <a:ext cx="1466849" cy="47145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400" dirty="0"/>
                <a:t>Elemen Proses Kerja</a:t>
              </a:r>
            </a:p>
          </p:txBody>
        </p:sp>
        <p:sp>
          <p:nvSpPr>
            <p:cNvPr id="16" name="Rectangle: Rounded Corners 15">
              <a:extLst>
                <a:ext uri="{FF2B5EF4-FFF2-40B4-BE49-F238E27FC236}">
                  <a16:creationId xmlns:a16="http://schemas.microsoft.com/office/drawing/2014/main" id="{CBBA9EE0-C33F-4D1B-B42E-0248FDE6532E}"/>
                </a:ext>
              </a:extLst>
            </p:cNvPr>
            <p:cNvSpPr/>
            <p:nvPr/>
          </p:nvSpPr>
          <p:spPr>
            <a:xfrm>
              <a:off x="4149305" y="3078836"/>
              <a:ext cx="1295546" cy="876025"/>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400" dirty="0"/>
                <a:t>Assembly Part Component</a:t>
              </a:r>
            </a:p>
          </p:txBody>
        </p:sp>
        <p:sp>
          <p:nvSpPr>
            <p:cNvPr id="17" name="Rectangle: Rounded Corners 16">
              <a:extLst>
                <a:ext uri="{FF2B5EF4-FFF2-40B4-BE49-F238E27FC236}">
                  <a16:creationId xmlns:a16="http://schemas.microsoft.com/office/drawing/2014/main" id="{5241C99F-9FF2-4FB3-B668-6C61549AC4FE}"/>
                </a:ext>
              </a:extLst>
            </p:cNvPr>
            <p:cNvSpPr/>
            <p:nvPr/>
          </p:nvSpPr>
          <p:spPr>
            <a:xfrm>
              <a:off x="5939592" y="2012126"/>
              <a:ext cx="1661358" cy="380343"/>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(OP 10) Proses Greasing (Shaft &amp; Bearing) </a:t>
              </a:r>
            </a:p>
          </p:txBody>
        </p:sp>
        <p:sp>
          <p:nvSpPr>
            <p:cNvPr id="18" name="Rectangle: Rounded Corners 17">
              <a:extLst>
                <a:ext uri="{FF2B5EF4-FFF2-40B4-BE49-F238E27FC236}">
                  <a16:creationId xmlns:a16="http://schemas.microsoft.com/office/drawing/2014/main" id="{10C74B20-A03F-4AE5-9986-9194052FA126}"/>
                </a:ext>
              </a:extLst>
            </p:cNvPr>
            <p:cNvSpPr/>
            <p:nvPr/>
          </p:nvSpPr>
          <p:spPr>
            <a:xfrm>
              <a:off x="5939592" y="2843750"/>
              <a:ext cx="1661358" cy="380343"/>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(OP 20) Insert shaft to bearing</a:t>
              </a:r>
            </a:p>
          </p:txBody>
        </p:sp>
        <p:sp>
          <p:nvSpPr>
            <p:cNvPr id="19" name="Rectangle: Rounded Corners 18">
              <a:extLst>
                <a:ext uri="{FF2B5EF4-FFF2-40B4-BE49-F238E27FC236}">
                  <a16:creationId xmlns:a16="http://schemas.microsoft.com/office/drawing/2014/main" id="{3E761BEC-A74E-40FC-B47C-B946A43CB89D}"/>
                </a:ext>
              </a:extLst>
            </p:cNvPr>
            <p:cNvSpPr/>
            <p:nvPr/>
          </p:nvSpPr>
          <p:spPr>
            <a:xfrm>
              <a:off x="5939592" y="3650807"/>
              <a:ext cx="1661358" cy="380343"/>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(OP 30) Insert bearing to housing</a:t>
              </a:r>
            </a:p>
          </p:txBody>
        </p:sp>
        <p:sp>
          <p:nvSpPr>
            <p:cNvPr id="20" name="Rectangle: Rounded Corners 19">
              <a:extLst>
                <a:ext uri="{FF2B5EF4-FFF2-40B4-BE49-F238E27FC236}">
                  <a16:creationId xmlns:a16="http://schemas.microsoft.com/office/drawing/2014/main" id="{34D75903-5D46-4A7B-95DE-AF5CF3F29526}"/>
                </a:ext>
              </a:extLst>
            </p:cNvPr>
            <p:cNvSpPr/>
            <p:nvPr/>
          </p:nvSpPr>
          <p:spPr>
            <a:xfrm>
              <a:off x="5939592" y="4436810"/>
              <a:ext cx="1661358" cy="380343"/>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(OP 40) Insert bearing to shaft housing</a:t>
              </a:r>
            </a:p>
          </p:txBody>
        </p:sp>
        <p:sp>
          <p:nvSpPr>
            <p:cNvPr id="22" name="Rectangle: Rounded Corners 21">
              <a:extLst>
                <a:ext uri="{FF2B5EF4-FFF2-40B4-BE49-F238E27FC236}">
                  <a16:creationId xmlns:a16="http://schemas.microsoft.com/office/drawing/2014/main" id="{2E8589F9-9751-482A-965E-A77C32CBCFAB}"/>
                </a:ext>
              </a:extLst>
            </p:cNvPr>
            <p:cNvSpPr/>
            <p:nvPr/>
          </p:nvSpPr>
          <p:spPr>
            <a:xfrm>
              <a:off x="5939592" y="5209750"/>
              <a:ext cx="1661358" cy="669233"/>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(OP 50) Insert Nut to shaft housing by screw driver </a:t>
              </a:r>
            </a:p>
          </p:txBody>
        </p:sp>
        <p:sp>
          <p:nvSpPr>
            <p:cNvPr id="25" name="Rectangle: Rounded Corners 24">
              <a:extLst>
                <a:ext uri="{FF2B5EF4-FFF2-40B4-BE49-F238E27FC236}">
                  <a16:creationId xmlns:a16="http://schemas.microsoft.com/office/drawing/2014/main" id="{7284F9A7-2E7B-4D4E-90A7-827552D7CC7F}"/>
                </a:ext>
              </a:extLst>
            </p:cNvPr>
            <p:cNvSpPr/>
            <p:nvPr/>
          </p:nvSpPr>
          <p:spPr>
            <a:xfrm>
              <a:off x="7879933" y="1844249"/>
              <a:ext cx="1661358" cy="209106"/>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Operator</a:t>
              </a:r>
            </a:p>
          </p:txBody>
        </p:sp>
        <p:sp>
          <p:nvSpPr>
            <p:cNvPr id="26" name="Rectangle: Rounded Corners 25">
              <a:extLst>
                <a:ext uri="{FF2B5EF4-FFF2-40B4-BE49-F238E27FC236}">
                  <a16:creationId xmlns:a16="http://schemas.microsoft.com/office/drawing/2014/main" id="{DD03D2B8-FF4D-4DE2-8001-8A90B58C6355}"/>
                </a:ext>
              </a:extLst>
            </p:cNvPr>
            <p:cNvSpPr/>
            <p:nvPr/>
          </p:nvSpPr>
          <p:spPr>
            <a:xfrm>
              <a:off x="7879933" y="2152222"/>
              <a:ext cx="1661358" cy="357329"/>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Material (</a:t>
              </a:r>
              <a:r>
                <a:rPr lang="id-ID" sz="1100" dirty="0" err="1"/>
                <a:t>indirect</a:t>
              </a:r>
              <a:r>
                <a:rPr lang="id-ID" sz="1100" dirty="0"/>
                <a:t>) </a:t>
              </a:r>
              <a:r>
                <a:rPr lang="id-ID" sz="1100" dirty="0" err="1"/>
                <a:t>Grease</a:t>
              </a:r>
              <a:endParaRPr lang="id-ID" sz="1100" dirty="0"/>
            </a:p>
          </p:txBody>
        </p:sp>
        <p:sp>
          <p:nvSpPr>
            <p:cNvPr id="27" name="Rectangle: Rounded Corners 26">
              <a:extLst>
                <a:ext uri="{FF2B5EF4-FFF2-40B4-BE49-F238E27FC236}">
                  <a16:creationId xmlns:a16="http://schemas.microsoft.com/office/drawing/2014/main" id="{9E8A8953-AA51-4393-89BF-ADB4218810AF}"/>
                </a:ext>
              </a:extLst>
            </p:cNvPr>
            <p:cNvSpPr/>
            <p:nvPr/>
          </p:nvSpPr>
          <p:spPr>
            <a:xfrm>
              <a:off x="7879933" y="2601410"/>
              <a:ext cx="1661358" cy="384528"/>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Mesin/ </a:t>
              </a:r>
              <a:r>
                <a:rPr lang="id-ID" sz="1100" dirty="0" err="1"/>
                <a:t>Equipment</a:t>
              </a:r>
              <a:r>
                <a:rPr lang="id-ID" sz="1100" dirty="0"/>
                <a:t> </a:t>
              </a:r>
              <a:r>
                <a:rPr lang="id-ID" sz="1100" dirty="0" err="1"/>
                <a:t>Grease</a:t>
              </a:r>
              <a:r>
                <a:rPr lang="id-ID" sz="1100" dirty="0"/>
                <a:t> Device</a:t>
              </a:r>
            </a:p>
          </p:txBody>
        </p:sp>
        <p:sp>
          <p:nvSpPr>
            <p:cNvPr id="28" name="Rectangle: Rounded Corners 27">
              <a:extLst>
                <a:ext uri="{FF2B5EF4-FFF2-40B4-BE49-F238E27FC236}">
                  <a16:creationId xmlns:a16="http://schemas.microsoft.com/office/drawing/2014/main" id="{90D56108-776E-4361-95D5-04154A9E5E5A}"/>
                </a:ext>
              </a:extLst>
            </p:cNvPr>
            <p:cNvSpPr/>
            <p:nvPr/>
          </p:nvSpPr>
          <p:spPr>
            <a:xfrm>
              <a:off x="7879933" y="3090491"/>
              <a:ext cx="1661358" cy="209106"/>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Environment</a:t>
              </a:r>
            </a:p>
          </p:txBody>
        </p:sp>
        <p:cxnSp>
          <p:nvCxnSpPr>
            <p:cNvPr id="6" name="Straight Connector 5">
              <a:extLst>
                <a:ext uri="{FF2B5EF4-FFF2-40B4-BE49-F238E27FC236}">
                  <a16:creationId xmlns:a16="http://schemas.microsoft.com/office/drawing/2014/main" id="{2074581F-0BD3-420C-B207-83387E0861BF}"/>
                </a:ext>
              </a:extLst>
            </p:cNvPr>
            <p:cNvCxnSpPr>
              <a:cxnSpLocks/>
              <a:stCxn id="16" idx="3"/>
              <a:endCxn id="17" idx="1"/>
            </p:cNvCxnSpPr>
            <p:nvPr/>
          </p:nvCxnSpPr>
          <p:spPr>
            <a:xfrm flipV="1">
              <a:off x="5444851" y="2202298"/>
              <a:ext cx="494741" cy="1314551"/>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51F33CF-B85A-4A8F-9E64-945D3B967F99}"/>
                </a:ext>
              </a:extLst>
            </p:cNvPr>
            <p:cNvCxnSpPr>
              <a:cxnSpLocks/>
              <a:stCxn id="16" idx="3"/>
              <a:endCxn id="18" idx="1"/>
            </p:cNvCxnSpPr>
            <p:nvPr/>
          </p:nvCxnSpPr>
          <p:spPr>
            <a:xfrm flipV="1">
              <a:off x="5444851" y="3033922"/>
              <a:ext cx="494741" cy="482927"/>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58AFE0B-9259-461A-B29E-F0B4262D93C8}"/>
                </a:ext>
              </a:extLst>
            </p:cNvPr>
            <p:cNvCxnSpPr>
              <a:cxnSpLocks/>
              <a:stCxn id="16" idx="3"/>
              <a:endCxn id="19" idx="1"/>
            </p:cNvCxnSpPr>
            <p:nvPr/>
          </p:nvCxnSpPr>
          <p:spPr>
            <a:xfrm>
              <a:off x="5444851" y="3516849"/>
              <a:ext cx="494741" cy="32413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1B433B9-DD6A-42B4-B07B-1FF9F15607FB}"/>
                </a:ext>
              </a:extLst>
            </p:cNvPr>
            <p:cNvCxnSpPr>
              <a:cxnSpLocks/>
              <a:stCxn id="16" idx="3"/>
              <a:endCxn id="20" idx="1"/>
            </p:cNvCxnSpPr>
            <p:nvPr/>
          </p:nvCxnSpPr>
          <p:spPr>
            <a:xfrm>
              <a:off x="5444851" y="3516849"/>
              <a:ext cx="494741" cy="1110133"/>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58593C4-02DE-457F-A176-C69A09A6AD19}"/>
                </a:ext>
              </a:extLst>
            </p:cNvPr>
            <p:cNvCxnSpPr>
              <a:cxnSpLocks/>
              <a:stCxn id="16" idx="3"/>
              <a:endCxn id="22" idx="1"/>
            </p:cNvCxnSpPr>
            <p:nvPr/>
          </p:nvCxnSpPr>
          <p:spPr>
            <a:xfrm>
              <a:off x="5444851" y="3516849"/>
              <a:ext cx="494741" cy="202751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43277ABC-6F16-4349-989D-F0063A0D4E33}"/>
                </a:ext>
              </a:extLst>
            </p:cNvPr>
            <p:cNvCxnSpPr>
              <a:stCxn id="17" idx="3"/>
              <a:endCxn id="25" idx="1"/>
            </p:cNvCxnSpPr>
            <p:nvPr/>
          </p:nvCxnSpPr>
          <p:spPr>
            <a:xfrm flipV="1">
              <a:off x="7600950" y="1948802"/>
              <a:ext cx="278983" cy="253496"/>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7351B7C-34D8-4447-B4D0-A4F4EE8167C5}"/>
                </a:ext>
              </a:extLst>
            </p:cNvPr>
            <p:cNvCxnSpPr>
              <a:cxnSpLocks/>
              <a:stCxn id="17" idx="3"/>
              <a:endCxn id="26" idx="1"/>
            </p:cNvCxnSpPr>
            <p:nvPr/>
          </p:nvCxnSpPr>
          <p:spPr>
            <a:xfrm>
              <a:off x="7600950" y="2202298"/>
              <a:ext cx="278983" cy="128589"/>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C77E592-368D-451C-A2AC-68CC5EAB5B58}"/>
                </a:ext>
              </a:extLst>
            </p:cNvPr>
            <p:cNvCxnSpPr>
              <a:cxnSpLocks/>
              <a:stCxn id="17" idx="3"/>
              <a:endCxn id="27" idx="1"/>
            </p:cNvCxnSpPr>
            <p:nvPr/>
          </p:nvCxnSpPr>
          <p:spPr>
            <a:xfrm>
              <a:off x="7600950" y="2202298"/>
              <a:ext cx="278983" cy="591376"/>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DB2B5D6F-D23D-414A-88B9-48451681141F}"/>
                </a:ext>
              </a:extLst>
            </p:cNvPr>
            <p:cNvCxnSpPr>
              <a:stCxn id="17" idx="3"/>
              <a:endCxn id="28" idx="1"/>
            </p:cNvCxnSpPr>
            <p:nvPr/>
          </p:nvCxnSpPr>
          <p:spPr>
            <a:xfrm>
              <a:off x="7600950" y="2202298"/>
              <a:ext cx="278983" cy="992746"/>
            </a:xfrm>
            <a:prstGeom prst="line">
              <a:avLst/>
            </a:prstGeom>
          </p:spPr>
          <p:style>
            <a:lnRef idx="1">
              <a:schemeClr val="dk1"/>
            </a:lnRef>
            <a:fillRef idx="0">
              <a:schemeClr val="dk1"/>
            </a:fillRef>
            <a:effectRef idx="0">
              <a:schemeClr val="dk1"/>
            </a:effectRef>
            <a:fontRef idx="minor">
              <a:schemeClr val="tx1"/>
            </a:fontRef>
          </p:style>
        </p:cxnSp>
      </p:grpSp>
      <p:sp>
        <p:nvSpPr>
          <p:cNvPr id="47" name="Arrow: Pentagon 46">
            <a:extLst>
              <a:ext uri="{FF2B5EF4-FFF2-40B4-BE49-F238E27FC236}">
                <a16:creationId xmlns:a16="http://schemas.microsoft.com/office/drawing/2014/main" id="{D79042AB-91F4-4862-99D3-540A5F6E39DD}"/>
              </a:ext>
            </a:extLst>
          </p:cNvPr>
          <p:cNvSpPr/>
          <p:nvPr/>
        </p:nvSpPr>
        <p:spPr>
          <a:xfrm>
            <a:off x="6404" y="1765351"/>
            <a:ext cx="806997" cy="485862"/>
          </a:xfrm>
          <a:prstGeom prst="homePlat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 name="Arrow: Pentagon 47">
            <a:extLst>
              <a:ext uri="{FF2B5EF4-FFF2-40B4-BE49-F238E27FC236}">
                <a16:creationId xmlns:a16="http://schemas.microsoft.com/office/drawing/2014/main" id="{CB419444-EA0B-47A5-8BD9-D0BD83F478C7}"/>
              </a:ext>
            </a:extLst>
          </p:cNvPr>
          <p:cNvSpPr/>
          <p:nvPr/>
        </p:nvSpPr>
        <p:spPr>
          <a:xfrm>
            <a:off x="0" y="3497773"/>
            <a:ext cx="806997" cy="485862"/>
          </a:xfrm>
          <a:prstGeom prst="homePlat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9" name="TextBox 48">
            <a:extLst>
              <a:ext uri="{FF2B5EF4-FFF2-40B4-BE49-F238E27FC236}">
                <a16:creationId xmlns:a16="http://schemas.microsoft.com/office/drawing/2014/main" id="{B3D99479-44A0-44A7-AD10-A843A51E8ED2}"/>
              </a:ext>
            </a:extLst>
          </p:cNvPr>
          <p:cNvSpPr txBox="1"/>
          <p:nvPr/>
        </p:nvSpPr>
        <p:spPr>
          <a:xfrm>
            <a:off x="948701" y="3595436"/>
            <a:ext cx="2962427" cy="1569660"/>
          </a:xfrm>
          <a:prstGeom prst="rect">
            <a:avLst/>
          </a:prstGeom>
          <a:noFill/>
        </p:spPr>
        <p:txBody>
          <a:bodyPr wrap="square" rtlCol="0">
            <a:spAutoFit/>
          </a:bodyPr>
          <a:lstStyle/>
          <a:p>
            <a:pPr algn="just"/>
            <a:r>
              <a:rPr lang="id-ID" sz="1600" dirty="0"/>
              <a:t>Tujuan dari tahapan ini adalah kita mengidentifikasi Item Proses, yang kemudian di </a:t>
            </a:r>
            <a:r>
              <a:rPr lang="id-ID" sz="1600" dirty="0" err="1"/>
              <a:t>breakdown</a:t>
            </a:r>
            <a:r>
              <a:rPr lang="id-ID" sz="1600" dirty="0"/>
              <a:t> ke  tahapan proses, kemudian di </a:t>
            </a:r>
            <a:r>
              <a:rPr lang="id-ID" sz="1600" dirty="0" err="1"/>
              <a:t>breakdwon</a:t>
            </a:r>
            <a:r>
              <a:rPr lang="id-ID" sz="1600" dirty="0"/>
              <a:t> lagi ke elemen proses kerja</a:t>
            </a:r>
          </a:p>
        </p:txBody>
      </p:sp>
      <p:pic>
        <p:nvPicPr>
          <p:cNvPr id="7" name="Picture 6">
            <a:extLst>
              <a:ext uri="{FF2B5EF4-FFF2-40B4-BE49-F238E27FC236}">
                <a16:creationId xmlns:a16="http://schemas.microsoft.com/office/drawing/2014/main" id="{2B221F3F-762D-4848-A772-63839B5FA969}"/>
              </a:ext>
            </a:extLst>
          </p:cNvPr>
          <p:cNvPicPr>
            <a:picLocks noChangeAspect="1"/>
          </p:cNvPicPr>
          <p:nvPr/>
        </p:nvPicPr>
        <p:blipFill>
          <a:blip r:embed="rId2"/>
          <a:stretch>
            <a:fillRect/>
          </a:stretch>
        </p:blipFill>
        <p:spPr>
          <a:xfrm>
            <a:off x="-1582" y="-2626"/>
            <a:ext cx="1215237" cy="1067214"/>
          </a:xfrm>
          <a:prstGeom prst="rect">
            <a:avLst/>
          </a:prstGeom>
        </p:spPr>
      </p:pic>
      <p:sp>
        <p:nvSpPr>
          <p:cNvPr id="46" name="Rectangle 45">
            <a:extLst>
              <a:ext uri="{FF2B5EF4-FFF2-40B4-BE49-F238E27FC236}">
                <a16:creationId xmlns:a16="http://schemas.microsoft.com/office/drawing/2014/main" id="{696AAB79-D662-4954-922D-BF98BA5277E0}"/>
              </a:ext>
            </a:extLst>
          </p:cNvPr>
          <p:cNvSpPr/>
          <p:nvPr/>
        </p:nvSpPr>
        <p:spPr>
          <a:xfrm>
            <a:off x="829582" y="309933"/>
            <a:ext cx="6316153" cy="744723"/>
          </a:xfrm>
          <a:prstGeom prst="rect">
            <a:avLst/>
          </a:prstGeom>
          <a:gradFill flip="none" rotWithShape="1">
            <a:gsLst>
              <a:gs pos="86000">
                <a:schemeClr val="bg1"/>
              </a:gs>
              <a:gs pos="0">
                <a:schemeClr val="bg1">
                  <a:alpha val="0"/>
                </a:schemeClr>
              </a:gs>
              <a:gs pos="100000">
                <a:schemeClr val="bg1">
                  <a:lumMod val="65000"/>
                </a:schemeClr>
              </a:gs>
            </a:gsLst>
            <a:lin ang="10800000" scaled="1"/>
            <a:tileRect/>
          </a:gradFill>
          <a:ln>
            <a:noFill/>
          </a:ln>
          <a:effectLst>
            <a:outerShdw blurRad="622300" dist="215900" dir="13500000" sx="87000" sy="87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962049" y="458594"/>
            <a:ext cx="3001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Analisa Struktur</a:t>
            </a:r>
            <a:endParaRPr lang="en-US" altLang="id-ID" sz="2400" dirty="0">
              <a:latin typeface="Verdana" panose="020B0604030504040204" pitchFamily="34" charset="0"/>
            </a:endParaRPr>
          </a:p>
        </p:txBody>
      </p:sp>
      <p:sp>
        <p:nvSpPr>
          <p:cNvPr id="3" name="Footer Placeholder 2">
            <a:extLst>
              <a:ext uri="{FF2B5EF4-FFF2-40B4-BE49-F238E27FC236}">
                <a16:creationId xmlns:a16="http://schemas.microsoft.com/office/drawing/2014/main" id="{7B053B1B-2494-44F7-83C0-766EF01D3CC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012171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0-#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500"/>
                                        <p:tgtEl>
                                          <p:spTgt spid="49"/>
                                        </p:tgtEl>
                                      </p:cBhvr>
                                    </p:animEffect>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ppt_x"/>
                                          </p:val>
                                        </p:tav>
                                        <p:tav tm="100000">
                                          <p:val>
                                            <p:strVal val="#ppt_x"/>
                                          </p:val>
                                        </p:tav>
                                      </p:tavLst>
                                    </p:anim>
                                    <p:anim calcmode="lin" valueType="num">
                                      <p:cBhvr additive="base">
                                        <p:cTn id="26" dur="500" fill="hold"/>
                                        <p:tgtEl>
                                          <p:spTgt spid="5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P spid="47" grpId="0" animBg="1"/>
      <p:bldP spid="48" grpId="0" animBg="1"/>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28</a:t>
            </a:fld>
            <a:endParaRPr lang="en-US"/>
          </a:p>
        </p:txBody>
      </p:sp>
      <p:sp>
        <p:nvSpPr>
          <p:cNvPr id="4" name="Rectangle 3"/>
          <p:cNvSpPr/>
          <p:nvPr/>
        </p:nvSpPr>
        <p:spPr>
          <a:xfrm>
            <a:off x="0" y="-22824"/>
            <a:ext cx="542699" cy="6880824"/>
          </a:xfrm>
          <a:prstGeom prst="rect">
            <a:avLst/>
          </a:prstGeom>
          <a:solidFill>
            <a:srgbClr val="00696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022563" y="158911"/>
            <a:ext cx="3437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2. Analisa Struktur</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Curved Right 20">
            <a:extLst>
              <a:ext uri="{FF2B5EF4-FFF2-40B4-BE49-F238E27FC236}">
                <a16:creationId xmlns:a16="http://schemas.microsoft.com/office/drawing/2014/main" id="{1E607F02-F9F9-4EC7-9534-366E5EBDD016}"/>
              </a:ext>
            </a:extLst>
          </p:cNvPr>
          <p:cNvSpPr/>
          <p:nvPr/>
        </p:nvSpPr>
        <p:spPr>
          <a:xfrm rot="19095902">
            <a:off x="2899242" y="4545801"/>
            <a:ext cx="1395191" cy="2550127"/>
          </a:xfrm>
          <a:prstGeom prst="curvedRightArrow">
            <a:avLst>
              <a:gd name="adj1" fmla="val 25000"/>
              <a:gd name="adj2" fmla="val 85345"/>
              <a:gd name="adj3" fmla="val 37618"/>
            </a:avLst>
          </a:prstGeom>
          <a:solidFill>
            <a:srgbClr val="C00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D" sz="1100">
              <a:solidFill>
                <a:schemeClr val="tx1"/>
              </a:solidFill>
            </a:endParaRPr>
          </a:p>
        </p:txBody>
      </p:sp>
      <p:sp>
        <p:nvSpPr>
          <p:cNvPr id="11" name="TextBox 10">
            <a:extLst>
              <a:ext uri="{FF2B5EF4-FFF2-40B4-BE49-F238E27FC236}">
                <a16:creationId xmlns:a16="http://schemas.microsoft.com/office/drawing/2014/main" id="{FC1183A3-E6B2-4361-A06A-D61051370BEA}"/>
              </a:ext>
            </a:extLst>
          </p:cNvPr>
          <p:cNvSpPr txBox="1"/>
          <p:nvPr/>
        </p:nvSpPr>
        <p:spPr>
          <a:xfrm>
            <a:off x="776416" y="1037135"/>
            <a:ext cx="8683306" cy="2308324"/>
          </a:xfrm>
          <a:prstGeom prst="rect">
            <a:avLst/>
          </a:prstGeom>
          <a:noFill/>
        </p:spPr>
        <p:txBody>
          <a:bodyPr wrap="square" rtlCol="0">
            <a:spAutoFit/>
          </a:bodyPr>
          <a:lstStyle/>
          <a:p>
            <a:pPr marL="360363" indent="-360363"/>
            <a:r>
              <a:rPr lang="en-ID" dirty="0">
                <a:latin typeface="Arial" panose="020B0604020202020204" pitchFamily="34" charset="0"/>
                <a:cs typeface="Arial" panose="020B0604020202020204" pitchFamily="34" charset="0"/>
              </a:rPr>
              <a:t>1. 	</a:t>
            </a:r>
            <a:r>
              <a:rPr lang="id-ID" dirty="0">
                <a:latin typeface="Arial" panose="020B0604020202020204" pitchFamily="34" charset="0"/>
                <a:cs typeface="Arial" panose="020B0604020202020204" pitchFamily="34" charset="0"/>
              </a:rPr>
              <a:t>Menetapkan Diagram Flow Proses </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satu</a:t>
            </a:r>
            <a:r>
              <a:rPr lang="en-ID" dirty="0">
                <a:latin typeface="Arial" panose="020B0604020202020204" pitchFamily="34" charset="0"/>
                <a:cs typeface="Arial" panose="020B0604020202020204" pitchFamily="34" charset="0"/>
              </a:rPr>
              <a:t> flow proses </a:t>
            </a:r>
            <a:r>
              <a:rPr lang="en-ID" dirty="0" err="1">
                <a:latin typeface="Arial" panose="020B0604020202020204" pitchFamily="34" charset="0"/>
                <a:cs typeface="Arial" panose="020B0604020202020204" pitchFamily="34" charset="0"/>
              </a:rPr>
              <a:t>dijadikan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menjadi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satu</a:t>
            </a:r>
            <a:r>
              <a:rPr lang="en-ID" dirty="0">
                <a:latin typeface="Arial" panose="020B0604020202020204" pitchFamily="34" charset="0"/>
                <a:cs typeface="Arial" panose="020B0604020202020204" pitchFamily="34" charset="0"/>
              </a:rPr>
              <a:t> Process Item</a:t>
            </a:r>
            <a:endParaRPr lang="id-ID" dirty="0">
              <a:latin typeface="Arial" panose="020B0604020202020204" pitchFamily="34" charset="0"/>
              <a:cs typeface="Arial" panose="020B0604020202020204" pitchFamily="34" charset="0"/>
            </a:endParaRPr>
          </a:p>
          <a:p>
            <a:pPr marL="360363" indent="-360363"/>
            <a:endParaRPr lang="en-ID" dirty="0">
              <a:latin typeface="Arial" panose="020B0604020202020204" pitchFamily="34" charset="0"/>
              <a:cs typeface="Arial" panose="020B0604020202020204" pitchFamily="34" charset="0"/>
            </a:endParaRPr>
          </a:p>
          <a:p>
            <a:pPr marL="360363" indent="-360363"/>
            <a:r>
              <a:rPr lang="en-ID" dirty="0">
                <a:latin typeface="Arial" panose="020B0604020202020204" pitchFamily="34" charset="0"/>
                <a:cs typeface="Arial" panose="020B0604020202020204" pitchFamily="34" charset="0"/>
              </a:rPr>
              <a:t>2. 	</a:t>
            </a:r>
            <a:r>
              <a:rPr lang="id-ID" dirty="0">
                <a:latin typeface="Arial" panose="020B0604020202020204" pitchFamily="34" charset="0"/>
                <a:cs typeface="Arial" panose="020B0604020202020204" pitchFamily="34" charset="0"/>
              </a:rPr>
              <a:t>Menetapkan tahapan Proses </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tahapan</a:t>
            </a:r>
            <a:r>
              <a:rPr lang="en-ID" dirty="0">
                <a:latin typeface="Arial" panose="020B0604020202020204" pitchFamily="34" charset="0"/>
                <a:cs typeface="Arial" panose="020B0604020202020204" pitchFamily="34" charset="0"/>
              </a:rPr>
              <a:t> </a:t>
            </a:r>
            <a:r>
              <a:rPr lang="fi-FI" dirty="0">
                <a:latin typeface="Arial" panose="020B0604020202020204" pitchFamily="34" charset="0"/>
                <a:cs typeface="Arial" panose="020B0604020202020204" pitchFamily="34" charset="0"/>
                <a:sym typeface="Wingdings" panose="05000000000000000000" pitchFamily="2" charset="2"/>
              </a:rPr>
              <a:t>pekerjaan dalam satu flow proses dijadikan menjadi satu Process Step</a:t>
            </a:r>
          </a:p>
          <a:p>
            <a:pPr marL="360363" indent="-360363"/>
            <a:endParaRPr lang="fi-FI" dirty="0">
              <a:latin typeface="Arial" panose="020B0604020202020204" pitchFamily="34" charset="0"/>
              <a:cs typeface="Arial" panose="020B0604020202020204" pitchFamily="34" charset="0"/>
              <a:sym typeface="Wingdings" panose="05000000000000000000" pitchFamily="2" charset="2"/>
            </a:endParaRPr>
          </a:p>
          <a:p>
            <a:pPr marL="360363" indent="-360363"/>
            <a:r>
              <a:rPr lang="en-ID" dirty="0">
                <a:latin typeface="Arial" panose="020B0604020202020204" pitchFamily="34" charset="0"/>
                <a:cs typeface="Arial" panose="020B0604020202020204" pitchFamily="34" charset="0"/>
              </a:rPr>
              <a:t>3. 	</a:t>
            </a:r>
            <a:r>
              <a:rPr lang="id-ID" dirty="0">
                <a:latin typeface="Arial" panose="020B0604020202020204" pitchFamily="34" charset="0"/>
                <a:cs typeface="Arial" panose="020B0604020202020204" pitchFamily="34" charset="0"/>
              </a:rPr>
              <a:t>Menetapkan Elemen Proses Kerja </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dalam</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setiap</a:t>
            </a:r>
            <a:r>
              <a:rPr lang="en-ID" dirty="0">
                <a:latin typeface="Arial" panose="020B0604020202020204" pitchFamily="34" charset="0"/>
                <a:cs typeface="Arial" panose="020B0604020202020204" pitchFamily="34" charset="0"/>
              </a:rPr>
              <a:t> Process Step </a:t>
            </a:r>
            <a:r>
              <a:rPr lang="en-ID" dirty="0" err="1">
                <a:latin typeface="Arial" panose="020B0604020202020204" pitchFamily="34" charset="0"/>
                <a:cs typeface="Arial" panose="020B0604020202020204" pitchFamily="34" charset="0"/>
              </a:rPr>
              <a:t>diidentifikasi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unsur</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elemen</a:t>
            </a:r>
            <a:r>
              <a:rPr lang="en-ID" dirty="0">
                <a:latin typeface="Arial" panose="020B0604020202020204" pitchFamily="34" charset="0"/>
                <a:cs typeface="Arial" panose="020B0604020202020204" pitchFamily="34" charset="0"/>
              </a:rPr>
              <a:t> proses </a:t>
            </a:r>
            <a:r>
              <a:rPr lang="en-ID" dirty="0" err="1">
                <a:latin typeface="Arial" panose="020B0604020202020204" pitchFamily="34" charset="0"/>
                <a:cs typeface="Arial" panose="020B0604020202020204" pitchFamily="34" charset="0"/>
              </a:rPr>
              <a:t>kerja</a:t>
            </a:r>
            <a:r>
              <a:rPr lang="en-ID" dirty="0">
                <a:latin typeface="Arial" panose="020B0604020202020204" pitchFamily="34" charset="0"/>
                <a:cs typeface="Arial" panose="020B0604020202020204" pitchFamily="34" charset="0"/>
              </a:rPr>
              <a:t> : </a:t>
            </a:r>
            <a:r>
              <a:rPr lang="id-ID" dirty="0">
                <a:latin typeface="Arial" panose="020B0604020202020204" pitchFamily="34" charset="0"/>
                <a:cs typeface="Arial" panose="020B0604020202020204" pitchFamily="34" charset="0"/>
              </a:rPr>
              <a:t>Machine + Man + Material (Indirect) + </a:t>
            </a:r>
            <a:r>
              <a:rPr lang="id-ID" dirty="0" err="1">
                <a:latin typeface="Arial" panose="020B0604020202020204" pitchFamily="34" charset="0"/>
                <a:cs typeface="Arial" panose="020B0604020202020204" pitchFamily="34" charset="0"/>
              </a:rPr>
              <a:t>Environment</a:t>
            </a:r>
            <a:r>
              <a:rPr lang="id-ID" dirty="0">
                <a:latin typeface="Arial" panose="020B0604020202020204" pitchFamily="34" charset="0"/>
                <a:cs typeface="Arial" panose="020B0604020202020204" pitchFamily="34" charset="0"/>
              </a:rPr>
              <a:t> </a:t>
            </a:r>
          </a:p>
        </p:txBody>
      </p:sp>
      <p:grpSp>
        <p:nvGrpSpPr>
          <p:cNvPr id="2" name="Group 1">
            <a:extLst>
              <a:ext uri="{FF2B5EF4-FFF2-40B4-BE49-F238E27FC236}">
                <a16:creationId xmlns:a16="http://schemas.microsoft.com/office/drawing/2014/main" id="{EBA0CE05-6D78-412E-8D32-9E21609AF70A}"/>
              </a:ext>
            </a:extLst>
          </p:cNvPr>
          <p:cNvGrpSpPr/>
          <p:nvPr/>
        </p:nvGrpSpPr>
        <p:grpSpPr>
          <a:xfrm>
            <a:off x="1104852" y="4323294"/>
            <a:ext cx="2772310" cy="1317625"/>
            <a:chOff x="1104852" y="4323294"/>
            <a:chExt cx="2772310" cy="1317625"/>
          </a:xfrm>
        </p:grpSpPr>
        <p:sp>
          <p:nvSpPr>
            <p:cNvPr id="38" name="Rectangle 37">
              <a:extLst>
                <a:ext uri="{FF2B5EF4-FFF2-40B4-BE49-F238E27FC236}">
                  <a16:creationId xmlns:a16="http://schemas.microsoft.com/office/drawing/2014/main" id="{7F657DF3-5328-4676-ABB5-3575DBEB9E39}"/>
                </a:ext>
              </a:extLst>
            </p:cNvPr>
            <p:cNvSpPr/>
            <p:nvPr/>
          </p:nvSpPr>
          <p:spPr>
            <a:xfrm>
              <a:off x="1104852" y="4816389"/>
              <a:ext cx="2772310" cy="82453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Step</a:t>
              </a:r>
            </a:p>
          </p:txBody>
        </p:sp>
        <p:sp>
          <p:nvSpPr>
            <p:cNvPr id="39" name="Rectangle 38">
              <a:extLst>
                <a:ext uri="{FF2B5EF4-FFF2-40B4-BE49-F238E27FC236}">
                  <a16:creationId xmlns:a16="http://schemas.microsoft.com/office/drawing/2014/main" id="{4DB66F3F-77E2-4AD3-AB31-BBE9FC292CEA}"/>
                </a:ext>
              </a:extLst>
            </p:cNvPr>
            <p:cNvSpPr/>
            <p:nvPr/>
          </p:nvSpPr>
          <p:spPr>
            <a:xfrm>
              <a:off x="1104852" y="4323294"/>
              <a:ext cx="2772310" cy="4991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Current FMEA 4</a:t>
              </a:r>
              <a:r>
                <a:rPr lang="en-US" b="1" baseline="30000" dirty="0">
                  <a:solidFill>
                    <a:schemeClr val="accent5">
                      <a:lumMod val="50000"/>
                    </a:schemeClr>
                  </a:solidFill>
                </a:rPr>
                <a:t>th</a:t>
              </a:r>
              <a:r>
                <a:rPr lang="en-US" b="1" dirty="0">
                  <a:solidFill>
                    <a:schemeClr val="accent5">
                      <a:lumMod val="50000"/>
                    </a:schemeClr>
                  </a:solidFill>
                </a:rPr>
                <a:t> Edition</a:t>
              </a:r>
            </a:p>
          </p:txBody>
        </p:sp>
      </p:grpSp>
      <p:graphicFrame>
        <p:nvGraphicFramePr>
          <p:cNvPr id="40" name="Table 40">
            <a:extLst>
              <a:ext uri="{FF2B5EF4-FFF2-40B4-BE49-F238E27FC236}">
                <a16:creationId xmlns:a16="http://schemas.microsoft.com/office/drawing/2014/main" id="{70B93781-AF8F-417B-9B22-A5790B019D54}"/>
              </a:ext>
            </a:extLst>
          </p:cNvPr>
          <p:cNvGraphicFramePr>
            <a:graphicFrameLocks noGrp="1"/>
          </p:cNvGraphicFramePr>
          <p:nvPr/>
        </p:nvGraphicFramePr>
        <p:xfrm>
          <a:off x="4867490" y="3907365"/>
          <a:ext cx="4746771" cy="2164080"/>
        </p:xfrm>
        <a:graphic>
          <a:graphicData uri="http://schemas.openxmlformats.org/drawingml/2006/table">
            <a:tbl>
              <a:tblPr firstRow="1" bandRow="1">
                <a:tableStyleId>{5940675A-B579-460E-94D1-54222C63F5DA}</a:tableStyleId>
              </a:tblPr>
              <a:tblGrid>
                <a:gridCol w="1582257">
                  <a:extLst>
                    <a:ext uri="{9D8B030D-6E8A-4147-A177-3AD203B41FA5}">
                      <a16:colId xmlns:a16="http://schemas.microsoft.com/office/drawing/2014/main" val="958684778"/>
                    </a:ext>
                  </a:extLst>
                </a:gridCol>
                <a:gridCol w="1582257">
                  <a:extLst>
                    <a:ext uri="{9D8B030D-6E8A-4147-A177-3AD203B41FA5}">
                      <a16:colId xmlns:a16="http://schemas.microsoft.com/office/drawing/2014/main" val="2220588877"/>
                    </a:ext>
                  </a:extLst>
                </a:gridCol>
                <a:gridCol w="1582257">
                  <a:extLst>
                    <a:ext uri="{9D8B030D-6E8A-4147-A177-3AD203B41FA5}">
                      <a16:colId xmlns:a16="http://schemas.microsoft.com/office/drawing/2014/main" val="4036065826"/>
                    </a:ext>
                  </a:extLst>
                </a:gridCol>
              </a:tblGrid>
              <a:tr h="311014">
                <a:tc gridSpan="3">
                  <a:txBody>
                    <a:bodyPr/>
                    <a:lstStyle/>
                    <a:p>
                      <a:pPr algn="ctr"/>
                      <a:r>
                        <a:rPr lang="en-US" dirty="0"/>
                        <a:t>New PFMEA AIAG &amp; VDA</a:t>
                      </a:r>
                    </a:p>
                  </a:txBody>
                  <a:tcPr>
                    <a:solidFill>
                      <a:schemeClr val="accent1">
                        <a:lumMod val="20000"/>
                        <a:lumOff val="80000"/>
                      </a:scheme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37481350"/>
                  </a:ext>
                </a:extLst>
              </a:tr>
              <a:tr h="285096">
                <a:tc gridSpan="3">
                  <a:txBody>
                    <a:bodyPr/>
                    <a:lstStyle/>
                    <a:p>
                      <a:pPr algn="ctr"/>
                      <a:r>
                        <a:rPr lang="en-US" sz="1600" dirty="0"/>
                        <a:t>STRUCTURE ANALYSIS (STEP2)</a:t>
                      </a:r>
                    </a:p>
                  </a:txBody>
                  <a:tcPr>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631034364"/>
                  </a:ext>
                </a:extLst>
              </a:tr>
              <a:tr h="478825">
                <a:tc>
                  <a:txBody>
                    <a:bodyPr/>
                    <a:lstStyle/>
                    <a:p>
                      <a:pPr marL="342900" indent="-342900" algn="ctr">
                        <a:buAutoNum type="arabicPeriod"/>
                      </a:pPr>
                      <a:r>
                        <a:rPr lang="en-US" sz="1400" b="1" dirty="0"/>
                        <a:t>Process Item</a:t>
                      </a:r>
                    </a:p>
                    <a:p>
                      <a:pPr marL="0" indent="0" algn="ctr">
                        <a:buNone/>
                      </a:pP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2. Step Proses</a:t>
                      </a:r>
                    </a:p>
                    <a:p>
                      <a:pPr algn="ctr" defTabSz="914400" rtl="0" eaLnBrk="1" latinLnBrk="0" hangingPunct="1"/>
                      <a:endParaRPr lang="en-US" sz="14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2. Work 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27827880"/>
                  </a:ext>
                </a:extLst>
              </a:tr>
              <a:tr h="803452">
                <a:tc>
                  <a:txBody>
                    <a:bodyPr/>
                    <a:lstStyle/>
                    <a:p>
                      <a:pPr marL="0" indent="0" algn="ctr">
                        <a:buNone/>
                      </a:pPr>
                      <a:r>
                        <a:rPr lang="en-US" sz="1400" dirty="0"/>
                        <a:t>System, Sub System, Part Element or Name of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defTabSz="914400" rtl="0" eaLnBrk="1" latinLnBrk="0" hangingPunct="1"/>
                      <a:r>
                        <a:rPr lang="en-US" sz="1400" kern="1200" dirty="0">
                          <a:solidFill>
                            <a:schemeClr val="tx1"/>
                          </a:solidFill>
                          <a:latin typeface="+mn-lt"/>
                          <a:ea typeface="+mn-ea"/>
                          <a:cs typeface="+mn-cs"/>
                        </a:rPr>
                        <a:t>Station No. and Name of Focus 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4MType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3996848"/>
                  </a:ext>
                </a:extLst>
              </a:tr>
            </a:tbl>
          </a:graphicData>
        </a:graphic>
      </p:graphicFrame>
      <p:sp>
        <p:nvSpPr>
          <p:cNvPr id="3" name="Footer Placeholder 2">
            <a:extLst>
              <a:ext uri="{FF2B5EF4-FFF2-40B4-BE49-F238E27FC236}">
                <a16:creationId xmlns:a16="http://schemas.microsoft.com/office/drawing/2014/main" id="{B66E256F-133A-4F21-A002-EC1EF56E8C34}"/>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40540733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29</a:t>
            </a:fld>
            <a:endParaRPr lang="en-US"/>
          </a:p>
        </p:txBody>
      </p:sp>
      <p:sp>
        <p:nvSpPr>
          <p:cNvPr id="4" name="Rectangle 3"/>
          <p:cNvSpPr/>
          <p:nvPr/>
        </p:nvSpPr>
        <p:spPr>
          <a:xfrm>
            <a:off x="-1" y="-22824"/>
            <a:ext cx="501921" cy="6880824"/>
          </a:xfrm>
          <a:prstGeom prst="rect">
            <a:avLst/>
          </a:prstGeom>
          <a:solidFill>
            <a:srgbClr val="00696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022563" y="158911"/>
            <a:ext cx="3437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2. Analisa Struktur</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6" name="Picture 33">
            <a:extLst>
              <a:ext uri="{FF2B5EF4-FFF2-40B4-BE49-F238E27FC236}">
                <a16:creationId xmlns:a16="http://schemas.microsoft.com/office/drawing/2014/main" id="{D7B72FEF-A8B6-4D71-829A-FB6E5A600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81825" y="203722288"/>
            <a:ext cx="29605288" cy="22267862"/>
          </a:xfrm>
          <a:prstGeom prst="rect">
            <a:avLst/>
          </a:prstGeom>
          <a:noFill/>
          <a:extLst>
            <a:ext uri="{909E8E84-426E-40DD-AFC4-6F175D3DCCD1}">
              <a14:hiddenFill xmlns:a14="http://schemas.microsoft.com/office/drawing/2010/main">
                <a:solidFill>
                  <a:srgbClr val="FFFFFF"/>
                </a:solidFill>
              </a14:hiddenFill>
            </a:ext>
          </a:extLst>
        </p:spPr>
      </p:pic>
      <p:pic>
        <p:nvPicPr>
          <p:cNvPr id="3112" name="Arrow: Curved Right 30">
            <a:extLst>
              <a:ext uri="{FF2B5EF4-FFF2-40B4-BE49-F238E27FC236}">
                <a16:creationId xmlns:a16="http://schemas.microsoft.com/office/drawing/2014/main" id="{E244EAC8-D301-4397-9044-96D5383BA6A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68588" y="195832413"/>
            <a:ext cx="19256375" cy="20023137"/>
          </a:xfrm>
          <a:prstGeom prst="rect">
            <a:avLst/>
          </a:prstGeom>
          <a:noFill/>
          <a:extLst>
            <a:ext uri="{909E8E84-426E-40DD-AFC4-6F175D3DCCD1}">
              <a14:hiddenFill xmlns:a14="http://schemas.microsoft.com/office/drawing/2010/main">
                <a:solidFill>
                  <a:srgbClr val="FFFFFF"/>
                </a:solidFill>
              </a14:hiddenFill>
            </a:ext>
          </a:extLst>
        </p:spPr>
      </p:pic>
      <p:pic>
        <p:nvPicPr>
          <p:cNvPr id="3108" name="TextBox 49">
            <a:extLst>
              <a:ext uri="{FF2B5EF4-FFF2-40B4-BE49-F238E27FC236}">
                <a16:creationId xmlns:a16="http://schemas.microsoft.com/office/drawing/2014/main" id="{A1D60BAC-F024-4D43-A498-34B2A5FC75F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33925" y="46313725"/>
            <a:ext cx="15041563" cy="14070013"/>
          </a:xfrm>
          <a:prstGeom prst="rect">
            <a:avLst/>
          </a:prstGeom>
          <a:noFill/>
          <a:extLst>
            <a:ext uri="{909E8E84-426E-40DD-AFC4-6F175D3DCCD1}">
              <a14:hiddenFill xmlns:a14="http://schemas.microsoft.com/office/drawing/2010/main">
                <a:solidFill>
                  <a:srgbClr val="FFFFFF"/>
                </a:solidFill>
              </a14:hiddenFill>
            </a:ext>
          </a:extLst>
        </p:spPr>
      </p:pic>
      <p:grpSp>
        <p:nvGrpSpPr>
          <p:cNvPr id="3099" name="Group 22"/>
          <p:cNvGrpSpPr>
            <a:grpSpLocks/>
          </p:cNvGrpSpPr>
          <p:nvPr/>
        </p:nvGrpSpPr>
        <p:grpSpPr bwMode="auto">
          <a:xfrm>
            <a:off x="150407688" y="107721400"/>
            <a:ext cx="53948012" cy="42632313"/>
            <a:chOff x="199928" y="150043"/>
            <a:chExt cx="33983" cy="26854"/>
          </a:xfrm>
        </p:grpSpPr>
      </p:grpSp>
      <p:pic>
        <p:nvPicPr>
          <p:cNvPr id="18" name="Picture 17">
            <a:extLst>
              <a:ext uri="{FF2B5EF4-FFF2-40B4-BE49-F238E27FC236}">
                <a16:creationId xmlns:a16="http://schemas.microsoft.com/office/drawing/2014/main" id="{AAD99804-E5EB-4479-8953-A40BB8229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683" y="3973921"/>
            <a:ext cx="1964799" cy="18091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2CAA1C1-0E83-40B8-9B2B-1AC4399E4671}"/>
              </a:ext>
            </a:extLst>
          </p:cNvPr>
          <p:cNvPicPr>
            <a:picLocks noChangeAspect="1"/>
          </p:cNvPicPr>
          <p:nvPr/>
        </p:nvPicPr>
        <p:blipFill rotWithShape="1">
          <a:blip r:embed="rId6"/>
          <a:srcRect l="23733" t="46179" r="62440" b="31561"/>
          <a:stretch/>
        </p:blipFill>
        <p:spPr>
          <a:xfrm>
            <a:off x="1414975" y="898361"/>
            <a:ext cx="2019251" cy="1809171"/>
          </a:xfrm>
          <a:prstGeom prst="rect">
            <a:avLst/>
          </a:prstGeom>
        </p:spPr>
      </p:pic>
      <p:pic>
        <p:nvPicPr>
          <p:cNvPr id="20" name="Picture 19">
            <a:extLst>
              <a:ext uri="{FF2B5EF4-FFF2-40B4-BE49-F238E27FC236}">
                <a16:creationId xmlns:a16="http://schemas.microsoft.com/office/drawing/2014/main" id="{238DDB07-ACA2-499F-BBDF-7020105DDE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1720" y="1980201"/>
            <a:ext cx="4062339" cy="4393617"/>
          </a:xfrm>
          <a:prstGeom prst="rect">
            <a:avLst/>
          </a:prstGeom>
          <a:noFill/>
          <a:ln w="19050">
            <a:solidFill>
              <a:srgbClr val="F1838D"/>
            </a:solidFill>
          </a:ln>
          <a:extLst>
            <a:ext uri="{909E8E84-426E-40DD-AFC4-6F175D3DCCD1}">
              <a14:hiddenFill xmlns:a14="http://schemas.microsoft.com/office/drawing/2010/main">
                <a:solidFill>
                  <a:srgbClr val="FFFFFF"/>
                </a:solidFill>
              </a14:hiddenFill>
            </a:ext>
          </a:extLst>
        </p:spPr>
      </p:pic>
      <p:sp>
        <p:nvSpPr>
          <p:cNvPr id="21" name="Text Box 2">
            <a:extLst>
              <a:ext uri="{FF2B5EF4-FFF2-40B4-BE49-F238E27FC236}">
                <a16:creationId xmlns:a16="http://schemas.microsoft.com/office/drawing/2014/main" id="{CD7873E2-AB7A-4196-93BD-EDF3A483A214}"/>
              </a:ext>
            </a:extLst>
          </p:cNvPr>
          <p:cNvSpPr txBox="1">
            <a:spLocks noChangeArrowheads="1"/>
          </p:cNvSpPr>
          <p:nvPr/>
        </p:nvSpPr>
        <p:spPr bwMode="auto">
          <a:xfrm>
            <a:off x="3779331" y="1182373"/>
            <a:ext cx="36439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D" altLang="id-ID" sz="2000" b="1" dirty="0">
                <a:latin typeface="Verdana" panose="020B0604030504040204" pitchFamily="34" charset="0"/>
              </a:rPr>
              <a:t>Flow Proses </a:t>
            </a:r>
            <a:r>
              <a:rPr lang="en-ID" altLang="id-ID" sz="2000" b="1" dirty="0" err="1">
                <a:latin typeface="Verdana" panose="020B0604030504040204" pitchFamily="34" charset="0"/>
              </a:rPr>
              <a:t>Pembuatan</a:t>
            </a:r>
            <a:endParaRPr lang="en-ID" altLang="id-ID" sz="2000" b="1" dirty="0">
              <a:latin typeface="Verdana" panose="020B0604030504040204" pitchFamily="34" charset="0"/>
            </a:endParaRPr>
          </a:p>
          <a:p>
            <a:r>
              <a:rPr lang="en-ID" altLang="id-ID" sz="2000" b="1" dirty="0" err="1">
                <a:latin typeface="Verdana" panose="020B0604030504040204" pitchFamily="34" charset="0"/>
              </a:rPr>
              <a:t>Produk</a:t>
            </a:r>
            <a:r>
              <a:rPr lang="en-ID" altLang="id-ID" sz="2000" b="1" dirty="0">
                <a:latin typeface="Verdana" panose="020B0604030504040204" pitchFamily="34" charset="0"/>
              </a:rPr>
              <a:t> </a:t>
            </a:r>
            <a:r>
              <a:rPr lang="en-ID" altLang="id-ID" sz="2000" b="1" dirty="0" err="1">
                <a:latin typeface="Verdana" panose="020B0604030504040204" pitchFamily="34" charset="0"/>
              </a:rPr>
              <a:t>adalah</a:t>
            </a:r>
            <a:r>
              <a:rPr lang="en-ID" altLang="id-ID" sz="2000" b="1" dirty="0">
                <a:latin typeface="Verdana" panose="020B0604030504040204" pitchFamily="34" charset="0"/>
              </a:rPr>
              <a:t> :</a:t>
            </a:r>
            <a:endParaRPr lang="en-US" altLang="id-ID" sz="2000" dirty="0">
              <a:latin typeface="Verdana" panose="020B0604030504040204" pitchFamily="34" charset="0"/>
            </a:endParaRPr>
          </a:p>
        </p:txBody>
      </p:sp>
      <p:sp>
        <p:nvSpPr>
          <p:cNvPr id="2" name="Footer Placeholder 1">
            <a:extLst>
              <a:ext uri="{FF2B5EF4-FFF2-40B4-BE49-F238E27FC236}">
                <a16:creationId xmlns:a16="http://schemas.microsoft.com/office/drawing/2014/main" id="{FBC660D5-52BE-4779-B42F-3005EB660206}"/>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585938944"/>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4D19-6D50-7440-A731-43D796C9B3DB}"/>
              </a:ext>
            </a:extLst>
          </p:cNvPr>
          <p:cNvSpPr>
            <a:spLocks noGrp="1"/>
          </p:cNvSpPr>
          <p:nvPr>
            <p:ph type="title"/>
          </p:nvPr>
        </p:nvSpPr>
        <p:spPr>
          <a:xfrm>
            <a:off x="681037" y="245384"/>
            <a:ext cx="8543925" cy="1325563"/>
          </a:xfrm>
          <a:solidFill>
            <a:schemeClr val="accent5">
              <a:lumMod val="75000"/>
            </a:schemeClr>
          </a:solidFill>
        </p:spPr>
        <p:txBody>
          <a:bodyPr/>
          <a:lstStyle/>
          <a:p>
            <a:pPr algn="ctr"/>
            <a:r>
              <a:rPr lang="en-US" dirty="0">
                <a:solidFill>
                  <a:schemeClr val="bg1"/>
                </a:solidFill>
                <a:latin typeface="Gill Sans MT" panose="020B0502020104020203" pitchFamily="34" charset="77"/>
              </a:rPr>
              <a:t>Main GOAL :  Training</a:t>
            </a:r>
          </a:p>
        </p:txBody>
      </p:sp>
      <p:sp>
        <p:nvSpPr>
          <p:cNvPr id="3" name="Content Placeholder 2">
            <a:extLst>
              <a:ext uri="{FF2B5EF4-FFF2-40B4-BE49-F238E27FC236}">
                <a16:creationId xmlns:a16="http://schemas.microsoft.com/office/drawing/2014/main" id="{C1D1853D-B789-C54E-93A1-052B66E537DA}"/>
              </a:ext>
            </a:extLst>
          </p:cNvPr>
          <p:cNvSpPr>
            <a:spLocks noGrp="1"/>
          </p:cNvSpPr>
          <p:nvPr>
            <p:ph idx="1"/>
          </p:nvPr>
        </p:nvSpPr>
        <p:spPr/>
        <p:txBody>
          <a:bodyPr/>
          <a:lstStyle/>
          <a:p>
            <a:pPr marL="0" indent="0">
              <a:buNone/>
            </a:pPr>
            <a:r>
              <a:rPr lang="en-US" dirty="0" err="1"/>
              <a:t>Bukan</a:t>
            </a:r>
            <a:r>
              <a:rPr lang="en-US" dirty="0"/>
              <a:t> </a:t>
            </a:r>
            <a:r>
              <a:rPr lang="en-US" dirty="0" err="1"/>
              <a:t>mendiskusikan</a:t>
            </a:r>
            <a:r>
              <a:rPr lang="en-US" dirty="0"/>
              <a:t> </a:t>
            </a:r>
            <a:r>
              <a:rPr lang="en-US" dirty="0" err="1"/>
              <a:t>tentang</a:t>
            </a:r>
            <a:r>
              <a:rPr lang="en-US" dirty="0"/>
              <a:t> </a:t>
            </a:r>
          </a:p>
          <a:p>
            <a:pPr marL="0" indent="0">
              <a:buNone/>
            </a:pPr>
            <a:r>
              <a:rPr lang="en-US" dirty="0" err="1">
                <a:highlight>
                  <a:srgbClr val="FFFF00"/>
                </a:highlight>
              </a:rPr>
              <a:t>perbedaan</a:t>
            </a:r>
            <a:r>
              <a:rPr lang="en-US" dirty="0"/>
              <a:t> </a:t>
            </a:r>
            <a:r>
              <a:rPr lang="en-US" dirty="0">
                <a:solidFill>
                  <a:schemeClr val="accent1">
                    <a:lumMod val="75000"/>
                  </a:schemeClr>
                </a:solidFill>
              </a:rPr>
              <a:t>FMEA 4</a:t>
            </a:r>
            <a:r>
              <a:rPr lang="en-US" baseline="30000" dirty="0">
                <a:solidFill>
                  <a:schemeClr val="accent1">
                    <a:lumMod val="75000"/>
                  </a:schemeClr>
                </a:solidFill>
              </a:rPr>
              <a:t>th</a:t>
            </a:r>
            <a:r>
              <a:rPr lang="en-US" dirty="0">
                <a:solidFill>
                  <a:schemeClr val="accent1">
                    <a:lumMod val="75000"/>
                  </a:schemeClr>
                </a:solidFill>
              </a:rPr>
              <a:t> AIAG</a:t>
            </a:r>
            <a:r>
              <a:rPr lang="en-US" dirty="0"/>
              <a:t> vs </a:t>
            </a:r>
            <a:r>
              <a:rPr lang="en-US" dirty="0">
                <a:solidFill>
                  <a:schemeClr val="accent1">
                    <a:lumMod val="75000"/>
                  </a:schemeClr>
                </a:solidFill>
              </a:rPr>
              <a:t>FMEA AIAG VDA 1</a:t>
            </a:r>
            <a:r>
              <a:rPr lang="en-US" baseline="30000" dirty="0">
                <a:solidFill>
                  <a:schemeClr val="accent1">
                    <a:lumMod val="75000"/>
                  </a:schemeClr>
                </a:solidFill>
              </a:rPr>
              <a:t>st</a:t>
            </a:r>
            <a:r>
              <a:rPr lang="en-US" dirty="0">
                <a:solidFill>
                  <a:schemeClr val="accent1">
                    <a:lumMod val="75000"/>
                  </a:schemeClr>
                </a:solidFill>
              </a:rPr>
              <a:t> edition</a:t>
            </a:r>
          </a:p>
          <a:p>
            <a:pPr marL="0" indent="0" algn="ctr">
              <a:buNone/>
            </a:pPr>
            <a:r>
              <a:rPr lang="en-US" sz="3600" b="1" dirty="0">
                <a:solidFill>
                  <a:srgbClr val="FF0000"/>
                </a:solidFill>
              </a:rPr>
              <a:t>T A P I </a:t>
            </a:r>
            <a:endParaRPr lang="en-US" b="1" dirty="0">
              <a:solidFill>
                <a:srgbClr val="FF0000"/>
              </a:solidFill>
            </a:endParaRPr>
          </a:p>
          <a:p>
            <a:pPr marL="0" indent="0">
              <a:buNone/>
            </a:pPr>
            <a:r>
              <a:rPr lang="en-US" dirty="0" err="1"/>
              <a:t>Mendiskusikan</a:t>
            </a:r>
            <a:r>
              <a:rPr lang="en-US" dirty="0"/>
              <a:t> :</a:t>
            </a:r>
          </a:p>
          <a:p>
            <a:pPr marL="0" indent="0">
              <a:buNone/>
            </a:pPr>
            <a:r>
              <a:rPr lang="en-US" dirty="0"/>
              <a:t>KENAPA </a:t>
            </a:r>
            <a:r>
              <a:rPr lang="en-US" dirty="0" err="1"/>
              <a:t>dirubah</a:t>
            </a:r>
            <a:r>
              <a:rPr lang="en-US" dirty="0"/>
              <a:t> ? Dan APA </a:t>
            </a:r>
            <a:r>
              <a:rPr lang="en-US" dirty="0" err="1"/>
              <a:t>alasannya</a:t>
            </a:r>
            <a:r>
              <a:rPr lang="en-US" dirty="0"/>
              <a:t> ?</a:t>
            </a:r>
          </a:p>
          <a:p>
            <a:pPr marL="0" indent="0">
              <a:buNone/>
            </a:pPr>
            <a:r>
              <a:rPr lang="en-US" sz="3200" b="1" dirty="0">
                <a:solidFill>
                  <a:schemeClr val="accent2">
                    <a:lumMod val="75000"/>
                  </a:schemeClr>
                </a:solidFill>
                <a:sym typeface="Wingdings" pitchFamily="2" charset="2"/>
              </a:rPr>
              <a:t></a:t>
            </a:r>
            <a:r>
              <a:rPr lang="en-US" b="1" dirty="0" err="1">
                <a:solidFill>
                  <a:schemeClr val="accent1">
                    <a:lumMod val="75000"/>
                  </a:schemeClr>
                </a:solidFill>
              </a:rPr>
              <a:t>Manfaat</a:t>
            </a:r>
            <a:r>
              <a:rPr lang="en-US" b="1" dirty="0">
                <a:solidFill>
                  <a:schemeClr val="accent1">
                    <a:lumMod val="75000"/>
                  </a:schemeClr>
                </a:solidFill>
              </a:rPr>
              <a:t> yang </a:t>
            </a:r>
            <a:r>
              <a:rPr lang="en-US" b="1" dirty="0" err="1">
                <a:solidFill>
                  <a:schemeClr val="accent1">
                    <a:lumMod val="75000"/>
                  </a:schemeClr>
                </a:solidFill>
              </a:rPr>
              <a:t>bisa</a:t>
            </a:r>
            <a:r>
              <a:rPr lang="en-US" b="1" dirty="0">
                <a:solidFill>
                  <a:schemeClr val="accent1">
                    <a:lumMod val="75000"/>
                  </a:schemeClr>
                </a:solidFill>
              </a:rPr>
              <a:t> di </a:t>
            </a:r>
            <a:r>
              <a:rPr lang="en-US" b="1" dirty="0" err="1">
                <a:solidFill>
                  <a:schemeClr val="accent1">
                    <a:lumMod val="75000"/>
                  </a:schemeClr>
                </a:solidFill>
              </a:rPr>
              <a:t>dapat</a:t>
            </a:r>
            <a:r>
              <a:rPr lang="en-US" b="1" dirty="0">
                <a:solidFill>
                  <a:schemeClr val="accent1">
                    <a:lumMod val="75000"/>
                  </a:schemeClr>
                </a:solidFill>
              </a:rPr>
              <a:t> Perusahaan </a:t>
            </a:r>
            <a:r>
              <a:rPr lang="en-US" b="1" dirty="0" err="1">
                <a:solidFill>
                  <a:schemeClr val="accent1">
                    <a:lumMod val="75000"/>
                  </a:schemeClr>
                </a:solidFill>
              </a:rPr>
              <a:t>dengan</a:t>
            </a:r>
            <a:r>
              <a:rPr lang="en-US" b="1" dirty="0">
                <a:solidFill>
                  <a:schemeClr val="accent1">
                    <a:lumMod val="75000"/>
                  </a:schemeClr>
                </a:solidFill>
              </a:rPr>
              <a:t> </a:t>
            </a:r>
            <a:r>
              <a:rPr lang="en-US" b="1" dirty="0" err="1">
                <a:solidFill>
                  <a:schemeClr val="accent1">
                    <a:lumMod val="75000"/>
                  </a:schemeClr>
                </a:solidFill>
              </a:rPr>
              <a:t>menerapkan</a:t>
            </a:r>
            <a:r>
              <a:rPr lang="en-US" b="1" dirty="0">
                <a:solidFill>
                  <a:schemeClr val="accent1">
                    <a:lumMod val="75000"/>
                  </a:schemeClr>
                </a:solidFill>
              </a:rPr>
              <a:t> FMEA </a:t>
            </a:r>
            <a:r>
              <a:rPr lang="en-US" b="1" dirty="0" err="1">
                <a:solidFill>
                  <a:schemeClr val="accent1">
                    <a:lumMod val="75000"/>
                  </a:schemeClr>
                </a:solidFill>
              </a:rPr>
              <a:t>versi</a:t>
            </a:r>
            <a:r>
              <a:rPr lang="en-US" b="1" dirty="0">
                <a:solidFill>
                  <a:schemeClr val="accent1">
                    <a:lumMod val="75000"/>
                  </a:schemeClr>
                </a:solidFill>
              </a:rPr>
              <a:t> </a:t>
            </a:r>
            <a:r>
              <a:rPr lang="en-US" b="1" dirty="0"/>
              <a:t>yang </a:t>
            </a:r>
            <a:r>
              <a:rPr lang="en-US" b="1" dirty="0" err="1"/>
              <a:t>terbaru</a:t>
            </a:r>
            <a:r>
              <a:rPr lang="en-US" b="1" dirty="0"/>
              <a:t> </a:t>
            </a:r>
          </a:p>
        </p:txBody>
      </p:sp>
      <p:sp>
        <p:nvSpPr>
          <p:cNvPr id="4" name="Slide Number Placeholder 3">
            <a:extLst>
              <a:ext uri="{FF2B5EF4-FFF2-40B4-BE49-F238E27FC236}">
                <a16:creationId xmlns:a16="http://schemas.microsoft.com/office/drawing/2014/main" id="{8EE991A7-E1AC-5446-B5F5-5C77760969E0}"/>
              </a:ext>
            </a:extLst>
          </p:cNvPr>
          <p:cNvSpPr>
            <a:spLocks noGrp="1"/>
          </p:cNvSpPr>
          <p:nvPr>
            <p:ph type="sldNum" sz="quarter" idx="12"/>
          </p:nvPr>
        </p:nvSpPr>
        <p:spPr/>
        <p:txBody>
          <a:bodyPr/>
          <a:lstStyle/>
          <a:p>
            <a:fld id="{0BE96E79-1F98-4396-B82F-94B4AEA37C6A}" type="slidenum">
              <a:rPr lang="en-US" smtClean="0"/>
              <a:t>3</a:t>
            </a:fld>
            <a:endParaRPr lang="en-US"/>
          </a:p>
        </p:txBody>
      </p:sp>
      <p:sp>
        <p:nvSpPr>
          <p:cNvPr id="5" name="Footer Placeholder 4">
            <a:extLst>
              <a:ext uri="{FF2B5EF4-FFF2-40B4-BE49-F238E27FC236}">
                <a16:creationId xmlns:a16="http://schemas.microsoft.com/office/drawing/2014/main" id="{BD6C3550-13A5-4BBF-962B-F49612354546}"/>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600049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30</a:t>
            </a:fld>
            <a:endParaRPr lang="en-US"/>
          </a:p>
        </p:txBody>
      </p:sp>
      <p:sp>
        <p:nvSpPr>
          <p:cNvPr id="4" name="Rectangle 3"/>
          <p:cNvSpPr/>
          <p:nvPr/>
        </p:nvSpPr>
        <p:spPr>
          <a:xfrm>
            <a:off x="-1" y="-22824"/>
            <a:ext cx="501921" cy="6880824"/>
          </a:xfrm>
          <a:prstGeom prst="rect">
            <a:avLst/>
          </a:prstGeom>
          <a:solidFill>
            <a:srgbClr val="00696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75C6A36-E009-4147-ACC2-57B32E83BB6D}"/>
              </a:ext>
            </a:extLst>
          </p:cNvPr>
          <p:cNvPicPr>
            <a:picLocks noChangeAspect="1"/>
          </p:cNvPicPr>
          <p:nvPr/>
        </p:nvPicPr>
        <p:blipFill rotWithShape="1">
          <a:blip r:embed="rId2"/>
          <a:srcRect l="2116" t="11748" r="35537" b="11434"/>
          <a:stretch/>
        </p:blipFill>
        <p:spPr>
          <a:xfrm>
            <a:off x="757990" y="1785828"/>
            <a:ext cx="8466974" cy="4694610"/>
          </a:xfrm>
          <a:prstGeom prst="rect">
            <a:avLst/>
          </a:prstGeom>
        </p:spPr>
      </p:pic>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022563" y="158911"/>
            <a:ext cx="3437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2. Analisa Struktur</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EBB7365-122D-4AC9-A216-084833EEB258}"/>
              </a:ext>
            </a:extLst>
          </p:cNvPr>
          <p:cNvSpPr/>
          <p:nvPr/>
        </p:nvSpPr>
        <p:spPr>
          <a:xfrm>
            <a:off x="757989" y="467833"/>
            <a:ext cx="1199347" cy="908623"/>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sz="1200" dirty="0"/>
          </a:p>
          <a:p>
            <a:pPr algn="ctr"/>
            <a:r>
              <a:rPr lang="id-ID" sz="1200" dirty="0"/>
              <a:t>Identifikasi Item Proses (pembuatan </a:t>
            </a:r>
            <a:r>
              <a:rPr lang="id-ID" sz="1200" dirty="0" err="1"/>
              <a:t>part</a:t>
            </a:r>
            <a:r>
              <a:rPr lang="id-ID" sz="1200" dirty="0"/>
              <a:t>)</a:t>
            </a:r>
          </a:p>
          <a:p>
            <a:pPr algn="ctr"/>
            <a:endParaRPr lang="id-ID" sz="1200" dirty="0"/>
          </a:p>
        </p:txBody>
      </p:sp>
      <p:cxnSp>
        <p:nvCxnSpPr>
          <p:cNvPr id="9" name="Connector: Elbow 8">
            <a:extLst>
              <a:ext uri="{FF2B5EF4-FFF2-40B4-BE49-F238E27FC236}">
                <a16:creationId xmlns:a16="http://schemas.microsoft.com/office/drawing/2014/main" id="{6B3FE163-A012-4144-8DF5-1BF9E5CE9914}"/>
              </a:ext>
            </a:extLst>
          </p:cNvPr>
          <p:cNvCxnSpPr>
            <a:cxnSpLocks/>
            <a:stCxn id="7" idx="3"/>
          </p:cNvCxnSpPr>
          <p:nvPr/>
        </p:nvCxnSpPr>
        <p:spPr>
          <a:xfrm>
            <a:off x="1957336" y="922145"/>
            <a:ext cx="188659" cy="84130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6247E5F6-8816-4983-81CA-61203E6EE27C}"/>
              </a:ext>
            </a:extLst>
          </p:cNvPr>
          <p:cNvSpPr/>
          <p:nvPr/>
        </p:nvSpPr>
        <p:spPr>
          <a:xfrm>
            <a:off x="4374604" y="1079672"/>
            <a:ext cx="1994297" cy="699157"/>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200" dirty="0"/>
              <a:t>Identifikasi Tahapan Proses</a:t>
            </a:r>
          </a:p>
        </p:txBody>
      </p:sp>
      <p:cxnSp>
        <p:nvCxnSpPr>
          <p:cNvPr id="15" name="Connector: Elbow 14">
            <a:extLst>
              <a:ext uri="{FF2B5EF4-FFF2-40B4-BE49-F238E27FC236}">
                <a16:creationId xmlns:a16="http://schemas.microsoft.com/office/drawing/2014/main" id="{16D0F2D7-B033-45B8-81E3-707F397C9ABE}"/>
              </a:ext>
            </a:extLst>
          </p:cNvPr>
          <p:cNvCxnSpPr>
            <a:cxnSpLocks/>
            <a:stCxn id="12" idx="1"/>
          </p:cNvCxnSpPr>
          <p:nvPr/>
        </p:nvCxnSpPr>
        <p:spPr>
          <a:xfrm rot="10800000" flipV="1">
            <a:off x="4077654" y="1429251"/>
            <a:ext cx="296951" cy="41116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C7AFACB2-9A3E-461A-8E06-8808599ABB80}"/>
              </a:ext>
            </a:extLst>
          </p:cNvPr>
          <p:cNvSpPr/>
          <p:nvPr/>
        </p:nvSpPr>
        <p:spPr>
          <a:xfrm>
            <a:off x="7436702" y="913644"/>
            <a:ext cx="2153385" cy="865186"/>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200" dirty="0"/>
              <a:t>Identifikasi Elemen Proses Kerja yang berkontribusi terhadap potensi kegagalan</a:t>
            </a:r>
          </a:p>
          <a:p>
            <a:pPr algn="ctr"/>
            <a:r>
              <a:rPr lang="id-ID" sz="1200" dirty="0"/>
              <a:t>(penyebab kegagalan)</a:t>
            </a:r>
          </a:p>
        </p:txBody>
      </p:sp>
      <p:cxnSp>
        <p:nvCxnSpPr>
          <p:cNvPr id="76" name="Connector: Elbow 75">
            <a:extLst>
              <a:ext uri="{FF2B5EF4-FFF2-40B4-BE49-F238E27FC236}">
                <a16:creationId xmlns:a16="http://schemas.microsoft.com/office/drawing/2014/main" id="{3CC87914-58FD-4E05-AE86-562736F99291}"/>
              </a:ext>
            </a:extLst>
          </p:cNvPr>
          <p:cNvCxnSpPr>
            <a:cxnSpLocks/>
            <a:stCxn id="75" idx="1"/>
          </p:cNvCxnSpPr>
          <p:nvPr/>
        </p:nvCxnSpPr>
        <p:spPr>
          <a:xfrm rot="10800000" flipV="1">
            <a:off x="7248044" y="1346236"/>
            <a:ext cx="188659" cy="44846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16" name="Picture 33">
            <a:extLst>
              <a:ext uri="{FF2B5EF4-FFF2-40B4-BE49-F238E27FC236}">
                <a16:creationId xmlns:a16="http://schemas.microsoft.com/office/drawing/2014/main" id="{D7B72FEF-A8B6-4D71-829A-FB6E5A600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81825" y="203722288"/>
            <a:ext cx="29605288" cy="22267862"/>
          </a:xfrm>
          <a:prstGeom prst="rect">
            <a:avLst/>
          </a:prstGeom>
          <a:noFill/>
          <a:extLst>
            <a:ext uri="{909E8E84-426E-40DD-AFC4-6F175D3DCCD1}">
              <a14:hiddenFill xmlns:a14="http://schemas.microsoft.com/office/drawing/2010/main">
                <a:solidFill>
                  <a:srgbClr val="FFFFFF"/>
                </a:solidFill>
              </a14:hiddenFill>
            </a:ext>
          </a:extLst>
        </p:spPr>
      </p:pic>
      <p:pic>
        <p:nvPicPr>
          <p:cNvPr id="3112" name="Arrow: Curved Right 30">
            <a:extLst>
              <a:ext uri="{FF2B5EF4-FFF2-40B4-BE49-F238E27FC236}">
                <a16:creationId xmlns:a16="http://schemas.microsoft.com/office/drawing/2014/main" id="{E244EAC8-D301-4397-9044-96D5383BA6A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68588" y="195832413"/>
            <a:ext cx="19256375" cy="20023137"/>
          </a:xfrm>
          <a:prstGeom prst="rect">
            <a:avLst/>
          </a:prstGeom>
          <a:noFill/>
          <a:extLst>
            <a:ext uri="{909E8E84-426E-40DD-AFC4-6F175D3DCCD1}">
              <a14:hiddenFill xmlns:a14="http://schemas.microsoft.com/office/drawing/2010/main">
                <a:solidFill>
                  <a:srgbClr val="FFFFFF"/>
                </a:solidFill>
              </a14:hiddenFill>
            </a:ext>
          </a:extLst>
        </p:spPr>
      </p:pic>
      <p:pic>
        <p:nvPicPr>
          <p:cNvPr id="3108" name="TextBox 49">
            <a:extLst>
              <a:ext uri="{FF2B5EF4-FFF2-40B4-BE49-F238E27FC236}">
                <a16:creationId xmlns:a16="http://schemas.microsoft.com/office/drawing/2014/main" id="{A1D60BAC-F024-4D43-A498-34B2A5FC75F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33925" y="46313725"/>
            <a:ext cx="15041563" cy="14070013"/>
          </a:xfrm>
          <a:prstGeom prst="rect">
            <a:avLst/>
          </a:prstGeom>
          <a:noFill/>
          <a:extLst>
            <a:ext uri="{909E8E84-426E-40DD-AFC4-6F175D3DCCD1}">
              <a14:hiddenFill xmlns:a14="http://schemas.microsoft.com/office/drawing/2010/main">
                <a:solidFill>
                  <a:srgbClr val="FFFFFF"/>
                </a:solidFill>
              </a14:hiddenFill>
            </a:ext>
          </a:extLst>
        </p:spPr>
      </p:pic>
      <p:grpSp>
        <p:nvGrpSpPr>
          <p:cNvPr id="3099" name="Group 22"/>
          <p:cNvGrpSpPr>
            <a:grpSpLocks/>
          </p:cNvGrpSpPr>
          <p:nvPr/>
        </p:nvGrpSpPr>
        <p:grpSpPr bwMode="auto">
          <a:xfrm>
            <a:off x="150407688" y="107721400"/>
            <a:ext cx="53948012" cy="42632313"/>
            <a:chOff x="199928" y="150043"/>
            <a:chExt cx="33983" cy="26854"/>
          </a:xfrm>
        </p:grpSpPr>
      </p:grpSp>
      <p:sp>
        <p:nvSpPr>
          <p:cNvPr id="2" name="Footer Placeholder 1">
            <a:extLst>
              <a:ext uri="{FF2B5EF4-FFF2-40B4-BE49-F238E27FC236}">
                <a16:creationId xmlns:a16="http://schemas.microsoft.com/office/drawing/2014/main" id="{D2C64AF6-48D1-4D65-97A1-077EF2D8983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622269964"/>
      </p:ext>
    </p:extLst>
  </p:cSld>
  <p:clrMapOvr>
    <a:masterClrMapping/>
  </p:clrMapOvr>
  <p:transition spd="slow">
    <p:wheel spokes="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F45520-C018-47EA-A939-AD3EDAEE4887}"/>
              </a:ext>
            </a:extLst>
          </p:cNvPr>
          <p:cNvSpPr/>
          <p:nvPr/>
        </p:nvSpPr>
        <p:spPr>
          <a:xfrm>
            <a:off x="2051864" y="727287"/>
            <a:ext cx="770836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Box 2">
            <a:extLst>
              <a:ext uri="{FF2B5EF4-FFF2-40B4-BE49-F238E27FC236}">
                <a16:creationId xmlns:a16="http://schemas.microsoft.com/office/drawing/2014/main" id="{4B7DF53B-129B-4D42-9F6C-6D03E91880D0}"/>
              </a:ext>
            </a:extLst>
          </p:cNvPr>
          <p:cNvSpPr txBox="1">
            <a:spLocks noChangeArrowheads="1"/>
          </p:cNvSpPr>
          <p:nvPr/>
        </p:nvSpPr>
        <p:spPr bwMode="auto">
          <a:xfrm>
            <a:off x="674557" y="895838"/>
            <a:ext cx="92314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D" altLang="id-ID" b="1" dirty="0" err="1">
                <a:latin typeface="Verdana" panose="020B0604030504040204" pitchFamily="34" charset="0"/>
              </a:rPr>
              <a:t>Produk</a:t>
            </a:r>
            <a:r>
              <a:rPr lang="en-ID" altLang="id-ID" b="1" dirty="0">
                <a:latin typeface="Verdana" panose="020B0604030504040204" pitchFamily="34" charset="0"/>
              </a:rPr>
              <a:t> PT ABC </a:t>
            </a:r>
            <a:r>
              <a:rPr lang="en-ID" altLang="id-ID" b="1" dirty="0" err="1">
                <a:latin typeface="Verdana" panose="020B0604030504040204" pitchFamily="34" charset="0"/>
              </a:rPr>
              <a:t>adalah</a:t>
            </a:r>
            <a:r>
              <a:rPr lang="en-ID" altLang="id-ID" b="1" dirty="0">
                <a:latin typeface="Verdana" panose="020B0604030504040204" pitchFamily="34" charset="0"/>
              </a:rPr>
              <a:t> Motor Power Window, </a:t>
            </a:r>
            <a:r>
              <a:rPr lang="en-ID" altLang="id-ID" b="1" dirty="0" err="1">
                <a:latin typeface="Verdana" panose="020B0604030504040204" pitchFamily="34" charset="0"/>
              </a:rPr>
              <a:t>perusahaan</a:t>
            </a:r>
            <a:r>
              <a:rPr lang="en-ID" altLang="id-ID" b="1" dirty="0">
                <a:latin typeface="Verdana" panose="020B0604030504040204" pitchFamily="34" charset="0"/>
              </a:rPr>
              <a:t> </a:t>
            </a:r>
            <a:r>
              <a:rPr lang="en-ID" altLang="id-ID" b="1" dirty="0" err="1">
                <a:latin typeface="Verdana" panose="020B0604030504040204" pitchFamily="34" charset="0"/>
              </a:rPr>
              <a:t>meng</a:t>
            </a:r>
            <a:r>
              <a:rPr lang="en-ID" altLang="id-ID" b="1" dirty="0">
                <a:latin typeface="Verdana" panose="020B0604030504040204" pitchFamily="34" charset="0"/>
              </a:rPr>
              <a:t>- assembly </a:t>
            </a:r>
            <a:r>
              <a:rPr lang="en-ID" altLang="id-ID" b="1" dirty="0" err="1">
                <a:latin typeface="Verdana" panose="020B0604030504040204" pitchFamily="34" charset="0"/>
              </a:rPr>
              <a:t>produk</a:t>
            </a:r>
            <a:r>
              <a:rPr lang="en-ID" altLang="id-ID" b="1" dirty="0">
                <a:latin typeface="Verdana" panose="020B0604030504040204" pitchFamily="34" charset="0"/>
              </a:rPr>
              <a:t> </a:t>
            </a:r>
            <a:r>
              <a:rPr lang="en-ID" altLang="id-ID" b="1" dirty="0" err="1">
                <a:latin typeface="Verdana" panose="020B0604030504040204" pitchFamily="34" charset="0"/>
              </a:rPr>
              <a:t>secara</a:t>
            </a:r>
            <a:r>
              <a:rPr lang="en-ID" altLang="id-ID" b="1" dirty="0">
                <a:latin typeface="Verdana" panose="020B0604030504040204" pitchFamily="34" charset="0"/>
              </a:rPr>
              <a:t> </a:t>
            </a:r>
            <a:r>
              <a:rPr lang="en-ID" altLang="id-ID" b="1" dirty="0" err="1">
                <a:latin typeface="Verdana" panose="020B0604030504040204" pitchFamily="34" charset="0"/>
              </a:rPr>
              <a:t>komplit</a:t>
            </a:r>
            <a:r>
              <a:rPr lang="en-ID" altLang="id-ID" b="1" dirty="0">
                <a:latin typeface="Verdana" panose="020B0604030504040204" pitchFamily="34" charset="0"/>
              </a:rPr>
              <a:t>. Ada 2 part yang </a:t>
            </a:r>
            <a:r>
              <a:rPr lang="en-ID" altLang="id-ID" b="1" dirty="0" err="1">
                <a:latin typeface="Verdana" panose="020B0604030504040204" pitchFamily="34" charset="0"/>
              </a:rPr>
              <a:t>diproduksi</a:t>
            </a:r>
            <a:r>
              <a:rPr lang="en-ID" altLang="id-ID" b="1" dirty="0">
                <a:latin typeface="Verdana" panose="020B0604030504040204" pitchFamily="34" charset="0"/>
              </a:rPr>
              <a:t> </a:t>
            </a:r>
            <a:r>
              <a:rPr lang="en-ID" altLang="id-ID" b="1" dirty="0" err="1">
                <a:latin typeface="Verdana" panose="020B0604030504040204" pitchFamily="34" charset="0"/>
              </a:rPr>
              <a:t>sendiri</a:t>
            </a:r>
            <a:r>
              <a:rPr lang="en-ID" altLang="id-ID" b="1" dirty="0">
                <a:latin typeface="Verdana" panose="020B0604030504040204" pitchFamily="34" charset="0"/>
              </a:rPr>
              <a:t> dan </a:t>
            </a:r>
            <a:r>
              <a:rPr lang="en-ID" altLang="id-ID" b="1" dirty="0" err="1">
                <a:latin typeface="Verdana" panose="020B0604030504040204" pitchFamily="34" charset="0"/>
              </a:rPr>
              <a:t>selebihnya</a:t>
            </a:r>
            <a:r>
              <a:rPr lang="en-ID" altLang="id-ID" b="1" dirty="0">
                <a:latin typeface="Verdana" panose="020B0604030504040204" pitchFamily="34" charset="0"/>
              </a:rPr>
              <a:t> </a:t>
            </a:r>
            <a:r>
              <a:rPr lang="en-ID" altLang="id-ID" b="1" dirty="0" err="1">
                <a:latin typeface="Verdana" panose="020B0604030504040204" pitchFamily="34" charset="0"/>
              </a:rPr>
              <a:t>dibeli</a:t>
            </a:r>
            <a:r>
              <a:rPr lang="en-ID" altLang="id-ID" b="1" dirty="0">
                <a:latin typeface="Verdana" panose="020B0604030504040204" pitchFamily="34" charset="0"/>
              </a:rPr>
              <a:t> </a:t>
            </a:r>
            <a:r>
              <a:rPr lang="en-ID" altLang="id-ID" b="1" dirty="0" err="1">
                <a:latin typeface="Verdana" panose="020B0604030504040204" pitchFamily="34" charset="0"/>
              </a:rPr>
              <a:t>dari</a:t>
            </a:r>
            <a:r>
              <a:rPr lang="en-ID" altLang="id-ID" b="1" dirty="0">
                <a:latin typeface="Verdana" panose="020B0604030504040204" pitchFamily="34" charset="0"/>
              </a:rPr>
              <a:t> supplier.</a:t>
            </a:r>
            <a:endParaRPr lang="en-US" altLang="id-ID" dirty="0">
              <a:latin typeface="Verdana" panose="020B0604030504040204" pitchFamily="34" charset="0"/>
            </a:endParaRPr>
          </a:p>
        </p:txBody>
      </p:sp>
      <p:sp>
        <p:nvSpPr>
          <p:cNvPr id="3" name="Slide Number Placeholder 2">
            <a:extLst>
              <a:ext uri="{FF2B5EF4-FFF2-40B4-BE49-F238E27FC236}">
                <a16:creationId xmlns:a16="http://schemas.microsoft.com/office/drawing/2014/main" id="{6CB1B53E-A006-4E7A-8A3F-033609D56AAE}"/>
              </a:ext>
            </a:extLst>
          </p:cNvPr>
          <p:cNvSpPr>
            <a:spLocks noGrp="1"/>
          </p:cNvSpPr>
          <p:nvPr>
            <p:ph type="sldNum" sz="quarter" idx="12"/>
          </p:nvPr>
        </p:nvSpPr>
        <p:spPr/>
        <p:txBody>
          <a:bodyPr/>
          <a:lstStyle/>
          <a:p>
            <a:fld id="{0BE96E79-1F98-4396-B82F-94B4AEA37C6A}" type="slidenum">
              <a:rPr lang="en-US" smtClean="0"/>
              <a:t>31</a:t>
            </a:fld>
            <a:endParaRPr lang="en-US"/>
          </a:p>
        </p:txBody>
      </p:sp>
      <p:sp>
        <p:nvSpPr>
          <p:cNvPr id="15" name="Text Box 2">
            <a:extLst>
              <a:ext uri="{FF2B5EF4-FFF2-40B4-BE49-F238E27FC236}">
                <a16:creationId xmlns:a16="http://schemas.microsoft.com/office/drawing/2014/main" id="{4D8E3B62-3A4E-4A6B-AFA4-03FF058BDE6F}"/>
              </a:ext>
            </a:extLst>
          </p:cNvPr>
          <p:cNvSpPr txBox="1">
            <a:spLocks noChangeArrowheads="1"/>
          </p:cNvSpPr>
          <p:nvPr/>
        </p:nvSpPr>
        <p:spPr bwMode="auto">
          <a:xfrm>
            <a:off x="7135746" y="158911"/>
            <a:ext cx="2510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D" altLang="id-ID" sz="2400" b="1" dirty="0">
                <a:latin typeface="Verdana" panose="020B0604030504040204" pitchFamily="34" charset="0"/>
              </a:rPr>
              <a:t>Study Cases :</a:t>
            </a:r>
            <a:endParaRPr lang="en-US" altLang="id-ID" sz="2400" dirty="0">
              <a:latin typeface="Verdana" panose="020B0604030504040204" pitchFamily="34" charset="0"/>
            </a:endParaRPr>
          </a:p>
        </p:txBody>
      </p:sp>
      <p:pic>
        <p:nvPicPr>
          <p:cNvPr id="17" name="Picture 16">
            <a:extLst>
              <a:ext uri="{FF2B5EF4-FFF2-40B4-BE49-F238E27FC236}">
                <a16:creationId xmlns:a16="http://schemas.microsoft.com/office/drawing/2014/main" id="{FAF7A956-436B-4A42-8961-EED5EF3AD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611" y="2333746"/>
            <a:ext cx="5320269" cy="362841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A2B6976-AF66-49B8-A087-E4BB2FBE9A44}"/>
              </a:ext>
            </a:extLst>
          </p:cNvPr>
          <p:cNvSpPr/>
          <p:nvPr/>
        </p:nvSpPr>
        <p:spPr>
          <a:xfrm>
            <a:off x="3633533" y="3315133"/>
            <a:ext cx="653119" cy="545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8" name="Picture 17">
            <a:extLst>
              <a:ext uri="{FF2B5EF4-FFF2-40B4-BE49-F238E27FC236}">
                <a16:creationId xmlns:a16="http://schemas.microsoft.com/office/drawing/2014/main" id="{C35B6061-AA2E-4D54-A44D-354061825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0" y="2177841"/>
            <a:ext cx="3403409" cy="395287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C93B981-4005-40C2-907F-FC12AA6CE8BC}"/>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769569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2824"/>
            <a:ext cx="501921" cy="6880824"/>
          </a:xfrm>
          <a:prstGeom prst="rect">
            <a:avLst/>
          </a:prstGeom>
          <a:solidFill>
            <a:srgbClr val="7D088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F45520-C018-47EA-A939-AD3EDAEE4887}"/>
              </a:ext>
            </a:extLst>
          </p:cNvPr>
          <p:cNvSpPr/>
          <p:nvPr/>
        </p:nvSpPr>
        <p:spPr>
          <a:xfrm>
            <a:off x="2051864" y="727287"/>
            <a:ext cx="770836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Box 2">
            <a:extLst>
              <a:ext uri="{FF2B5EF4-FFF2-40B4-BE49-F238E27FC236}">
                <a16:creationId xmlns:a16="http://schemas.microsoft.com/office/drawing/2014/main" id="{F00D4628-4A32-42E4-A06C-618E8B72D269}"/>
              </a:ext>
            </a:extLst>
          </p:cNvPr>
          <p:cNvSpPr txBox="1">
            <a:spLocks noChangeArrowheads="1"/>
          </p:cNvSpPr>
          <p:nvPr/>
        </p:nvSpPr>
        <p:spPr bwMode="auto">
          <a:xfrm>
            <a:off x="7135746" y="158911"/>
            <a:ext cx="2560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WORKSHOP 1</a:t>
            </a:r>
            <a:endParaRPr lang="en-US" altLang="id-ID" sz="2400" dirty="0">
              <a:latin typeface="Verdana" panose="020B0604030504040204" pitchFamily="34" charset="0"/>
            </a:endParaRPr>
          </a:p>
        </p:txBody>
      </p:sp>
      <p:sp>
        <p:nvSpPr>
          <p:cNvPr id="3" name="Slide Number Placeholder 2">
            <a:extLst>
              <a:ext uri="{FF2B5EF4-FFF2-40B4-BE49-F238E27FC236}">
                <a16:creationId xmlns:a16="http://schemas.microsoft.com/office/drawing/2014/main" id="{6CB1B53E-A006-4E7A-8A3F-033609D56AAE}"/>
              </a:ext>
            </a:extLst>
          </p:cNvPr>
          <p:cNvSpPr>
            <a:spLocks noGrp="1"/>
          </p:cNvSpPr>
          <p:nvPr>
            <p:ph type="sldNum" sz="quarter" idx="12"/>
          </p:nvPr>
        </p:nvSpPr>
        <p:spPr/>
        <p:txBody>
          <a:bodyPr/>
          <a:lstStyle/>
          <a:p>
            <a:fld id="{0BE96E79-1F98-4396-B82F-94B4AEA37C6A}" type="slidenum">
              <a:rPr lang="en-US" smtClean="0"/>
              <a:t>32</a:t>
            </a:fld>
            <a:endParaRPr lang="en-US"/>
          </a:p>
        </p:txBody>
      </p:sp>
      <p:sp>
        <p:nvSpPr>
          <p:cNvPr id="13" name="Rectangle 3">
            <a:extLst>
              <a:ext uri="{FF2B5EF4-FFF2-40B4-BE49-F238E27FC236}">
                <a16:creationId xmlns:a16="http://schemas.microsoft.com/office/drawing/2014/main" id="{1D6480C5-812F-42A9-BE33-4C5C14C6DAD7}"/>
              </a:ext>
            </a:extLst>
          </p:cNvPr>
          <p:cNvSpPr>
            <a:spLocks noChangeArrowheads="1"/>
          </p:cNvSpPr>
          <p:nvPr/>
        </p:nvSpPr>
        <p:spPr bwMode="auto">
          <a:xfrm>
            <a:off x="698583" y="894498"/>
            <a:ext cx="9371849" cy="1200971"/>
          </a:xfrm>
          <a:prstGeom prst="rect">
            <a:avLst/>
          </a:prstGeom>
          <a:noFill/>
          <a:ln w="9525">
            <a:noFill/>
            <a:miter lim="800000"/>
            <a:headEnd/>
            <a:tailEnd/>
          </a:ln>
        </p:spPr>
        <p:txBody>
          <a:bodyPr wrap="square" lIns="92075" tIns="46038" rIns="92075" bIns="46038">
            <a:spAutoFit/>
          </a:bodyPr>
          <a:lstStyle/>
          <a:p>
            <a:pPr marL="342900" indent="-342900" eaLnBrk="0" hangingPunct="0">
              <a:buFont typeface="+mj-lt"/>
              <a:buAutoNum type="arabicPeriod"/>
            </a:pPr>
            <a:r>
              <a:rPr lang="en-US" dirty="0" err="1">
                <a:solidFill>
                  <a:srgbClr val="503D00"/>
                </a:solidFill>
                <a:latin typeface="Times New Roman" pitchFamily="18" charset="0"/>
              </a:rPr>
              <a:t>Tahap</a:t>
            </a:r>
            <a:r>
              <a:rPr lang="en-US" dirty="0">
                <a:solidFill>
                  <a:srgbClr val="503D00"/>
                </a:solidFill>
                <a:latin typeface="Times New Roman" pitchFamily="18" charset="0"/>
              </a:rPr>
              <a:t> 1 : </a:t>
            </a:r>
            <a:r>
              <a:rPr lang="en-US" dirty="0" err="1">
                <a:solidFill>
                  <a:srgbClr val="503D00"/>
                </a:solidFill>
                <a:latin typeface="Times New Roman" pitchFamily="18" charset="0"/>
              </a:rPr>
              <a:t>perencanaan</a:t>
            </a:r>
            <a:r>
              <a:rPr lang="en-US" dirty="0">
                <a:solidFill>
                  <a:srgbClr val="503D00"/>
                </a:solidFill>
                <a:latin typeface="Times New Roman" pitchFamily="18" charset="0"/>
              </a:rPr>
              <a:t> </a:t>
            </a:r>
            <a:r>
              <a:rPr lang="en-US" dirty="0" err="1">
                <a:solidFill>
                  <a:srgbClr val="503D00"/>
                </a:solidFill>
                <a:latin typeface="Times New Roman" pitchFamily="18" charset="0"/>
              </a:rPr>
              <a:t>dan</a:t>
            </a:r>
            <a:r>
              <a:rPr lang="en-US" dirty="0">
                <a:solidFill>
                  <a:srgbClr val="503D00"/>
                </a:solidFill>
                <a:latin typeface="Times New Roman" pitchFamily="18" charset="0"/>
              </a:rPr>
              <a:t> </a:t>
            </a:r>
            <a:r>
              <a:rPr lang="en-US" dirty="0" err="1">
                <a:solidFill>
                  <a:srgbClr val="503D00"/>
                </a:solidFill>
                <a:latin typeface="Times New Roman" pitchFamily="18" charset="0"/>
              </a:rPr>
              <a:t>Persiapan</a:t>
            </a:r>
            <a:r>
              <a:rPr lang="en-US" dirty="0">
                <a:solidFill>
                  <a:srgbClr val="503D00"/>
                </a:solidFill>
                <a:latin typeface="Times New Roman" pitchFamily="18" charset="0"/>
              </a:rPr>
              <a:t>, </a:t>
            </a:r>
            <a:r>
              <a:rPr lang="en-US" dirty="0" err="1">
                <a:solidFill>
                  <a:srgbClr val="503D00"/>
                </a:solidFill>
                <a:latin typeface="Times New Roman" pitchFamily="18" charset="0"/>
              </a:rPr>
              <a:t>Identifikasi</a:t>
            </a:r>
            <a:r>
              <a:rPr lang="en-US" dirty="0">
                <a:solidFill>
                  <a:srgbClr val="503D00"/>
                </a:solidFill>
                <a:latin typeface="Times New Roman" pitchFamily="18" charset="0"/>
              </a:rPr>
              <a:t> Special Characteristic, </a:t>
            </a:r>
            <a:r>
              <a:rPr lang="en-US" dirty="0" err="1">
                <a:solidFill>
                  <a:srgbClr val="503D00"/>
                </a:solidFill>
                <a:latin typeface="Times New Roman" pitchFamily="18" charset="0"/>
              </a:rPr>
              <a:t>Peraturan</a:t>
            </a:r>
            <a:r>
              <a:rPr lang="en-US" dirty="0">
                <a:solidFill>
                  <a:srgbClr val="503D00"/>
                </a:solidFill>
                <a:latin typeface="Times New Roman" pitchFamily="18" charset="0"/>
              </a:rPr>
              <a:t> </a:t>
            </a:r>
            <a:r>
              <a:rPr lang="en-US" dirty="0" err="1">
                <a:solidFill>
                  <a:srgbClr val="503D00"/>
                </a:solidFill>
                <a:latin typeface="Times New Roman" pitchFamily="18" charset="0"/>
              </a:rPr>
              <a:t>Pemerintah</a:t>
            </a:r>
            <a:r>
              <a:rPr lang="en-US" dirty="0">
                <a:solidFill>
                  <a:srgbClr val="503D00"/>
                </a:solidFill>
                <a:latin typeface="Times New Roman" pitchFamily="18" charset="0"/>
              </a:rPr>
              <a:t>, </a:t>
            </a:r>
            <a:r>
              <a:rPr lang="en-ID" dirty="0" err="1"/>
              <a:t>riwayat</a:t>
            </a:r>
            <a:r>
              <a:rPr lang="en-ID" dirty="0"/>
              <a:t> </a:t>
            </a:r>
            <a:r>
              <a:rPr lang="en-ID" dirty="0" err="1"/>
              <a:t>masalah</a:t>
            </a:r>
            <a:r>
              <a:rPr lang="en-ID" dirty="0"/>
              <a:t> </a:t>
            </a:r>
            <a:r>
              <a:rPr lang="en-ID" dirty="0" err="1"/>
              <a:t>pada</a:t>
            </a:r>
            <a:r>
              <a:rPr lang="en-ID" dirty="0"/>
              <a:t> </a:t>
            </a:r>
            <a:r>
              <a:rPr lang="en-ID" dirty="0" err="1"/>
              <a:t>similiar</a:t>
            </a:r>
            <a:r>
              <a:rPr lang="en-ID" dirty="0"/>
              <a:t> product, lesson learn </a:t>
            </a:r>
            <a:r>
              <a:rPr lang="en-ID" dirty="0" err="1"/>
              <a:t>dari</a:t>
            </a:r>
            <a:r>
              <a:rPr lang="en-ID" dirty="0"/>
              <a:t> </a:t>
            </a:r>
            <a:r>
              <a:rPr lang="en-ID" dirty="0" err="1"/>
              <a:t>produk</a:t>
            </a:r>
            <a:r>
              <a:rPr lang="en-ID" dirty="0"/>
              <a:t> competitor</a:t>
            </a:r>
          </a:p>
          <a:p>
            <a:pPr marL="342900" indent="-342900" eaLnBrk="0" hangingPunct="0">
              <a:buFont typeface="+mj-lt"/>
              <a:buAutoNum type="arabicPeriod"/>
            </a:pPr>
            <a:r>
              <a:rPr lang="en-ID" dirty="0" err="1"/>
              <a:t>Tahap</a:t>
            </a:r>
            <a:r>
              <a:rPr lang="en-ID" dirty="0"/>
              <a:t> 2 : </a:t>
            </a:r>
            <a:r>
              <a:rPr lang="en-ID" dirty="0" err="1"/>
              <a:t>Buat</a:t>
            </a:r>
            <a:r>
              <a:rPr lang="en-ID" dirty="0"/>
              <a:t> flow process </a:t>
            </a:r>
            <a:r>
              <a:rPr lang="en-ID" dirty="0" err="1"/>
              <a:t>dan</a:t>
            </a:r>
            <a:r>
              <a:rPr lang="en-ID" dirty="0"/>
              <a:t> </a:t>
            </a:r>
            <a:r>
              <a:rPr lang="en-ID" dirty="0" err="1"/>
              <a:t>analisa</a:t>
            </a:r>
            <a:r>
              <a:rPr lang="en-ID" dirty="0"/>
              <a:t> </a:t>
            </a:r>
            <a:r>
              <a:rPr lang="en-ID" dirty="0" err="1"/>
              <a:t>struktur</a:t>
            </a:r>
            <a:r>
              <a:rPr lang="en-ID" dirty="0"/>
              <a:t> </a:t>
            </a:r>
            <a:endParaRPr lang="id-ID" dirty="0"/>
          </a:p>
          <a:p>
            <a:pPr eaLnBrk="0" hangingPunct="0"/>
            <a:endParaRPr lang="en-US" dirty="0">
              <a:solidFill>
                <a:srgbClr val="503D00"/>
              </a:solidFill>
              <a:latin typeface="Times New Roman" pitchFamily="18" charset="0"/>
            </a:endParaRPr>
          </a:p>
        </p:txBody>
      </p:sp>
      <p:pic>
        <p:nvPicPr>
          <p:cNvPr id="14" name="Picture 13">
            <a:extLst>
              <a:ext uri="{FF2B5EF4-FFF2-40B4-BE49-F238E27FC236}">
                <a16:creationId xmlns:a16="http://schemas.microsoft.com/office/drawing/2014/main" id="{ED91DAF6-7EB2-4AB2-B079-AF8B05E2B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667" y="5007353"/>
            <a:ext cx="1167949" cy="107543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3D56CE3-DBAC-4C0A-AF6B-A0799B971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408" y="2257890"/>
            <a:ext cx="4730675" cy="23647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6C3537F-B466-407D-BE34-36E9066057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432" y="2583557"/>
            <a:ext cx="3440723" cy="37727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99C7CA-C9F8-2F41-AD81-5B3E16A072C4}"/>
              </a:ext>
            </a:extLst>
          </p:cNvPr>
          <p:cNvSpPr txBox="1"/>
          <p:nvPr/>
        </p:nvSpPr>
        <p:spPr>
          <a:xfrm>
            <a:off x="1116324" y="2138507"/>
            <a:ext cx="2128147" cy="369332"/>
          </a:xfrm>
          <a:prstGeom prst="rect">
            <a:avLst/>
          </a:prstGeom>
          <a:noFill/>
        </p:spPr>
        <p:txBody>
          <a:bodyPr wrap="none" rtlCol="0">
            <a:spAutoFit/>
          </a:bodyPr>
          <a:lstStyle/>
          <a:p>
            <a:r>
              <a:rPr lang="en-US" dirty="0" err="1"/>
              <a:t>Contoh</a:t>
            </a:r>
            <a:r>
              <a:rPr lang="en-US" dirty="0"/>
              <a:t> Flow Process</a:t>
            </a:r>
          </a:p>
        </p:txBody>
      </p:sp>
      <p:sp>
        <p:nvSpPr>
          <p:cNvPr id="5" name="Footer Placeholder 4">
            <a:extLst>
              <a:ext uri="{FF2B5EF4-FFF2-40B4-BE49-F238E27FC236}">
                <a16:creationId xmlns:a16="http://schemas.microsoft.com/office/drawing/2014/main" id="{92ABC13F-87B6-496C-B187-82AAADB52948}"/>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472992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33</a:t>
            </a:fld>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3570835" y="202707"/>
            <a:ext cx="31325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3. Analisa Fungsi</a:t>
            </a:r>
            <a:endParaRPr lang="en-US" altLang="id-ID" sz="2400" dirty="0">
              <a:latin typeface="Verdana" panose="020B0604030504040204" pitchFamily="34" charset="0"/>
            </a:endParaRPr>
          </a:p>
        </p:txBody>
      </p:sp>
      <p:sp>
        <p:nvSpPr>
          <p:cNvPr id="21" name="TextBox 20">
            <a:extLst>
              <a:ext uri="{FF2B5EF4-FFF2-40B4-BE49-F238E27FC236}">
                <a16:creationId xmlns:a16="http://schemas.microsoft.com/office/drawing/2014/main" id="{824C7D4F-ACCE-4143-9E96-1D9882E2CA12}"/>
              </a:ext>
            </a:extLst>
          </p:cNvPr>
          <p:cNvSpPr txBox="1"/>
          <p:nvPr/>
        </p:nvSpPr>
        <p:spPr>
          <a:xfrm>
            <a:off x="646862" y="5221551"/>
            <a:ext cx="8128169" cy="1015663"/>
          </a:xfrm>
          <a:prstGeom prst="rect">
            <a:avLst/>
          </a:prstGeom>
          <a:noFill/>
        </p:spPr>
        <p:txBody>
          <a:bodyPr wrap="square" rtlCol="0">
            <a:spAutoFit/>
          </a:bodyPr>
          <a:lstStyle/>
          <a:p>
            <a:r>
              <a:rPr lang="en-ID" sz="2000" i="1" dirty="0" err="1"/>
              <a:t>Mengidentifiaksi</a:t>
            </a:r>
            <a:r>
              <a:rPr lang="en-ID" sz="2000" i="1" dirty="0"/>
              <a:t> </a:t>
            </a:r>
            <a:r>
              <a:rPr lang="en-ID" sz="2000" i="1" dirty="0" err="1"/>
              <a:t>fungsi</a:t>
            </a:r>
            <a:r>
              <a:rPr lang="en-ID" sz="2000" i="1" dirty="0"/>
              <a:t> </a:t>
            </a:r>
            <a:r>
              <a:rPr lang="en-ID" sz="2000" i="1" dirty="0" err="1"/>
              <a:t>dari</a:t>
            </a:r>
            <a:r>
              <a:rPr lang="en-ID" sz="2000" i="1" dirty="0"/>
              <a:t> product di customer s</a:t>
            </a:r>
            <a:r>
              <a:rPr lang="id-ID" sz="2000" i="1" dirty="0"/>
              <a:t>e</a:t>
            </a:r>
            <a:r>
              <a:rPr lang="en-ID" sz="2000" i="1" dirty="0" err="1"/>
              <a:t>hingga</a:t>
            </a:r>
            <a:r>
              <a:rPr lang="en-ID" sz="2000" i="1" dirty="0"/>
              <a:t> </a:t>
            </a:r>
            <a:r>
              <a:rPr lang="en-ID" sz="2000" i="1" dirty="0" err="1"/>
              <a:t>penetapan</a:t>
            </a:r>
            <a:r>
              <a:rPr lang="en-ID" sz="2000" i="1" dirty="0"/>
              <a:t>  </a:t>
            </a:r>
            <a:r>
              <a:rPr lang="en-ID" sz="2000" i="1" dirty="0" err="1"/>
              <a:t>fungsi</a:t>
            </a:r>
            <a:r>
              <a:rPr lang="en-ID" sz="2000" i="1" dirty="0"/>
              <a:t>  </a:t>
            </a:r>
            <a:r>
              <a:rPr lang="en-ID" sz="2000" i="1" dirty="0" err="1"/>
              <a:t>tahap</a:t>
            </a:r>
            <a:r>
              <a:rPr lang="en-ID" sz="2000" i="1" dirty="0"/>
              <a:t> proses </a:t>
            </a:r>
            <a:r>
              <a:rPr lang="en-ID" sz="2000" i="1" dirty="0" err="1"/>
              <a:t>menjadi</a:t>
            </a:r>
            <a:r>
              <a:rPr lang="en-ID" sz="2000" i="1" dirty="0"/>
              <a:t> </a:t>
            </a:r>
            <a:r>
              <a:rPr lang="en-ID" sz="2000" i="1" dirty="0" err="1"/>
              <a:t>lebih</a:t>
            </a:r>
            <a:r>
              <a:rPr lang="en-ID" sz="2000" i="1" dirty="0"/>
              <a:t> </a:t>
            </a:r>
            <a:r>
              <a:rPr lang="en-ID" sz="2000" i="1" dirty="0" err="1"/>
              <a:t>jelas</a:t>
            </a:r>
            <a:r>
              <a:rPr lang="en-ID" sz="2000" i="1" dirty="0"/>
              <a:t>, </a:t>
            </a:r>
            <a:r>
              <a:rPr lang="en-ID" sz="2000" i="1" dirty="0" err="1"/>
              <a:t>kemudian</a:t>
            </a:r>
            <a:r>
              <a:rPr lang="en-ID" sz="2000" i="1" dirty="0"/>
              <a:t> di </a:t>
            </a:r>
            <a:r>
              <a:rPr lang="en-ID" sz="2000" i="1" dirty="0" err="1"/>
              <a:t>deskripsikan</a:t>
            </a:r>
            <a:r>
              <a:rPr lang="en-ID" sz="2000" i="1" dirty="0"/>
              <a:t> </a:t>
            </a:r>
            <a:r>
              <a:rPr lang="en-ID" sz="2000" i="1" dirty="0" err="1"/>
              <a:t>bagaimana</a:t>
            </a:r>
            <a:r>
              <a:rPr lang="en-ID" sz="2000" i="1" dirty="0"/>
              <a:t> 4M + 1E  </a:t>
            </a:r>
            <a:r>
              <a:rPr lang="en-ID" sz="2000" i="1" dirty="0" err="1"/>
              <a:t>mampu</a:t>
            </a:r>
            <a:r>
              <a:rPr lang="en-ID" sz="2000" i="1" dirty="0"/>
              <a:t> </a:t>
            </a:r>
            <a:r>
              <a:rPr lang="en-ID" sz="2000" i="1" dirty="0" err="1"/>
              <a:t>mewujudkan</a:t>
            </a:r>
            <a:r>
              <a:rPr lang="en-ID" sz="2000" i="1" dirty="0"/>
              <a:t> </a:t>
            </a:r>
            <a:r>
              <a:rPr lang="en-ID" sz="2000" i="1" dirty="0" err="1"/>
              <a:t>tujuan</a:t>
            </a:r>
            <a:r>
              <a:rPr lang="en-ID" sz="2000" i="1" dirty="0"/>
              <a:t> </a:t>
            </a:r>
            <a:r>
              <a:rPr lang="en-ID" sz="2000" i="1" dirty="0" err="1"/>
              <a:t>tahapan</a:t>
            </a:r>
            <a:r>
              <a:rPr lang="en-ID" sz="2000" i="1" dirty="0"/>
              <a:t> proses</a:t>
            </a:r>
            <a:endParaRPr lang="id-ID" sz="2000" i="1" dirty="0"/>
          </a:p>
        </p:txBody>
      </p:sp>
      <p:sp>
        <p:nvSpPr>
          <p:cNvPr id="12" name="Oval 11">
            <a:extLst>
              <a:ext uri="{FF2B5EF4-FFF2-40B4-BE49-F238E27FC236}">
                <a16:creationId xmlns:a16="http://schemas.microsoft.com/office/drawing/2014/main" id="{A8533DCF-93D9-4DCE-8053-9F37BECB0472}"/>
              </a:ext>
            </a:extLst>
          </p:cNvPr>
          <p:cNvSpPr/>
          <p:nvPr/>
        </p:nvSpPr>
        <p:spPr>
          <a:xfrm>
            <a:off x="3839947" y="1256596"/>
            <a:ext cx="2594367" cy="2584694"/>
          </a:xfrm>
          <a:prstGeom prst="ellipse">
            <a:avLst/>
          </a:prstGeom>
          <a:solidFill>
            <a:schemeClr val="bg1"/>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coolSlant"/>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chemeClr val="tx1"/>
                </a:solidFill>
                <a:latin typeface="Arial" panose="020B0604020202020204" pitchFamily="34" charset="0"/>
                <a:cs typeface="Arial" panose="020B0604020202020204" pitchFamily="34" charset="0"/>
              </a:rPr>
              <a:t>F</a:t>
            </a:r>
            <a:r>
              <a:rPr lang="en-ID" b="1" dirty="0">
                <a:solidFill>
                  <a:schemeClr val="tx1"/>
                </a:solidFill>
                <a:latin typeface="Arial" panose="020B0604020202020204" pitchFamily="34" charset="0"/>
                <a:cs typeface="Arial" panose="020B0604020202020204" pitchFamily="34" charset="0"/>
              </a:rPr>
              <a:t>unction Step Process</a:t>
            </a:r>
            <a:endParaRPr lang="id-ID" b="1" dirty="0">
              <a:solidFill>
                <a:schemeClr val="tx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6A247468-CB16-4828-B518-BBAFBE5E1895}"/>
              </a:ext>
            </a:extLst>
          </p:cNvPr>
          <p:cNvGrpSpPr/>
          <p:nvPr/>
        </p:nvGrpSpPr>
        <p:grpSpPr>
          <a:xfrm>
            <a:off x="950410" y="1256596"/>
            <a:ext cx="2594367" cy="2584694"/>
            <a:chOff x="950410" y="1256596"/>
            <a:chExt cx="2594367" cy="2584694"/>
          </a:xfrm>
          <a:scene3d>
            <a:camera prst="orthographicFront">
              <a:rot lat="0" lon="0" rev="0"/>
            </a:camera>
            <a:lightRig rig="balanced" dir="t">
              <a:rot lat="0" lon="0" rev="8700000"/>
            </a:lightRig>
          </a:scene3d>
        </p:grpSpPr>
        <p:sp>
          <p:nvSpPr>
            <p:cNvPr id="11" name="Oval 10">
              <a:extLst>
                <a:ext uri="{FF2B5EF4-FFF2-40B4-BE49-F238E27FC236}">
                  <a16:creationId xmlns:a16="http://schemas.microsoft.com/office/drawing/2014/main" id="{94124CC7-2C09-4AF2-85DF-62B46FD949CD}"/>
                </a:ext>
              </a:extLst>
            </p:cNvPr>
            <p:cNvSpPr/>
            <p:nvPr/>
          </p:nvSpPr>
          <p:spPr>
            <a:xfrm>
              <a:off x="950410" y="1256596"/>
              <a:ext cx="2594367" cy="2584694"/>
            </a:xfrm>
            <a:prstGeom prst="ellipse">
              <a:avLst/>
            </a:prstGeom>
            <a:solidFill>
              <a:schemeClr val="bg1"/>
            </a:solidFill>
            <a:ln w="38100">
              <a:noFill/>
            </a:ln>
            <a:effectLst>
              <a:outerShdw blurRad="107950" dist="12700" dir="5400000" algn="ctr">
                <a:srgbClr val="000000"/>
              </a:outerShdw>
            </a:effectLst>
            <a:sp3d contourW="44450" prstMaterial="matte">
              <a:bevelT w="63500" h="63500" prst="divot"/>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dirty="0">
                  <a:solidFill>
                    <a:schemeClr val="tx1"/>
                  </a:solidFill>
                  <a:latin typeface="Arial" panose="020B0604020202020204" pitchFamily="34" charset="0"/>
                  <a:cs typeface="Arial" panose="020B0604020202020204" pitchFamily="34" charset="0"/>
                </a:rPr>
                <a:t>Product Function in Customer</a:t>
              </a:r>
              <a:endParaRPr lang="id-ID" b="1"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E03B38-F046-43DC-AFC6-7CD40460B047}"/>
                </a:ext>
              </a:extLst>
            </p:cNvPr>
            <p:cNvSpPr txBox="1"/>
            <p:nvPr/>
          </p:nvSpPr>
          <p:spPr>
            <a:xfrm>
              <a:off x="1205348" y="1749662"/>
              <a:ext cx="209204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id-ID" dirty="0">
                  <a:latin typeface="Arial" panose="020B0604020202020204" pitchFamily="34" charset="0"/>
                  <a:cs typeface="Arial" panose="020B0604020202020204" pitchFamily="34" charset="0"/>
                </a:rPr>
                <a:t>What </a:t>
              </a:r>
              <a:r>
                <a:rPr lang="en-ID" dirty="0">
                  <a:latin typeface="Arial" panose="020B0604020202020204" pitchFamily="34" charset="0"/>
                  <a:cs typeface="Arial" panose="020B0604020202020204" pitchFamily="34" charset="0"/>
                </a:rPr>
                <a:t>Does Do It </a:t>
              </a:r>
              <a:r>
                <a:rPr lang="id-ID" dirty="0">
                  <a:latin typeface="Arial" panose="020B0604020202020204" pitchFamily="34" charset="0"/>
                  <a:cs typeface="Arial" panose="020B0604020202020204" pitchFamily="34" charset="0"/>
                </a:rPr>
                <a:t>?</a:t>
              </a:r>
            </a:p>
          </p:txBody>
        </p:sp>
      </p:grpSp>
      <p:grpSp>
        <p:nvGrpSpPr>
          <p:cNvPr id="2" name="Group 1">
            <a:extLst>
              <a:ext uri="{FF2B5EF4-FFF2-40B4-BE49-F238E27FC236}">
                <a16:creationId xmlns:a16="http://schemas.microsoft.com/office/drawing/2014/main" id="{FFC85DE9-36E1-4378-B012-5402638C3DF4}"/>
              </a:ext>
            </a:extLst>
          </p:cNvPr>
          <p:cNvGrpSpPr/>
          <p:nvPr/>
        </p:nvGrpSpPr>
        <p:grpSpPr>
          <a:xfrm>
            <a:off x="6742139" y="1256596"/>
            <a:ext cx="2594367" cy="2584694"/>
            <a:chOff x="6742139" y="1256596"/>
            <a:chExt cx="2594367" cy="2584694"/>
          </a:xfrm>
          <a:solidFill>
            <a:schemeClr val="bg1"/>
          </a:solidFill>
          <a:scene3d>
            <a:camera prst="orthographicFront">
              <a:rot lat="0" lon="0" rev="0"/>
            </a:camera>
            <a:lightRig rig="soft" dir="t">
              <a:rot lat="0" lon="0" rev="0"/>
            </a:lightRig>
          </a:scene3d>
        </p:grpSpPr>
        <p:sp>
          <p:nvSpPr>
            <p:cNvPr id="16" name="Oval 15">
              <a:extLst>
                <a:ext uri="{FF2B5EF4-FFF2-40B4-BE49-F238E27FC236}">
                  <a16:creationId xmlns:a16="http://schemas.microsoft.com/office/drawing/2014/main" id="{E81412BA-5BF2-46DE-BC1A-A9E7AFE35AE0}"/>
                </a:ext>
              </a:extLst>
            </p:cNvPr>
            <p:cNvSpPr/>
            <p:nvPr/>
          </p:nvSpPr>
          <p:spPr>
            <a:xfrm>
              <a:off x="6742139" y="1256596"/>
              <a:ext cx="2594367" cy="2584694"/>
            </a:xfrm>
            <a:prstGeom prst="ellipse">
              <a:avLst/>
            </a:prstGeom>
            <a:grpFill/>
            <a:ln w="38100">
              <a:noFill/>
            </a:ln>
            <a:effectLst>
              <a:outerShdw blurRad="107950" dist="12700" dir="5400000" algn="ctr">
                <a:srgbClr val="000000"/>
              </a:outerShdw>
            </a:effectLst>
            <a:sp3d contourW="44450" prstMaterial="matte">
              <a:bevelT w="63500" h="63500" prst="riblet"/>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dirty="0">
                  <a:solidFill>
                    <a:schemeClr val="tx1"/>
                  </a:solidFill>
                  <a:latin typeface="Arial" panose="020B0604020202020204" pitchFamily="34" charset="0"/>
                  <a:cs typeface="Arial" panose="020B0604020202020204" pitchFamily="34" charset="0"/>
                </a:rPr>
                <a:t>4M + 1E Do It</a:t>
              </a:r>
              <a:endParaRPr lang="id-ID" b="1" dirty="0">
                <a:solidFill>
                  <a:schemeClr val="tx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DD361D5-67A7-4B8B-858D-B07328900C07}"/>
                </a:ext>
              </a:extLst>
            </p:cNvPr>
            <p:cNvSpPr txBox="1"/>
            <p:nvPr/>
          </p:nvSpPr>
          <p:spPr>
            <a:xfrm>
              <a:off x="7132814" y="2880225"/>
              <a:ext cx="1950845" cy="492562"/>
            </a:xfrm>
            <a:prstGeom prst="rect">
              <a:avLst/>
            </a:prstGeom>
            <a:grpFill/>
            <a:ln>
              <a:noFill/>
            </a:ln>
            <a:effectLst>
              <a:outerShdw blurRad="107950" dist="12700" dir="5400000" algn="ctr">
                <a:srgbClr val="000000"/>
              </a:outerShdw>
            </a:effectLst>
            <a:sp3d contourW="44450" prstMaterial="matte">
              <a:bevelT w="63500" h="63500" prst="riblet"/>
              <a:contourClr>
                <a:srgbClr val="FFFFFF"/>
              </a:contourClr>
            </a:sp3d>
          </p:spPr>
          <p:txBody>
            <a:bodyPr wrap="square" rtlCol="0">
              <a:spAutoFit/>
            </a:bodyPr>
            <a:lstStyle/>
            <a:p>
              <a:pPr algn="ctr"/>
              <a:r>
                <a:rPr lang="en-ID" dirty="0">
                  <a:latin typeface="Arial" panose="020B0604020202020204" pitchFamily="34" charset="0"/>
                  <a:cs typeface="Arial" panose="020B0604020202020204" pitchFamily="34" charset="0"/>
                </a:rPr>
                <a:t>How</a:t>
              </a:r>
              <a:r>
                <a:rPr lang="id-ID" dirty="0">
                  <a:latin typeface="Arial" panose="020B0604020202020204" pitchFamily="34" charset="0"/>
                  <a:cs typeface="Arial" panose="020B0604020202020204" pitchFamily="34" charset="0"/>
                </a:rPr>
                <a:t>?</a:t>
              </a:r>
            </a:p>
          </p:txBody>
        </p:sp>
      </p:grpSp>
      <p:sp>
        <p:nvSpPr>
          <p:cNvPr id="19" name="Arrow: Curved Down 18">
            <a:extLst>
              <a:ext uri="{FF2B5EF4-FFF2-40B4-BE49-F238E27FC236}">
                <a16:creationId xmlns:a16="http://schemas.microsoft.com/office/drawing/2014/main" id="{76D6B20A-78D9-4ADC-AD3E-4A7FEFC485A3}"/>
              </a:ext>
            </a:extLst>
          </p:cNvPr>
          <p:cNvSpPr/>
          <p:nvPr/>
        </p:nvSpPr>
        <p:spPr>
          <a:xfrm>
            <a:off x="5472548" y="1194771"/>
            <a:ext cx="2231358" cy="924223"/>
          </a:xfrm>
          <a:prstGeom prst="curved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Arial" panose="020B0604020202020204" pitchFamily="34" charset="0"/>
              <a:cs typeface="Arial" panose="020B0604020202020204" pitchFamily="34" charset="0"/>
            </a:endParaRPr>
          </a:p>
        </p:txBody>
      </p:sp>
      <p:sp>
        <p:nvSpPr>
          <p:cNvPr id="20" name="Arrow: Curved Down 19">
            <a:extLst>
              <a:ext uri="{FF2B5EF4-FFF2-40B4-BE49-F238E27FC236}">
                <a16:creationId xmlns:a16="http://schemas.microsoft.com/office/drawing/2014/main" id="{D7B49ED7-4707-4188-9E48-738A332B6D21}"/>
              </a:ext>
            </a:extLst>
          </p:cNvPr>
          <p:cNvSpPr/>
          <p:nvPr/>
        </p:nvSpPr>
        <p:spPr>
          <a:xfrm rot="10800000">
            <a:off x="2490718" y="2989341"/>
            <a:ext cx="2231358" cy="886142"/>
          </a:xfrm>
          <a:prstGeom prst="curved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Arial" panose="020B0604020202020204" pitchFamily="34" charset="0"/>
              <a:cs typeface="Arial" panose="020B0604020202020204" pitchFamily="34" charset="0"/>
            </a:endParaRPr>
          </a:p>
        </p:txBody>
      </p:sp>
      <p:sp>
        <p:nvSpPr>
          <p:cNvPr id="22" name="Arrow: Up 21">
            <a:extLst>
              <a:ext uri="{FF2B5EF4-FFF2-40B4-BE49-F238E27FC236}">
                <a16:creationId xmlns:a16="http://schemas.microsoft.com/office/drawing/2014/main" id="{FFC41A53-EEE5-4D5E-811E-DB87AB2F884B}"/>
              </a:ext>
            </a:extLst>
          </p:cNvPr>
          <p:cNvSpPr/>
          <p:nvPr/>
        </p:nvSpPr>
        <p:spPr>
          <a:xfrm>
            <a:off x="4889885" y="3903114"/>
            <a:ext cx="501921" cy="715617"/>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Rounded Corners 22">
            <a:extLst>
              <a:ext uri="{FF2B5EF4-FFF2-40B4-BE49-F238E27FC236}">
                <a16:creationId xmlns:a16="http://schemas.microsoft.com/office/drawing/2014/main" id="{A99C370C-5F4C-40F4-AA04-1CEBED199DD3}"/>
              </a:ext>
            </a:extLst>
          </p:cNvPr>
          <p:cNvSpPr/>
          <p:nvPr/>
        </p:nvSpPr>
        <p:spPr>
          <a:xfrm>
            <a:off x="4100920" y="4740789"/>
            <a:ext cx="2072422" cy="365827"/>
          </a:xfrm>
          <a:prstGeom prst="roundRect">
            <a:avLst/>
          </a:prstGeom>
          <a:solidFill>
            <a:schemeClr val="bg1"/>
          </a:solidFill>
          <a:ln w="19050">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chemeClr val="tx1"/>
                </a:solidFill>
              </a:rPr>
              <a:t>Focus Element</a:t>
            </a:r>
          </a:p>
        </p:txBody>
      </p:sp>
      <p:sp>
        <p:nvSpPr>
          <p:cNvPr id="4" name="Footer Placeholder 3">
            <a:extLst>
              <a:ext uri="{FF2B5EF4-FFF2-40B4-BE49-F238E27FC236}">
                <a16:creationId xmlns:a16="http://schemas.microsoft.com/office/drawing/2014/main" id="{55C8B594-75ED-418F-AFC5-0526AFDBFC32}"/>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9896097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right)">
                                      <p:cBhvr>
                                        <p:cTn id="23" dur="500"/>
                                        <p:tgtEl>
                                          <p:spTgt spid="2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par>
                          <p:cTn id="27" fill="hold">
                            <p:stCondLst>
                              <p:cond delay="2000"/>
                            </p:stCondLst>
                            <p:childTnLst>
                              <p:par>
                                <p:cTn id="28" presetID="2" presetClass="entr" presetSubtype="1"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0-#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42"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2" grpId="0" animBg="1"/>
      <p:bldP spid="19" grpId="0" animBg="1"/>
      <p:bldP spid="20"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25120A0-794C-2442-A575-FFB9E1B4026D}"/>
              </a:ext>
            </a:extLst>
          </p:cNvPr>
          <p:cNvSpPr/>
          <p:nvPr/>
        </p:nvSpPr>
        <p:spPr>
          <a:xfrm>
            <a:off x="2428061" y="375597"/>
            <a:ext cx="7272010" cy="8650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269D5D3-AA6C-1942-9073-D8F8AA204460}"/>
              </a:ext>
            </a:extLst>
          </p:cNvPr>
          <p:cNvSpPr/>
          <p:nvPr/>
        </p:nvSpPr>
        <p:spPr>
          <a:xfrm>
            <a:off x="2430222" y="1401645"/>
            <a:ext cx="7258274" cy="505542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60910FB-8C2C-4A4E-A8EA-FCD3E291E019}"/>
              </a:ext>
            </a:extLst>
          </p:cNvPr>
          <p:cNvSpPr/>
          <p:nvPr/>
        </p:nvSpPr>
        <p:spPr>
          <a:xfrm>
            <a:off x="81025" y="375597"/>
            <a:ext cx="2335461" cy="87042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34</a:t>
            </a:fld>
            <a:endParaRPr lang="en-US"/>
          </a:p>
        </p:txBody>
      </p:sp>
      <p:sp>
        <p:nvSpPr>
          <p:cNvPr id="3" name="Rectangle 2">
            <a:extLst>
              <a:ext uri="{FF2B5EF4-FFF2-40B4-BE49-F238E27FC236}">
                <a16:creationId xmlns:a16="http://schemas.microsoft.com/office/drawing/2014/main" id="{0FBDD77A-62F5-4B8C-B9DE-BF9B2431C3E3}"/>
              </a:ext>
            </a:extLst>
          </p:cNvPr>
          <p:cNvSpPr/>
          <p:nvPr/>
        </p:nvSpPr>
        <p:spPr>
          <a:xfrm>
            <a:off x="81025" y="1401645"/>
            <a:ext cx="2335461" cy="50554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5" name="Rectangle 4">
            <a:extLst>
              <a:ext uri="{FF2B5EF4-FFF2-40B4-BE49-F238E27FC236}">
                <a16:creationId xmlns:a16="http://schemas.microsoft.com/office/drawing/2014/main" id="{E5A3E437-4B63-4280-A4EA-AB9DDEFC704E}"/>
              </a:ext>
            </a:extLst>
          </p:cNvPr>
          <p:cNvSpPr/>
          <p:nvPr/>
        </p:nvSpPr>
        <p:spPr>
          <a:xfrm>
            <a:off x="206367" y="2561861"/>
            <a:ext cx="1978374" cy="1200329"/>
          </a:xfrm>
          <a:prstGeom prst="rect">
            <a:avLst/>
          </a:prstGeom>
        </p:spPr>
        <p:txBody>
          <a:bodyPr wrap="square">
            <a:spAutoFit/>
          </a:bodyPr>
          <a:lstStyle/>
          <a:p>
            <a:pPr algn="ctr"/>
            <a:r>
              <a:rPr lang="en-ID" b="1" dirty="0" err="1">
                <a:solidFill>
                  <a:schemeClr val="bg1"/>
                </a:solidFill>
                <a:latin typeface="Arial" panose="020B0604020202020204" pitchFamily="34" charset="0"/>
                <a:cs typeface="Arial" panose="020B0604020202020204" pitchFamily="34" charset="0"/>
              </a:rPr>
              <a:t>Tahap</a:t>
            </a:r>
            <a:r>
              <a:rPr lang="en-ID" b="1" dirty="0">
                <a:solidFill>
                  <a:schemeClr val="bg1"/>
                </a:solidFill>
                <a:latin typeface="Arial" panose="020B0604020202020204" pitchFamily="34" charset="0"/>
                <a:cs typeface="Arial" panose="020B0604020202020204" pitchFamily="34" charset="0"/>
              </a:rPr>
              <a:t> 3 </a:t>
            </a:r>
            <a:r>
              <a:rPr lang="en-ID" dirty="0">
                <a:solidFill>
                  <a:schemeClr val="bg1"/>
                </a:solidFill>
                <a:latin typeface="Arial" panose="020B0604020202020204" pitchFamily="34" charset="0"/>
                <a:cs typeface="Arial" panose="020B0604020202020204" pitchFamily="34" charset="0"/>
              </a:rPr>
              <a:t>ANALISA FUNGSI</a:t>
            </a:r>
          </a:p>
          <a:p>
            <a:pPr algn="ctr"/>
            <a:r>
              <a:rPr lang="en-ID" dirty="0">
                <a:solidFill>
                  <a:schemeClr val="bg1"/>
                </a:solidFill>
                <a:latin typeface="Arial" panose="020B0604020202020204" pitchFamily="34" charset="0"/>
                <a:cs typeface="Arial" panose="020B0604020202020204" pitchFamily="34" charset="0"/>
              </a:rPr>
              <a:t>Dari </a:t>
            </a:r>
            <a:r>
              <a:rPr lang="en-ID" dirty="0" err="1">
                <a:solidFill>
                  <a:schemeClr val="bg1"/>
                </a:solidFill>
                <a:latin typeface="Arial" panose="020B0604020202020204" pitchFamily="34" charset="0"/>
                <a:cs typeface="Arial" panose="020B0604020202020204" pitchFamily="34" charset="0"/>
              </a:rPr>
              <a:t>Struktur</a:t>
            </a:r>
            <a:r>
              <a:rPr lang="en-ID" dirty="0">
                <a:solidFill>
                  <a:schemeClr val="bg1"/>
                </a:solidFill>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4725858A-5931-814D-B95E-FD59536017DB}"/>
              </a:ext>
            </a:extLst>
          </p:cNvPr>
          <p:cNvPicPr>
            <a:picLocks noChangeAspect="1"/>
          </p:cNvPicPr>
          <p:nvPr/>
        </p:nvPicPr>
        <p:blipFill>
          <a:blip r:embed="rId2"/>
          <a:stretch>
            <a:fillRect/>
          </a:stretch>
        </p:blipFill>
        <p:spPr>
          <a:xfrm>
            <a:off x="2580943" y="1830353"/>
            <a:ext cx="6862072" cy="2250356"/>
          </a:xfrm>
          <a:prstGeom prst="rect">
            <a:avLst/>
          </a:prstGeom>
        </p:spPr>
      </p:pic>
      <p:sp>
        <p:nvSpPr>
          <p:cNvPr id="7" name="TextBox 6">
            <a:extLst>
              <a:ext uri="{FF2B5EF4-FFF2-40B4-BE49-F238E27FC236}">
                <a16:creationId xmlns:a16="http://schemas.microsoft.com/office/drawing/2014/main" id="{DA53B9E2-8A83-3340-BC65-01F7261578C8}"/>
              </a:ext>
            </a:extLst>
          </p:cNvPr>
          <p:cNvSpPr txBox="1"/>
          <p:nvPr/>
        </p:nvSpPr>
        <p:spPr>
          <a:xfrm>
            <a:off x="2981267" y="614312"/>
            <a:ext cx="1475725" cy="369332"/>
          </a:xfrm>
          <a:prstGeom prst="rect">
            <a:avLst/>
          </a:prstGeom>
          <a:noFill/>
        </p:spPr>
        <p:txBody>
          <a:bodyPr wrap="none" rtlCol="0">
            <a:spAutoFit/>
          </a:bodyPr>
          <a:lstStyle/>
          <a:p>
            <a:r>
              <a:rPr lang="en-US" b="1" dirty="0">
                <a:latin typeface="Gill Sans MT" panose="020B0502020104020203" pitchFamily="34" charset="77"/>
              </a:rPr>
              <a:t>Item Proses</a:t>
            </a:r>
          </a:p>
        </p:txBody>
      </p:sp>
      <p:sp>
        <p:nvSpPr>
          <p:cNvPr id="30" name="TextBox 29">
            <a:extLst>
              <a:ext uri="{FF2B5EF4-FFF2-40B4-BE49-F238E27FC236}">
                <a16:creationId xmlns:a16="http://schemas.microsoft.com/office/drawing/2014/main" id="{4627787F-3DA1-324D-AE34-6B636C62606A}"/>
              </a:ext>
            </a:extLst>
          </p:cNvPr>
          <p:cNvSpPr txBox="1"/>
          <p:nvPr/>
        </p:nvSpPr>
        <p:spPr>
          <a:xfrm>
            <a:off x="5191053" y="599941"/>
            <a:ext cx="1923668" cy="369332"/>
          </a:xfrm>
          <a:prstGeom prst="rect">
            <a:avLst/>
          </a:prstGeom>
          <a:noFill/>
        </p:spPr>
        <p:txBody>
          <a:bodyPr wrap="none" rtlCol="0">
            <a:spAutoFit/>
          </a:bodyPr>
          <a:lstStyle/>
          <a:p>
            <a:r>
              <a:rPr lang="en-US" b="1" dirty="0" err="1">
                <a:latin typeface="Gill Sans MT" panose="020B0502020104020203" pitchFamily="34" charset="77"/>
              </a:rPr>
              <a:t>Tahapan</a:t>
            </a:r>
            <a:r>
              <a:rPr lang="en-US" b="1" dirty="0">
                <a:latin typeface="Gill Sans MT" panose="020B0502020104020203" pitchFamily="34" charset="77"/>
              </a:rPr>
              <a:t> Proses </a:t>
            </a:r>
          </a:p>
        </p:txBody>
      </p:sp>
      <p:sp>
        <p:nvSpPr>
          <p:cNvPr id="31" name="TextBox 30">
            <a:extLst>
              <a:ext uri="{FF2B5EF4-FFF2-40B4-BE49-F238E27FC236}">
                <a16:creationId xmlns:a16="http://schemas.microsoft.com/office/drawing/2014/main" id="{9C33377F-AD21-404E-9723-A60D4A5AA61E}"/>
              </a:ext>
            </a:extLst>
          </p:cNvPr>
          <p:cNvSpPr txBox="1"/>
          <p:nvPr/>
        </p:nvSpPr>
        <p:spPr>
          <a:xfrm>
            <a:off x="7748881" y="611516"/>
            <a:ext cx="1683602" cy="369332"/>
          </a:xfrm>
          <a:prstGeom prst="rect">
            <a:avLst/>
          </a:prstGeom>
          <a:noFill/>
        </p:spPr>
        <p:txBody>
          <a:bodyPr wrap="none" rtlCol="0">
            <a:spAutoFit/>
          </a:bodyPr>
          <a:lstStyle/>
          <a:p>
            <a:r>
              <a:rPr lang="en-US" b="1" dirty="0">
                <a:latin typeface="Gill Sans MT" panose="020B0502020104020203" pitchFamily="34" charset="77"/>
              </a:rPr>
              <a:t>Work </a:t>
            </a:r>
            <a:r>
              <a:rPr lang="en-US" b="1" dirty="0" err="1">
                <a:latin typeface="Gill Sans MT" panose="020B0502020104020203" pitchFamily="34" charset="77"/>
              </a:rPr>
              <a:t>Elemen</a:t>
            </a:r>
            <a:endParaRPr lang="en-US" b="1" dirty="0">
              <a:latin typeface="Gill Sans MT" panose="020B0502020104020203" pitchFamily="34" charset="77"/>
            </a:endParaRPr>
          </a:p>
        </p:txBody>
      </p:sp>
      <p:sp>
        <p:nvSpPr>
          <p:cNvPr id="8" name="Rectangle 7">
            <a:extLst>
              <a:ext uri="{FF2B5EF4-FFF2-40B4-BE49-F238E27FC236}">
                <a16:creationId xmlns:a16="http://schemas.microsoft.com/office/drawing/2014/main" id="{CFC419DC-06A5-EC4E-98B1-AFB3BF8DFBFF}"/>
              </a:ext>
            </a:extLst>
          </p:cNvPr>
          <p:cNvSpPr/>
          <p:nvPr/>
        </p:nvSpPr>
        <p:spPr>
          <a:xfrm>
            <a:off x="2557867" y="4241688"/>
            <a:ext cx="2212886" cy="1908215"/>
          </a:xfrm>
          <a:prstGeom prst="rect">
            <a:avLst/>
          </a:prstGeom>
        </p:spPr>
        <p:txBody>
          <a:bodyPr wrap="square">
            <a:spAutoFit/>
          </a:bodyPr>
          <a:lstStyle/>
          <a:p>
            <a:r>
              <a:rPr lang="en-ID" sz="1600" dirty="0" err="1">
                <a:solidFill>
                  <a:srgbClr val="C00000"/>
                </a:solidFill>
                <a:latin typeface="Gill Sans MT" panose="020B0502020104020203" pitchFamily="34" charset="77"/>
                <a:cs typeface="Arial" panose="020B0604020202020204" pitchFamily="34" charset="0"/>
              </a:rPr>
              <a:t>Fungsi</a:t>
            </a:r>
            <a:r>
              <a:rPr lang="en-ID" sz="1600" dirty="0">
                <a:solidFill>
                  <a:srgbClr val="C00000"/>
                </a:solidFill>
                <a:latin typeface="Gill Sans MT" panose="020B0502020104020203" pitchFamily="34" charset="77"/>
                <a:cs typeface="Arial" panose="020B0604020202020204" pitchFamily="34" charset="0"/>
              </a:rPr>
              <a:t> </a:t>
            </a:r>
            <a:r>
              <a:rPr lang="en-ID" sz="1600" dirty="0" err="1">
                <a:solidFill>
                  <a:srgbClr val="C00000"/>
                </a:solidFill>
                <a:latin typeface="Gill Sans MT" panose="020B0502020104020203" pitchFamily="34" charset="77"/>
                <a:cs typeface="Arial" panose="020B0604020202020204" pitchFamily="34" charset="0"/>
              </a:rPr>
              <a:t>dari</a:t>
            </a:r>
            <a:r>
              <a:rPr lang="en-ID" sz="1600" dirty="0">
                <a:solidFill>
                  <a:srgbClr val="C00000"/>
                </a:solidFill>
                <a:latin typeface="Gill Sans MT" panose="020B0502020104020203" pitchFamily="34" charset="77"/>
                <a:cs typeface="Arial" panose="020B0604020202020204" pitchFamily="34" charset="0"/>
              </a:rPr>
              <a:t> Process Item (proses </a:t>
            </a:r>
            <a:r>
              <a:rPr lang="en-ID" sz="1600" dirty="0" err="1">
                <a:solidFill>
                  <a:srgbClr val="C00000"/>
                </a:solidFill>
                <a:latin typeface="Gill Sans MT" panose="020B0502020104020203" pitchFamily="34" charset="77"/>
                <a:cs typeface="Arial" panose="020B0604020202020204" pitchFamily="34" charset="0"/>
              </a:rPr>
              <a:t>pembuatan</a:t>
            </a:r>
            <a:r>
              <a:rPr lang="en-ID" sz="1600" dirty="0">
                <a:solidFill>
                  <a:srgbClr val="C00000"/>
                </a:solidFill>
                <a:latin typeface="Gill Sans MT" panose="020B0502020104020203" pitchFamily="34" charset="77"/>
                <a:cs typeface="Arial" panose="020B0604020202020204" pitchFamily="34" charset="0"/>
              </a:rPr>
              <a:t> </a:t>
            </a:r>
            <a:r>
              <a:rPr lang="en-ID" sz="1600" dirty="0" err="1">
                <a:solidFill>
                  <a:srgbClr val="C00000"/>
                </a:solidFill>
                <a:latin typeface="Gill Sans MT" panose="020B0502020104020203" pitchFamily="34" charset="77"/>
                <a:cs typeface="Arial" panose="020B0604020202020204" pitchFamily="34" charset="0"/>
              </a:rPr>
              <a:t>barang</a:t>
            </a:r>
            <a:r>
              <a:rPr lang="en-ID" sz="1600" dirty="0">
                <a:solidFill>
                  <a:srgbClr val="C00000"/>
                </a:solidFill>
                <a:latin typeface="Gill Sans MT" panose="020B0502020104020203" pitchFamily="34" charset="77"/>
                <a:cs typeface="Arial" panose="020B0604020202020204" pitchFamily="34" charset="0"/>
              </a:rPr>
              <a:t>):</a:t>
            </a:r>
          </a:p>
          <a:p>
            <a:pPr marL="276225" indent="-265113">
              <a:buFont typeface="Arial" panose="020B0604020202020204" pitchFamily="34" charset="0"/>
              <a:buChar char="•"/>
            </a:pPr>
            <a:r>
              <a:rPr lang="en-ID" sz="1400" dirty="0" err="1">
                <a:latin typeface="Gill Sans MT" panose="020B0502020104020203" pitchFamily="34" charset="77"/>
                <a:cs typeface="Arial" panose="020B0604020202020204" pitchFamily="34" charset="0"/>
              </a:rPr>
              <a:t>Jelaskan</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fungsi</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dari</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produk</a:t>
            </a:r>
            <a:r>
              <a:rPr lang="en-ID" sz="1400" dirty="0">
                <a:latin typeface="Gill Sans MT" panose="020B0502020104020203" pitchFamily="34" charset="77"/>
                <a:cs typeface="Arial" panose="020B0604020202020204" pitchFamily="34" charset="0"/>
              </a:rPr>
              <a:t> di customer</a:t>
            </a:r>
          </a:p>
          <a:p>
            <a:pPr marL="276225" indent="-265113">
              <a:buFont typeface="Arial" panose="020B0604020202020204" pitchFamily="34" charset="0"/>
              <a:buChar char="•"/>
            </a:pPr>
            <a:r>
              <a:rPr lang="en-ID" sz="1400" dirty="0">
                <a:latin typeface="Gill Sans MT" panose="020B0502020104020203" pitchFamily="34" charset="77"/>
                <a:cs typeface="Arial" panose="020B0604020202020204" pitchFamily="34" charset="0"/>
              </a:rPr>
              <a:t>Customer </a:t>
            </a:r>
            <a:r>
              <a:rPr lang="en-ID" sz="1400" dirty="0" err="1">
                <a:latin typeface="Gill Sans MT" panose="020B0502020104020203" pitchFamily="34" charset="77"/>
                <a:cs typeface="Arial" panose="020B0604020202020204" pitchFamily="34" charset="0"/>
              </a:rPr>
              <a:t>terdiri</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dari</a:t>
            </a:r>
            <a:r>
              <a:rPr lang="en-ID" sz="1400" dirty="0">
                <a:latin typeface="Gill Sans MT" panose="020B0502020104020203" pitchFamily="34" charset="77"/>
                <a:cs typeface="Arial" panose="020B0604020202020204" pitchFamily="34" charset="0"/>
              </a:rPr>
              <a:t> End User, Ship to Plan, Your Plan</a:t>
            </a:r>
          </a:p>
        </p:txBody>
      </p:sp>
      <p:sp>
        <p:nvSpPr>
          <p:cNvPr id="14" name="Rectangle 13">
            <a:extLst>
              <a:ext uri="{FF2B5EF4-FFF2-40B4-BE49-F238E27FC236}">
                <a16:creationId xmlns:a16="http://schemas.microsoft.com/office/drawing/2014/main" id="{EB383B24-9218-2F41-9347-C74B19DBF6B2}"/>
              </a:ext>
            </a:extLst>
          </p:cNvPr>
          <p:cNvSpPr/>
          <p:nvPr/>
        </p:nvSpPr>
        <p:spPr>
          <a:xfrm>
            <a:off x="5135248" y="4246132"/>
            <a:ext cx="2112379" cy="1661993"/>
          </a:xfrm>
          <a:prstGeom prst="rect">
            <a:avLst/>
          </a:prstGeom>
        </p:spPr>
        <p:txBody>
          <a:bodyPr wrap="square">
            <a:spAutoFit/>
          </a:bodyPr>
          <a:lstStyle/>
          <a:p>
            <a:r>
              <a:rPr lang="en-ID" sz="1600" dirty="0">
                <a:solidFill>
                  <a:srgbClr val="FF0000"/>
                </a:solidFill>
                <a:latin typeface="Gill Sans MT" panose="020B0502020104020203" pitchFamily="34" charset="77"/>
                <a:cs typeface="Arial" panose="020B0604020202020204" pitchFamily="34" charset="0"/>
              </a:rPr>
              <a:t>Function </a:t>
            </a:r>
            <a:r>
              <a:rPr lang="en-ID" sz="1600" dirty="0" err="1">
                <a:solidFill>
                  <a:srgbClr val="FF0000"/>
                </a:solidFill>
                <a:latin typeface="Gill Sans MT" panose="020B0502020104020203" pitchFamily="34" charset="77"/>
                <a:cs typeface="Arial" panose="020B0604020202020204" pitchFamily="34" charset="0"/>
              </a:rPr>
              <a:t>dari</a:t>
            </a:r>
            <a:r>
              <a:rPr lang="en-ID" sz="1600" dirty="0">
                <a:solidFill>
                  <a:srgbClr val="FF0000"/>
                </a:solidFill>
                <a:latin typeface="Gill Sans MT" panose="020B0502020104020203" pitchFamily="34" charset="77"/>
                <a:cs typeface="Arial" panose="020B0604020202020204" pitchFamily="34" charset="0"/>
              </a:rPr>
              <a:t> </a:t>
            </a:r>
            <a:r>
              <a:rPr lang="en-ID" sz="1600" dirty="0" err="1">
                <a:solidFill>
                  <a:srgbClr val="FF0000"/>
                </a:solidFill>
                <a:latin typeface="Gill Sans MT" panose="020B0502020104020203" pitchFamily="34" charset="77"/>
                <a:cs typeface="Arial" panose="020B0604020202020204" pitchFamily="34" charset="0"/>
              </a:rPr>
              <a:t>setiap</a:t>
            </a:r>
            <a:r>
              <a:rPr lang="en-ID" sz="1600" dirty="0">
                <a:solidFill>
                  <a:srgbClr val="FF0000"/>
                </a:solidFill>
                <a:latin typeface="Gill Sans MT" panose="020B0502020104020203" pitchFamily="34" charset="77"/>
                <a:cs typeface="Arial" panose="020B0604020202020204" pitchFamily="34" charset="0"/>
              </a:rPr>
              <a:t> </a:t>
            </a:r>
            <a:r>
              <a:rPr lang="en-ID" sz="1600" dirty="0" err="1">
                <a:solidFill>
                  <a:srgbClr val="FF0000"/>
                </a:solidFill>
                <a:latin typeface="Gill Sans MT" panose="020B0502020104020203" pitchFamily="34" charset="77"/>
                <a:cs typeface="Arial" panose="020B0604020202020204" pitchFamily="34" charset="0"/>
              </a:rPr>
              <a:t>tahapan</a:t>
            </a:r>
            <a:r>
              <a:rPr lang="en-ID" sz="1600" dirty="0">
                <a:solidFill>
                  <a:srgbClr val="FF0000"/>
                </a:solidFill>
                <a:latin typeface="Gill Sans MT" panose="020B0502020104020203" pitchFamily="34" charset="77"/>
                <a:cs typeface="Arial" panose="020B0604020202020204" pitchFamily="34" charset="0"/>
              </a:rPr>
              <a:t> proses :</a:t>
            </a:r>
          </a:p>
          <a:p>
            <a:pPr marL="276225" indent="-265113">
              <a:buFont typeface="Arial" panose="020B0604020202020204" pitchFamily="34" charset="0"/>
              <a:buChar char="•"/>
            </a:pPr>
            <a:r>
              <a:rPr lang="en-ID" sz="1400" dirty="0" err="1">
                <a:solidFill>
                  <a:srgbClr val="002060"/>
                </a:solidFill>
                <a:latin typeface="Gill Sans MT" panose="020B0502020104020203" pitchFamily="34" charset="77"/>
                <a:cs typeface="Arial" panose="020B0604020202020204" pitchFamily="34" charset="0"/>
              </a:rPr>
              <a:t>Apa</a:t>
            </a:r>
            <a:r>
              <a:rPr lang="en-ID" sz="1400" dirty="0">
                <a:solidFill>
                  <a:srgbClr val="002060"/>
                </a:solidFill>
                <a:latin typeface="Gill Sans MT" panose="020B0502020104020203" pitchFamily="34" charset="77"/>
                <a:cs typeface="Arial" panose="020B0604020202020204" pitchFamily="34" charset="0"/>
              </a:rPr>
              <a:t> yang </a:t>
            </a:r>
            <a:r>
              <a:rPr lang="en-ID" sz="1400" dirty="0" err="1">
                <a:solidFill>
                  <a:srgbClr val="002060"/>
                </a:solidFill>
                <a:latin typeface="Gill Sans MT" panose="020B0502020104020203" pitchFamily="34" charset="77"/>
                <a:cs typeface="Arial" panose="020B0604020202020204" pitchFamily="34" charset="0"/>
              </a:rPr>
              <a:t>mau</a:t>
            </a:r>
            <a:r>
              <a:rPr lang="en-ID" sz="1400" dirty="0">
                <a:solidFill>
                  <a:srgbClr val="002060"/>
                </a:solidFill>
                <a:latin typeface="Gill Sans MT" panose="020B0502020104020203" pitchFamily="34" charset="77"/>
                <a:cs typeface="Arial" panose="020B0604020202020204" pitchFamily="34" charset="0"/>
              </a:rPr>
              <a:t> </a:t>
            </a:r>
            <a:r>
              <a:rPr lang="en-ID" sz="1400" dirty="0" err="1">
                <a:solidFill>
                  <a:srgbClr val="002060"/>
                </a:solidFill>
                <a:latin typeface="Gill Sans MT" panose="020B0502020104020203" pitchFamily="34" charset="77"/>
                <a:cs typeface="Arial" panose="020B0604020202020204" pitchFamily="34" charset="0"/>
              </a:rPr>
              <a:t>dicapai</a:t>
            </a:r>
            <a:r>
              <a:rPr lang="en-ID" sz="1400" dirty="0">
                <a:solidFill>
                  <a:srgbClr val="002060"/>
                </a:solidFill>
                <a:latin typeface="Gill Sans MT" panose="020B0502020104020203" pitchFamily="34" charset="77"/>
                <a:cs typeface="Arial" panose="020B0604020202020204" pitchFamily="34" charset="0"/>
              </a:rPr>
              <a:t>  </a:t>
            </a:r>
            <a:r>
              <a:rPr lang="en-ID" sz="1400" dirty="0" err="1">
                <a:solidFill>
                  <a:srgbClr val="002060"/>
                </a:solidFill>
                <a:latin typeface="Gill Sans MT" panose="020B0502020104020203" pitchFamily="34" charset="77"/>
                <a:cs typeface="Arial" panose="020B0604020202020204" pitchFamily="34" charset="0"/>
              </a:rPr>
              <a:t>dari</a:t>
            </a:r>
            <a:r>
              <a:rPr lang="en-ID" sz="1400" dirty="0">
                <a:solidFill>
                  <a:srgbClr val="002060"/>
                </a:solidFill>
                <a:latin typeface="Gill Sans MT" panose="020B0502020104020203" pitchFamily="34" charset="77"/>
                <a:cs typeface="Arial" panose="020B0604020202020204" pitchFamily="34" charset="0"/>
              </a:rPr>
              <a:t> proses</a:t>
            </a:r>
          </a:p>
          <a:p>
            <a:pPr marL="276225" indent="-265113">
              <a:buFont typeface="Arial" panose="020B0604020202020204" pitchFamily="34" charset="0"/>
              <a:buChar char="•"/>
            </a:pPr>
            <a:r>
              <a:rPr lang="en-ID" sz="1400" dirty="0" err="1">
                <a:solidFill>
                  <a:srgbClr val="002060"/>
                </a:solidFill>
                <a:latin typeface="Gill Sans MT" panose="020B0502020104020203" pitchFamily="34" charset="77"/>
                <a:cs typeface="Arial" panose="020B0604020202020204" pitchFamily="34" charset="0"/>
              </a:rPr>
              <a:t>Persyaratan</a:t>
            </a:r>
            <a:r>
              <a:rPr lang="en-ID" sz="1400" dirty="0">
                <a:solidFill>
                  <a:srgbClr val="002060"/>
                </a:solidFill>
                <a:latin typeface="Gill Sans MT" panose="020B0502020104020203" pitchFamily="34" charset="77"/>
                <a:cs typeface="Arial" panose="020B0604020202020204" pitchFamily="34" charset="0"/>
              </a:rPr>
              <a:t> </a:t>
            </a:r>
            <a:r>
              <a:rPr lang="en-ID" sz="1400" dirty="0" err="1">
                <a:solidFill>
                  <a:srgbClr val="002060"/>
                </a:solidFill>
                <a:latin typeface="Gill Sans MT" panose="020B0502020104020203" pitchFamily="34" charset="77"/>
                <a:cs typeface="Arial" panose="020B0604020202020204" pitchFamily="34" charset="0"/>
              </a:rPr>
              <a:t>produk</a:t>
            </a:r>
            <a:r>
              <a:rPr lang="en-ID" sz="1400" dirty="0">
                <a:solidFill>
                  <a:srgbClr val="002060"/>
                </a:solidFill>
                <a:latin typeface="Gill Sans MT" panose="020B0502020104020203" pitchFamily="34" charset="77"/>
                <a:cs typeface="Arial" panose="020B0604020202020204" pitchFamily="34" charset="0"/>
              </a:rPr>
              <a:t> yang di </a:t>
            </a:r>
            <a:r>
              <a:rPr lang="en-ID" sz="1400" dirty="0" err="1">
                <a:solidFill>
                  <a:srgbClr val="002060"/>
                </a:solidFill>
                <a:latin typeface="Gill Sans MT" panose="020B0502020104020203" pitchFamily="34" charset="77"/>
                <a:cs typeface="Arial" panose="020B0604020202020204" pitchFamily="34" charset="0"/>
              </a:rPr>
              <a:t>tuntut</a:t>
            </a:r>
            <a:r>
              <a:rPr lang="en-ID" sz="1400" dirty="0">
                <a:solidFill>
                  <a:srgbClr val="002060"/>
                </a:solidFill>
                <a:latin typeface="Gill Sans MT" panose="020B0502020104020203" pitchFamily="34" charset="77"/>
                <a:cs typeface="Arial" panose="020B0604020202020204" pitchFamily="34" charset="0"/>
              </a:rPr>
              <a:t> </a:t>
            </a:r>
            <a:r>
              <a:rPr lang="en-ID" sz="1400" dirty="0" err="1">
                <a:solidFill>
                  <a:srgbClr val="002060"/>
                </a:solidFill>
                <a:latin typeface="Gill Sans MT" panose="020B0502020104020203" pitchFamily="34" charset="77"/>
                <a:cs typeface="Arial" panose="020B0604020202020204" pitchFamily="34" charset="0"/>
              </a:rPr>
              <a:t>pada</a:t>
            </a:r>
            <a:r>
              <a:rPr lang="en-ID" sz="1400" dirty="0">
                <a:solidFill>
                  <a:srgbClr val="002060"/>
                </a:solidFill>
                <a:latin typeface="Gill Sans MT" panose="020B0502020104020203" pitchFamily="34" charset="77"/>
                <a:cs typeface="Arial" panose="020B0604020202020204" pitchFamily="34" charset="0"/>
              </a:rPr>
              <a:t> </a:t>
            </a:r>
            <a:r>
              <a:rPr lang="en-ID" sz="1400" dirty="0" err="1">
                <a:solidFill>
                  <a:srgbClr val="002060"/>
                </a:solidFill>
                <a:latin typeface="Gill Sans MT" panose="020B0502020104020203" pitchFamily="34" charset="77"/>
                <a:cs typeface="Arial" panose="020B0604020202020204" pitchFamily="34" charset="0"/>
              </a:rPr>
              <a:t>tiap</a:t>
            </a:r>
            <a:r>
              <a:rPr lang="en-ID" sz="1400" dirty="0">
                <a:solidFill>
                  <a:srgbClr val="002060"/>
                </a:solidFill>
                <a:latin typeface="Gill Sans MT" panose="020B0502020104020203" pitchFamily="34" charset="77"/>
                <a:cs typeface="Arial" panose="020B0604020202020204" pitchFamily="34" charset="0"/>
              </a:rPr>
              <a:t> </a:t>
            </a:r>
            <a:r>
              <a:rPr lang="en-ID" sz="1400" dirty="0" err="1">
                <a:solidFill>
                  <a:srgbClr val="002060"/>
                </a:solidFill>
                <a:latin typeface="Gill Sans MT" panose="020B0502020104020203" pitchFamily="34" charset="77"/>
                <a:cs typeface="Arial" panose="020B0604020202020204" pitchFamily="34" charset="0"/>
              </a:rPr>
              <a:t>tahapan</a:t>
            </a:r>
            <a:r>
              <a:rPr lang="en-ID" sz="1400" dirty="0">
                <a:solidFill>
                  <a:srgbClr val="002060"/>
                </a:solidFill>
                <a:latin typeface="Gill Sans MT" panose="020B0502020104020203" pitchFamily="34" charset="77"/>
                <a:cs typeface="Arial" panose="020B0604020202020204" pitchFamily="34" charset="0"/>
              </a:rPr>
              <a:t> proses</a:t>
            </a:r>
          </a:p>
        </p:txBody>
      </p:sp>
      <p:sp>
        <p:nvSpPr>
          <p:cNvPr id="32" name="Rectangle 31">
            <a:extLst>
              <a:ext uri="{FF2B5EF4-FFF2-40B4-BE49-F238E27FC236}">
                <a16:creationId xmlns:a16="http://schemas.microsoft.com/office/drawing/2014/main" id="{E7178505-020A-5647-B4A8-6846911A1B87}"/>
              </a:ext>
            </a:extLst>
          </p:cNvPr>
          <p:cNvSpPr/>
          <p:nvPr/>
        </p:nvSpPr>
        <p:spPr>
          <a:xfrm>
            <a:off x="7441394" y="4246132"/>
            <a:ext cx="2212886" cy="2092881"/>
          </a:xfrm>
          <a:prstGeom prst="rect">
            <a:avLst/>
          </a:prstGeom>
        </p:spPr>
        <p:txBody>
          <a:bodyPr wrap="square">
            <a:spAutoFit/>
          </a:bodyPr>
          <a:lstStyle/>
          <a:p>
            <a:r>
              <a:rPr lang="en-ID" sz="1600" dirty="0" err="1">
                <a:solidFill>
                  <a:srgbClr val="C00000"/>
                </a:solidFill>
                <a:latin typeface="Gill Sans MT" panose="020B0502020104020203" pitchFamily="34" charset="77"/>
                <a:cs typeface="Arial" panose="020B0604020202020204" pitchFamily="34" charset="0"/>
              </a:rPr>
              <a:t>Fungsi</a:t>
            </a:r>
            <a:r>
              <a:rPr lang="en-ID" sz="1600" dirty="0">
                <a:solidFill>
                  <a:srgbClr val="C00000"/>
                </a:solidFill>
                <a:latin typeface="Gill Sans MT" panose="020B0502020104020203" pitchFamily="34" charset="77"/>
                <a:cs typeface="Arial" panose="020B0604020202020204" pitchFamily="34" charset="0"/>
              </a:rPr>
              <a:t> </a:t>
            </a:r>
            <a:r>
              <a:rPr lang="en-ID" sz="1600" dirty="0" err="1">
                <a:solidFill>
                  <a:srgbClr val="C00000"/>
                </a:solidFill>
                <a:latin typeface="Gill Sans MT" panose="020B0502020104020203" pitchFamily="34" charset="77"/>
                <a:cs typeface="Arial" panose="020B0604020202020204" pitchFamily="34" charset="0"/>
              </a:rPr>
              <a:t>dari</a:t>
            </a:r>
            <a:r>
              <a:rPr lang="en-ID" sz="1600" dirty="0">
                <a:solidFill>
                  <a:srgbClr val="C00000"/>
                </a:solidFill>
                <a:latin typeface="Gill Sans MT" panose="020B0502020104020203" pitchFamily="34" charset="77"/>
                <a:cs typeface="Arial" panose="020B0604020202020204" pitchFamily="34" charset="0"/>
              </a:rPr>
              <a:t> </a:t>
            </a:r>
            <a:r>
              <a:rPr lang="en-ID" sz="1600" dirty="0" err="1">
                <a:solidFill>
                  <a:srgbClr val="C00000"/>
                </a:solidFill>
                <a:latin typeface="Gill Sans MT" panose="020B0502020104020203" pitchFamily="34" charset="77"/>
                <a:cs typeface="Arial" panose="020B0604020202020204" pitchFamily="34" charset="0"/>
              </a:rPr>
              <a:t>setiap</a:t>
            </a:r>
            <a:r>
              <a:rPr lang="en-ID" sz="1600" dirty="0">
                <a:solidFill>
                  <a:srgbClr val="C00000"/>
                </a:solidFill>
                <a:latin typeface="Gill Sans MT" panose="020B0502020104020203" pitchFamily="34" charset="77"/>
                <a:cs typeface="Arial" panose="020B0604020202020204" pitchFamily="34" charset="0"/>
              </a:rPr>
              <a:t> </a:t>
            </a:r>
            <a:r>
              <a:rPr lang="en-ID" sz="1600" dirty="0" err="1">
                <a:solidFill>
                  <a:srgbClr val="C00000"/>
                </a:solidFill>
                <a:latin typeface="Gill Sans MT" panose="020B0502020104020203" pitchFamily="34" charset="77"/>
                <a:cs typeface="Arial" panose="020B0604020202020204" pitchFamily="34" charset="0"/>
              </a:rPr>
              <a:t>elemen</a:t>
            </a:r>
            <a:r>
              <a:rPr lang="en-ID" sz="1600" dirty="0">
                <a:solidFill>
                  <a:srgbClr val="C00000"/>
                </a:solidFill>
                <a:latin typeface="Gill Sans MT" panose="020B0502020104020203" pitchFamily="34" charset="77"/>
                <a:cs typeface="Arial" panose="020B0604020202020204" pitchFamily="34" charset="0"/>
              </a:rPr>
              <a:t> proses </a:t>
            </a:r>
            <a:r>
              <a:rPr lang="en-ID" sz="1600" dirty="0" err="1">
                <a:solidFill>
                  <a:srgbClr val="C00000"/>
                </a:solidFill>
                <a:latin typeface="Gill Sans MT" panose="020B0502020104020203" pitchFamily="34" charset="77"/>
                <a:cs typeface="Arial" panose="020B0604020202020204" pitchFamily="34" charset="0"/>
              </a:rPr>
              <a:t>kerja</a:t>
            </a:r>
            <a:endParaRPr lang="en-ID" sz="1600" dirty="0">
              <a:solidFill>
                <a:srgbClr val="C00000"/>
              </a:solidFill>
              <a:latin typeface="Gill Sans MT" panose="020B0502020104020203" pitchFamily="34" charset="77"/>
              <a:cs typeface="Arial" panose="020B0604020202020204" pitchFamily="34" charset="0"/>
            </a:endParaRPr>
          </a:p>
          <a:p>
            <a:pPr marL="230188" indent="-219075">
              <a:buFont typeface="Arial" panose="020B0604020202020204" pitchFamily="34" charset="0"/>
              <a:buChar char="•"/>
            </a:pPr>
            <a:r>
              <a:rPr lang="en-ID" sz="1400" dirty="0" err="1">
                <a:latin typeface="Gill Sans MT" panose="020B0502020104020203" pitchFamily="34" charset="77"/>
                <a:cs typeface="Arial" panose="020B0604020202020204" pitchFamily="34" charset="0"/>
              </a:rPr>
              <a:t>Fungsi</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dari</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manusia</a:t>
            </a:r>
            <a:r>
              <a:rPr lang="en-ID" sz="1400" dirty="0">
                <a:latin typeface="Gill Sans MT" panose="020B0502020104020203" pitchFamily="34" charset="77"/>
                <a:cs typeface="Arial" panose="020B0604020202020204" pitchFamily="34" charset="0"/>
              </a:rPr>
              <a:t>, material (indirect), </a:t>
            </a:r>
            <a:r>
              <a:rPr lang="en-ID" sz="1400" dirty="0" err="1">
                <a:latin typeface="Gill Sans MT" panose="020B0502020104020203" pitchFamily="34" charset="77"/>
                <a:cs typeface="Arial" panose="020B0604020202020204" pitchFamily="34" charset="0"/>
              </a:rPr>
              <a:t>mesin</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peralatan</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lingkungan</a:t>
            </a:r>
            <a:r>
              <a:rPr lang="en-ID" sz="1400" dirty="0">
                <a:latin typeface="Gill Sans MT" panose="020B0502020104020203" pitchFamily="34" charset="77"/>
                <a:cs typeface="Arial" panose="020B0604020202020204" pitchFamily="34" charset="0"/>
              </a:rPr>
              <a:t> </a:t>
            </a:r>
          </a:p>
          <a:p>
            <a:pPr marL="230188" indent="-219075">
              <a:buFont typeface="Arial" panose="020B0604020202020204" pitchFamily="34" charset="0"/>
              <a:buChar char="•"/>
            </a:pPr>
            <a:r>
              <a:rPr lang="en-ID" sz="1400" dirty="0" err="1">
                <a:latin typeface="Gill Sans MT" panose="020B0502020104020203" pitchFamily="34" charset="77"/>
                <a:cs typeface="Arial" panose="020B0604020202020204" pitchFamily="34" charset="0"/>
              </a:rPr>
              <a:t>Spesifikasi</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atau</a:t>
            </a:r>
            <a:r>
              <a:rPr lang="en-ID" sz="1400" dirty="0">
                <a:latin typeface="Gill Sans MT" panose="020B0502020104020203" pitchFamily="34" charset="77"/>
                <a:cs typeface="Arial" panose="020B0604020202020204" pitchFamily="34" charset="0"/>
              </a:rPr>
              <a:t> parameter proses yang </a:t>
            </a:r>
            <a:r>
              <a:rPr lang="en-ID" sz="1400" dirty="0" err="1">
                <a:latin typeface="Gill Sans MT" panose="020B0502020104020203" pitchFamily="34" charset="77"/>
                <a:cs typeface="Arial" panose="020B0604020202020204" pitchFamily="34" charset="0"/>
              </a:rPr>
              <a:t>harus</a:t>
            </a:r>
            <a:r>
              <a:rPr lang="en-ID" sz="1400" dirty="0">
                <a:latin typeface="Gill Sans MT" panose="020B0502020104020203" pitchFamily="34" charset="77"/>
                <a:cs typeface="Arial" panose="020B0604020202020204" pitchFamily="34" charset="0"/>
              </a:rPr>
              <a:t> </a:t>
            </a:r>
            <a:r>
              <a:rPr lang="en-ID" sz="1400" dirty="0" err="1">
                <a:latin typeface="Gill Sans MT" panose="020B0502020104020203" pitchFamily="34" charset="77"/>
                <a:cs typeface="Arial" panose="020B0604020202020204" pitchFamily="34" charset="0"/>
              </a:rPr>
              <a:t>dipenuhi</a:t>
            </a:r>
            <a:endParaRPr lang="id-ID" sz="1400" dirty="0">
              <a:latin typeface="Gill Sans MT" panose="020B0502020104020203" pitchFamily="34" charset="77"/>
              <a:cs typeface="Arial" panose="020B0604020202020204" pitchFamily="34" charset="0"/>
            </a:endParaRPr>
          </a:p>
        </p:txBody>
      </p:sp>
      <p:sp>
        <p:nvSpPr>
          <p:cNvPr id="34" name="Down Arrow 33">
            <a:extLst>
              <a:ext uri="{FF2B5EF4-FFF2-40B4-BE49-F238E27FC236}">
                <a16:creationId xmlns:a16="http://schemas.microsoft.com/office/drawing/2014/main" id="{2FA36029-9570-5340-B3E0-02AD5893E667}"/>
              </a:ext>
            </a:extLst>
          </p:cNvPr>
          <p:cNvSpPr/>
          <p:nvPr/>
        </p:nvSpPr>
        <p:spPr>
          <a:xfrm>
            <a:off x="3614057" y="1009642"/>
            <a:ext cx="194014" cy="923330"/>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563589E8-77CF-B640-8CFA-6FA9DC6028C5}"/>
              </a:ext>
            </a:extLst>
          </p:cNvPr>
          <p:cNvSpPr/>
          <p:nvPr/>
        </p:nvSpPr>
        <p:spPr>
          <a:xfrm>
            <a:off x="5940204" y="1020730"/>
            <a:ext cx="194014" cy="912241"/>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13FA168C-515C-8641-A6A0-74F4D8216F53}"/>
              </a:ext>
            </a:extLst>
          </p:cNvPr>
          <p:cNvSpPr/>
          <p:nvPr/>
        </p:nvSpPr>
        <p:spPr>
          <a:xfrm>
            <a:off x="8254330" y="1009641"/>
            <a:ext cx="194014" cy="923331"/>
          </a:xfrm>
          <a:prstGeom prst="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F55942A-5EAC-4A46-AB83-FB8DFACF9C0E}"/>
              </a:ext>
            </a:extLst>
          </p:cNvPr>
          <p:cNvSpPr txBox="1"/>
          <p:nvPr/>
        </p:nvSpPr>
        <p:spPr>
          <a:xfrm>
            <a:off x="441328" y="426956"/>
            <a:ext cx="1675908" cy="923330"/>
          </a:xfrm>
          <a:prstGeom prst="rect">
            <a:avLst/>
          </a:prstGeom>
          <a:noFill/>
        </p:spPr>
        <p:txBody>
          <a:bodyPr wrap="none" rtlCol="0">
            <a:spAutoFit/>
          </a:bodyPr>
          <a:lstStyle/>
          <a:p>
            <a:pPr algn="ctr"/>
            <a:r>
              <a:rPr lang="en-US" b="1" dirty="0" err="1">
                <a:solidFill>
                  <a:schemeClr val="bg1"/>
                </a:solidFill>
              </a:rPr>
              <a:t>Tahap</a:t>
            </a:r>
            <a:r>
              <a:rPr lang="en-US" b="1" dirty="0">
                <a:solidFill>
                  <a:schemeClr val="bg1"/>
                </a:solidFill>
              </a:rPr>
              <a:t> 2. </a:t>
            </a:r>
          </a:p>
          <a:p>
            <a:pPr algn="ctr"/>
            <a:r>
              <a:rPr lang="en-US" dirty="0">
                <a:solidFill>
                  <a:schemeClr val="bg1"/>
                </a:solidFill>
              </a:rPr>
              <a:t>Analisa </a:t>
            </a:r>
            <a:r>
              <a:rPr lang="en-US" dirty="0" err="1">
                <a:solidFill>
                  <a:schemeClr val="bg1"/>
                </a:solidFill>
              </a:rPr>
              <a:t>Struktur</a:t>
            </a:r>
            <a:endParaRPr lang="en-US" dirty="0">
              <a:solidFill>
                <a:schemeClr val="bg1"/>
              </a:solidFill>
            </a:endParaRPr>
          </a:p>
          <a:p>
            <a:pPr algn="ctr"/>
            <a:endParaRPr lang="en-US" dirty="0">
              <a:solidFill>
                <a:schemeClr val="bg1"/>
              </a:solidFill>
            </a:endParaRPr>
          </a:p>
        </p:txBody>
      </p:sp>
      <p:sp>
        <p:nvSpPr>
          <p:cNvPr id="2" name="Footer Placeholder 1">
            <a:extLst>
              <a:ext uri="{FF2B5EF4-FFF2-40B4-BE49-F238E27FC236}">
                <a16:creationId xmlns:a16="http://schemas.microsoft.com/office/drawing/2014/main" id="{05CD6217-82DD-465B-BF5E-3FB2AA4786A1}"/>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09709134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86ED786F-8703-4719-8E73-A6FE7E5FA62F}"/>
              </a:ext>
            </a:extLst>
          </p:cNvPr>
          <p:cNvPicPr>
            <a:picLocks noChangeAspect="1"/>
          </p:cNvPicPr>
          <p:nvPr/>
        </p:nvPicPr>
        <p:blipFill>
          <a:blip r:embed="rId2"/>
          <a:srcRect r="48148"/>
          <a:stretch>
            <a:fillRect/>
          </a:stretch>
        </p:blipFill>
        <p:spPr>
          <a:xfrm>
            <a:off x="-4650" y="3723"/>
            <a:ext cx="3332746" cy="6857999"/>
          </a:xfrm>
          <a:custGeom>
            <a:avLst/>
            <a:gdLst>
              <a:gd name="connsiteX0" fmla="*/ 0 w 3332746"/>
              <a:gd name="connsiteY0" fmla="*/ 0 h 6857999"/>
              <a:gd name="connsiteX1" fmla="*/ 2380655 w 3332746"/>
              <a:gd name="connsiteY1" fmla="*/ 0 h 6857999"/>
              <a:gd name="connsiteX2" fmla="*/ 2500795 w 3332746"/>
              <a:gd name="connsiteY2" fmla="*/ 201780 h 6857999"/>
              <a:gd name="connsiteX3" fmla="*/ 2380654 w 3332746"/>
              <a:gd name="connsiteY3" fmla="*/ 6857999 h 6857999"/>
              <a:gd name="connsiteX4" fmla="*/ 0 w 3332746"/>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2746" h="6857999">
                <a:moveTo>
                  <a:pt x="0" y="0"/>
                </a:moveTo>
                <a:lnTo>
                  <a:pt x="2380655" y="0"/>
                </a:lnTo>
                <a:lnTo>
                  <a:pt x="2500795" y="201780"/>
                </a:lnTo>
                <a:cubicBezTo>
                  <a:pt x="3698818" y="2297021"/>
                  <a:pt x="3553971" y="4701715"/>
                  <a:pt x="2380654" y="6857999"/>
                </a:cubicBezTo>
                <a:lnTo>
                  <a:pt x="0" y="6857999"/>
                </a:lnTo>
                <a:close/>
              </a:path>
            </a:pathLst>
          </a:custGeom>
        </p:spPr>
      </p:pic>
      <p:sp>
        <p:nvSpPr>
          <p:cNvPr id="25" name="Rectangle 3">
            <a:extLst>
              <a:ext uri="{FF2B5EF4-FFF2-40B4-BE49-F238E27FC236}">
                <a16:creationId xmlns:a16="http://schemas.microsoft.com/office/drawing/2014/main" id="{BF574C99-D44F-48AE-B6BB-C62FE15D70FC}"/>
              </a:ext>
            </a:extLst>
          </p:cNvPr>
          <p:cNvSpPr txBox="1">
            <a:spLocks noChangeArrowheads="1"/>
          </p:cNvSpPr>
          <p:nvPr/>
        </p:nvSpPr>
        <p:spPr>
          <a:xfrm>
            <a:off x="3737280" y="1284780"/>
            <a:ext cx="5738819" cy="1083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End User :</a:t>
            </a:r>
          </a:p>
          <a:p>
            <a:pPr lvl="1"/>
            <a:r>
              <a:rPr lang="en-US" dirty="0" err="1"/>
              <a:t>Pengguna</a:t>
            </a:r>
            <a:r>
              <a:rPr lang="en-US" dirty="0"/>
              <a:t> </a:t>
            </a:r>
            <a:r>
              <a:rPr lang="en-US" dirty="0" err="1"/>
              <a:t>kendaraan</a:t>
            </a:r>
            <a:endParaRPr lang="en-US" dirty="0"/>
          </a:p>
        </p:txBody>
      </p:sp>
      <p:sp>
        <p:nvSpPr>
          <p:cNvPr id="16" name="Rectangle 3">
            <a:extLst>
              <a:ext uri="{FF2B5EF4-FFF2-40B4-BE49-F238E27FC236}">
                <a16:creationId xmlns:a16="http://schemas.microsoft.com/office/drawing/2014/main" id="{C7CFEBA8-8CFD-478D-A6D9-9ABAA53D7AB1}"/>
              </a:ext>
            </a:extLst>
          </p:cNvPr>
          <p:cNvSpPr txBox="1">
            <a:spLocks noChangeArrowheads="1"/>
          </p:cNvSpPr>
          <p:nvPr/>
        </p:nvSpPr>
        <p:spPr>
          <a:xfrm>
            <a:off x="3808085" y="4250422"/>
            <a:ext cx="5738819" cy="1014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Your Plant :</a:t>
            </a:r>
          </a:p>
          <a:p>
            <a:pPr lvl="1"/>
            <a:r>
              <a:rPr lang="en-US" dirty="0"/>
              <a:t>Proses </a:t>
            </a:r>
            <a:r>
              <a:rPr lang="en-US" dirty="0" err="1"/>
              <a:t>berikutnya</a:t>
            </a:r>
            <a:endParaRPr lang="en-US" dirty="0"/>
          </a:p>
        </p:txBody>
      </p:sp>
      <p:sp>
        <p:nvSpPr>
          <p:cNvPr id="17" name="Rectangle 3">
            <a:extLst>
              <a:ext uri="{FF2B5EF4-FFF2-40B4-BE49-F238E27FC236}">
                <a16:creationId xmlns:a16="http://schemas.microsoft.com/office/drawing/2014/main" id="{F9AB5C51-D718-4F10-9D5A-AA689246E2F0}"/>
              </a:ext>
            </a:extLst>
          </p:cNvPr>
          <p:cNvSpPr txBox="1">
            <a:spLocks noChangeArrowheads="1"/>
          </p:cNvSpPr>
          <p:nvPr/>
        </p:nvSpPr>
        <p:spPr>
          <a:xfrm>
            <a:off x="3772682" y="2484072"/>
            <a:ext cx="5738819" cy="1728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Ship to Plant :</a:t>
            </a:r>
          </a:p>
          <a:p>
            <a:pPr lvl="1"/>
            <a:r>
              <a:rPr lang="en-US" dirty="0"/>
              <a:t>OEM Assembly and Manufacturing Centers (Plants) </a:t>
            </a:r>
          </a:p>
          <a:p>
            <a:pPr lvl="1"/>
            <a:r>
              <a:rPr lang="en-US" dirty="0" err="1"/>
              <a:t>Pabrik</a:t>
            </a:r>
            <a:r>
              <a:rPr lang="en-US" dirty="0"/>
              <a:t> </a:t>
            </a:r>
            <a:r>
              <a:rPr lang="en-US" dirty="0" err="1"/>
              <a:t>komponen</a:t>
            </a:r>
            <a:r>
              <a:rPr lang="en-US" dirty="0"/>
              <a:t> </a:t>
            </a:r>
            <a:r>
              <a:rPr lang="en-US" dirty="0" err="1"/>
              <a:t>atau</a:t>
            </a:r>
            <a:r>
              <a:rPr lang="en-US" dirty="0"/>
              <a:t> part</a:t>
            </a:r>
          </a:p>
        </p:txBody>
      </p:sp>
      <p:sp>
        <p:nvSpPr>
          <p:cNvPr id="2" name="Rectangle 1">
            <a:extLst>
              <a:ext uri="{FF2B5EF4-FFF2-40B4-BE49-F238E27FC236}">
                <a16:creationId xmlns:a16="http://schemas.microsoft.com/office/drawing/2014/main" id="{5937467C-950D-4150-AFF7-6BC072DCC6F3}"/>
              </a:ext>
            </a:extLst>
          </p:cNvPr>
          <p:cNvSpPr/>
          <p:nvPr/>
        </p:nvSpPr>
        <p:spPr>
          <a:xfrm>
            <a:off x="2" y="0"/>
            <a:ext cx="3332745" cy="6858000"/>
          </a:xfrm>
          <a:custGeom>
            <a:avLst/>
            <a:gdLst>
              <a:gd name="connsiteX0" fmla="*/ 0 w 3068053"/>
              <a:gd name="connsiteY0" fmla="*/ 0 h 6858000"/>
              <a:gd name="connsiteX1" fmla="*/ 3068053 w 3068053"/>
              <a:gd name="connsiteY1" fmla="*/ 0 h 6858000"/>
              <a:gd name="connsiteX2" fmla="*/ 3068053 w 3068053"/>
              <a:gd name="connsiteY2" fmla="*/ 6858000 h 6858000"/>
              <a:gd name="connsiteX3" fmla="*/ 0 w 3068053"/>
              <a:gd name="connsiteY3" fmla="*/ 6858000 h 6858000"/>
              <a:gd name="connsiteX4" fmla="*/ 0 w 3068053"/>
              <a:gd name="connsiteY4" fmla="*/ 0 h 6858000"/>
              <a:gd name="connsiteX0" fmla="*/ 0 w 3511884"/>
              <a:gd name="connsiteY0" fmla="*/ 0 h 6858000"/>
              <a:gd name="connsiteX1" fmla="*/ 3068053 w 3511884"/>
              <a:gd name="connsiteY1" fmla="*/ 0 h 6858000"/>
              <a:gd name="connsiteX2" fmla="*/ 3068053 w 3511884"/>
              <a:gd name="connsiteY2" fmla="*/ 6858000 h 6858000"/>
              <a:gd name="connsiteX3" fmla="*/ 0 w 3511884"/>
              <a:gd name="connsiteY3" fmla="*/ 6858000 h 6858000"/>
              <a:gd name="connsiteX4" fmla="*/ 0 w 3511884"/>
              <a:gd name="connsiteY4" fmla="*/ 0 h 6858000"/>
              <a:gd name="connsiteX0" fmla="*/ 0 w 3746743"/>
              <a:gd name="connsiteY0" fmla="*/ 0 h 6858000"/>
              <a:gd name="connsiteX1" fmla="*/ 3068053 w 3746743"/>
              <a:gd name="connsiteY1" fmla="*/ 0 h 6858000"/>
              <a:gd name="connsiteX2" fmla="*/ 3068053 w 3746743"/>
              <a:gd name="connsiteY2" fmla="*/ 6858000 h 6858000"/>
              <a:gd name="connsiteX3" fmla="*/ 0 w 3746743"/>
              <a:gd name="connsiteY3" fmla="*/ 6858000 h 6858000"/>
              <a:gd name="connsiteX4" fmla="*/ 0 w 3746743"/>
              <a:gd name="connsiteY4" fmla="*/ 0 h 6858000"/>
              <a:gd name="connsiteX0" fmla="*/ 0 w 3770568"/>
              <a:gd name="connsiteY0" fmla="*/ 0 h 6858000"/>
              <a:gd name="connsiteX1" fmla="*/ 3068053 w 3770568"/>
              <a:gd name="connsiteY1" fmla="*/ 0 h 6858000"/>
              <a:gd name="connsiteX2" fmla="*/ 3068053 w 3770568"/>
              <a:gd name="connsiteY2" fmla="*/ 6858000 h 6858000"/>
              <a:gd name="connsiteX3" fmla="*/ 0 w 3770568"/>
              <a:gd name="connsiteY3" fmla="*/ 6858000 h 6858000"/>
              <a:gd name="connsiteX4" fmla="*/ 0 w 3770568"/>
              <a:gd name="connsiteY4" fmla="*/ 0 h 6858000"/>
              <a:gd name="connsiteX0" fmla="*/ 0 w 4040074"/>
              <a:gd name="connsiteY0" fmla="*/ 0 h 6858000"/>
              <a:gd name="connsiteX1" fmla="*/ 3068053 w 4040074"/>
              <a:gd name="connsiteY1" fmla="*/ 0 h 6858000"/>
              <a:gd name="connsiteX2" fmla="*/ 3068053 w 4040074"/>
              <a:gd name="connsiteY2" fmla="*/ 6858000 h 6858000"/>
              <a:gd name="connsiteX3" fmla="*/ 0 w 4040074"/>
              <a:gd name="connsiteY3" fmla="*/ 6858000 h 6858000"/>
              <a:gd name="connsiteX4" fmla="*/ 0 w 4040074"/>
              <a:gd name="connsiteY4" fmla="*/ 0 h 6858000"/>
              <a:gd name="connsiteX0" fmla="*/ 0 w 4348103"/>
              <a:gd name="connsiteY0" fmla="*/ 0 h 6858000"/>
              <a:gd name="connsiteX1" fmla="*/ 3068053 w 4348103"/>
              <a:gd name="connsiteY1" fmla="*/ 0 h 6858000"/>
              <a:gd name="connsiteX2" fmla="*/ 3068053 w 4348103"/>
              <a:gd name="connsiteY2" fmla="*/ 6858000 h 6858000"/>
              <a:gd name="connsiteX3" fmla="*/ 0 w 4348103"/>
              <a:gd name="connsiteY3" fmla="*/ 6858000 h 6858000"/>
              <a:gd name="connsiteX4" fmla="*/ 0 w 4348103"/>
              <a:gd name="connsiteY4" fmla="*/ 0 h 6858000"/>
              <a:gd name="connsiteX0" fmla="*/ 0 w 4295055"/>
              <a:gd name="connsiteY0" fmla="*/ 0 h 6858000"/>
              <a:gd name="connsiteX1" fmla="*/ 3068053 w 4295055"/>
              <a:gd name="connsiteY1" fmla="*/ 0 h 6858000"/>
              <a:gd name="connsiteX2" fmla="*/ 3068053 w 4295055"/>
              <a:gd name="connsiteY2" fmla="*/ 6858000 h 6858000"/>
              <a:gd name="connsiteX3" fmla="*/ 0 w 4295055"/>
              <a:gd name="connsiteY3" fmla="*/ 6858000 h 6858000"/>
              <a:gd name="connsiteX4" fmla="*/ 0 w 4295055"/>
              <a:gd name="connsiteY4" fmla="*/ 0 h 6858000"/>
              <a:gd name="connsiteX0" fmla="*/ 0 w 4295055"/>
              <a:gd name="connsiteY0" fmla="*/ 0 h 6858000"/>
              <a:gd name="connsiteX1" fmla="*/ 3068053 w 4295055"/>
              <a:gd name="connsiteY1" fmla="*/ 0 h 6858000"/>
              <a:gd name="connsiteX2" fmla="*/ 3068053 w 4295055"/>
              <a:gd name="connsiteY2" fmla="*/ 6858000 h 6858000"/>
              <a:gd name="connsiteX3" fmla="*/ 0 w 4295055"/>
              <a:gd name="connsiteY3" fmla="*/ 6858000 h 6858000"/>
              <a:gd name="connsiteX4" fmla="*/ 0 w 429505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055" h="6858000">
                <a:moveTo>
                  <a:pt x="0" y="0"/>
                </a:moveTo>
                <a:lnTo>
                  <a:pt x="3068053" y="0"/>
                </a:lnTo>
                <a:cubicBezTo>
                  <a:pt x="4777492" y="2141622"/>
                  <a:pt x="4628936" y="4632158"/>
                  <a:pt x="3068053" y="6858000"/>
                </a:cubicBezTo>
                <a:lnTo>
                  <a:pt x="0" y="6858000"/>
                </a:lnTo>
                <a:lnTo>
                  <a:pt x="0" y="0"/>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35</a:t>
            </a:fld>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3685600" y="197292"/>
            <a:ext cx="54708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solidFill>
                  <a:srgbClr val="7030A0"/>
                </a:solidFill>
                <a:latin typeface="Verdana" panose="020B0604030504040204" pitchFamily="34" charset="0"/>
              </a:rPr>
              <a:t>3. Analisa Fungsi dari item proses dilihat dari sisi : </a:t>
            </a:r>
          </a:p>
        </p:txBody>
      </p:sp>
      <p:sp>
        <p:nvSpPr>
          <p:cNvPr id="14" name="Rectangle 13">
            <a:extLst>
              <a:ext uri="{FF2B5EF4-FFF2-40B4-BE49-F238E27FC236}">
                <a16:creationId xmlns:a16="http://schemas.microsoft.com/office/drawing/2014/main" id="{B94FE0DE-9080-4689-AC5C-CF88DECF77DF}"/>
              </a:ext>
            </a:extLst>
          </p:cNvPr>
          <p:cNvSpPr/>
          <p:nvPr/>
        </p:nvSpPr>
        <p:spPr>
          <a:xfrm>
            <a:off x="4009376" y="1112299"/>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
            <a:extLst>
              <a:ext uri="{FF2B5EF4-FFF2-40B4-BE49-F238E27FC236}">
                <a16:creationId xmlns:a16="http://schemas.microsoft.com/office/drawing/2014/main" id="{4D1BE3A4-D9D9-4506-B346-FD14C2726681}"/>
              </a:ext>
            </a:extLst>
          </p:cNvPr>
          <p:cNvSpPr>
            <a:spLocks noGrp="1" noChangeArrowheads="1"/>
          </p:cNvSpPr>
          <p:nvPr>
            <p:ph type="title"/>
          </p:nvPr>
        </p:nvSpPr>
        <p:spPr>
          <a:xfrm>
            <a:off x="-232804" y="2894303"/>
            <a:ext cx="2932114" cy="674687"/>
          </a:xfrm>
        </p:spPr>
        <p:txBody>
          <a:bodyPr>
            <a:noAutofit/>
          </a:bodyPr>
          <a:lstStyle/>
          <a:p>
            <a:pPr algn="ctr" eaLnBrk="1" hangingPunct="1"/>
            <a:r>
              <a:rPr lang="en-US" sz="2000" b="1" dirty="0">
                <a:solidFill>
                  <a:schemeClr val="bg1"/>
                </a:solidFill>
              </a:rPr>
              <a:t>DEFINISI CUSTOMER DALAM MENYUSUN </a:t>
            </a:r>
            <a:r>
              <a:rPr lang="en-US" b="1" dirty="0">
                <a:solidFill>
                  <a:srgbClr val="FFFF00"/>
                </a:solidFill>
                <a:latin typeface="Arial Black" panose="020B0A04020102020204" pitchFamily="34" charset="0"/>
              </a:rPr>
              <a:t>FMEA</a:t>
            </a:r>
            <a:endParaRPr lang="en-US" sz="2000" b="1" dirty="0">
              <a:solidFill>
                <a:srgbClr val="FFFF00"/>
              </a:solidFill>
              <a:latin typeface="Arial Black" panose="020B0A04020102020204" pitchFamily="34" charset="0"/>
            </a:endParaRPr>
          </a:p>
        </p:txBody>
      </p:sp>
      <p:sp>
        <p:nvSpPr>
          <p:cNvPr id="3" name="Freeform: Shape 2">
            <a:extLst>
              <a:ext uri="{FF2B5EF4-FFF2-40B4-BE49-F238E27FC236}">
                <a16:creationId xmlns:a16="http://schemas.microsoft.com/office/drawing/2014/main" id="{60935864-3182-49B5-AFB5-BD1F9FCCF78E}"/>
              </a:ext>
            </a:extLst>
          </p:cNvPr>
          <p:cNvSpPr/>
          <p:nvPr/>
        </p:nvSpPr>
        <p:spPr>
          <a:xfrm>
            <a:off x="2370221" y="-36095"/>
            <a:ext cx="957875" cy="6894095"/>
          </a:xfrm>
          <a:custGeom>
            <a:avLst/>
            <a:gdLst>
              <a:gd name="connsiteX0" fmla="*/ 0 w 12032"/>
              <a:gd name="connsiteY0" fmla="*/ 0 h 6894095"/>
              <a:gd name="connsiteX1" fmla="*/ 12032 w 12032"/>
              <a:gd name="connsiteY1" fmla="*/ 6894095 h 6894095"/>
              <a:gd name="connsiteX0" fmla="*/ 0 w 661745"/>
              <a:gd name="connsiteY0" fmla="*/ 0 h 6894095"/>
              <a:gd name="connsiteX1" fmla="*/ 12032 w 661745"/>
              <a:gd name="connsiteY1" fmla="*/ 6894095 h 6894095"/>
              <a:gd name="connsiteX0" fmla="*/ 0 w 972289"/>
              <a:gd name="connsiteY0" fmla="*/ 0 h 6894095"/>
              <a:gd name="connsiteX1" fmla="*/ 12032 w 972289"/>
              <a:gd name="connsiteY1" fmla="*/ 6894095 h 6894095"/>
              <a:gd name="connsiteX0" fmla="*/ 0 w 957875"/>
              <a:gd name="connsiteY0" fmla="*/ 0 h 6894095"/>
              <a:gd name="connsiteX1" fmla="*/ 12032 w 957875"/>
              <a:gd name="connsiteY1" fmla="*/ 6894095 h 6894095"/>
            </a:gdLst>
            <a:ahLst/>
            <a:cxnLst>
              <a:cxn ang="0">
                <a:pos x="connsiteX0" y="connsiteY0"/>
              </a:cxn>
              <a:cxn ang="0">
                <a:pos x="connsiteX1" y="connsiteY1"/>
              </a:cxn>
            </a:cxnLst>
            <a:rect l="l" t="t" r="r" b="b"/>
            <a:pathLst>
              <a:path w="957875" h="6894095">
                <a:moveTo>
                  <a:pt x="0" y="0"/>
                </a:moveTo>
                <a:cubicBezTo>
                  <a:pt x="1447801" y="2490538"/>
                  <a:pt x="1090864" y="4740442"/>
                  <a:pt x="12032" y="6894095"/>
                </a:cubicBezTo>
              </a:path>
            </a:pathLst>
          </a:custGeom>
          <a:noFill/>
          <a:ln w="76200">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85770-E073-4926-85E7-D7B99C4E9A34}"/>
              </a:ext>
            </a:extLst>
          </p:cNvPr>
          <p:cNvSpPr/>
          <p:nvPr/>
        </p:nvSpPr>
        <p:spPr>
          <a:xfrm>
            <a:off x="3423700" y="5498760"/>
            <a:ext cx="5731452" cy="1200329"/>
          </a:xfrm>
          <a:prstGeom prst="rect">
            <a:avLst/>
          </a:prstGeom>
          <a:solidFill>
            <a:schemeClr val="bg1"/>
          </a:solidFill>
          <a:ln>
            <a:solidFill>
              <a:schemeClr val="tx1"/>
            </a:solidFill>
          </a:ln>
        </p:spPr>
        <p:txBody>
          <a:bodyPr wrap="square">
            <a:spAutoFit/>
          </a:bodyPr>
          <a:lstStyle/>
          <a:p>
            <a:pPr algn="ctr"/>
            <a:r>
              <a:rPr lang="en-US" dirty="0" err="1">
                <a:latin typeface="Arial Unicode MS" pitchFamily="34" charset="-128"/>
              </a:rPr>
              <a:t>Harus</a:t>
            </a:r>
            <a:r>
              <a:rPr lang="en-US" dirty="0">
                <a:latin typeface="Arial Unicode MS" pitchFamily="34" charset="-128"/>
              </a:rPr>
              <a:t> </a:t>
            </a:r>
            <a:r>
              <a:rPr lang="en-US" dirty="0" err="1">
                <a:latin typeface="Arial Unicode MS" pitchFamily="34" charset="-128"/>
              </a:rPr>
              <a:t>terdefinisikan</a:t>
            </a:r>
            <a:r>
              <a:rPr lang="en-US" dirty="0">
                <a:latin typeface="Arial Unicode MS" pitchFamily="34" charset="-128"/>
              </a:rPr>
              <a:t> </a:t>
            </a:r>
            <a:r>
              <a:rPr lang="en-US" dirty="0" err="1">
                <a:latin typeface="Arial Unicode MS" pitchFamily="34" charset="-128"/>
              </a:rPr>
              <a:t>fungsi</a:t>
            </a:r>
            <a:r>
              <a:rPr lang="en-US" dirty="0">
                <a:latin typeface="Arial Unicode MS" pitchFamily="34" charset="-128"/>
              </a:rPr>
              <a:t> </a:t>
            </a:r>
            <a:r>
              <a:rPr lang="en-US" dirty="0" err="1">
                <a:latin typeface="Arial Unicode MS" pitchFamily="34" charset="-128"/>
              </a:rPr>
              <a:t>produk</a:t>
            </a:r>
            <a:r>
              <a:rPr lang="en-US" dirty="0">
                <a:latin typeface="Arial Unicode MS" pitchFamily="34" charset="-128"/>
              </a:rPr>
              <a:t> yang </a:t>
            </a:r>
            <a:r>
              <a:rPr lang="en-US" dirty="0" err="1">
                <a:latin typeface="Arial Unicode MS" pitchFamily="34" charset="-128"/>
              </a:rPr>
              <a:t>dibuat</a:t>
            </a:r>
            <a:r>
              <a:rPr lang="en-US" dirty="0">
                <a:latin typeface="Arial Unicode MS" pitchFamily="34" charset="-128"/>
              </a:rPr>
              <a:t> pada </a:t>
            </a:r>
            <a:r>
              <a:rPr lang="en-US" dirty="0" err="1">
                <a:latin typeface="Arial Unicode MS" pitchFamily="34" charset="-128"/>
              </a:rPr>
              <a:t>masing</a:t>
            </a:r>
            <a:r>
              <a:rPr lang="en-US" dirty="0">
                <a:latin typeface="Arial Unicode MS" pitchFamily="34" charset="-128"/>
              </a:rPr>
              <a:t> </a:t>
            </a:r>
            <a:r>
              <a:rPr lang="en-US" dirty="0" err="1">
                <a:latin typeface="Arial Unicode MS" pitchFamily="34" charset="-128"/>
              </a:rPr>
              <a:t>masing</a:t>
            </a:r>
            <a:r>
              <a:rPr lang="en-US" dirty="0">
                <a:latin typeface="Arial Unicode MS" pitchFamily="34" charset="-128"/>
              </a:rPr>
              <a:t> customer.</a:t>
            </a:r>
          </a:p>
          <a:p>
            <a:pPr algn="ctr"/>
            <a:r>
              <a:rPr lang="en-US" dirty="0" err="1">
                <a:latin typeface="Arial Unicode MS" pitchFamily="34" charset="-128"/>
              </a:rPr>
              <a:t>Sehingga</a:t>
            </a:r>
            <a:r>
              <a:rPr lang="en-US" dirty="0">
                <a:latin typeface="Arial Unicode MS" pitchFamily="34" charset="-128"/>
              </a:rPr>
              <a:t> </a:t>
            </a:r>
            <a:r>
              <a:rPr lang="en-US" dirty="0" err="1">
                <a:latin typeface="Arial Unicode MS" pitchFamily="34" charset="-128"/>
              </a:rPr>
              <a:t>identifikasi</a:t>
            </a:r>
            <a:r>
              <a:rPr lang="en-US" dirty="0">
                <a:latin typeface="Arial Unicode MS" pitchFamily="34" charset="-128"/>
              </a:rPr>
              <a:t> </a:t>
            </a:r>
            <a:r>
              <a:rPr lang="en-US" dirty="0" err="1">
                <a:latin typeface="Arial Unicode MS" pitchFamily="34" charset="-128"/>
              </a:rPr>
              <a:t>persyaratan</a:t>
            </a:r>
            <a:r>
              <a:rPr lang="en-US" dirty="0">
                <a:latin typeface="Arial Unicode MS" pitchFamily="34" charset="-128"/>
              </a:rPr>
              <a:t> design/process </a:t>
            </a:r>
            <a:r>
              <a:rPr lang="en-US" dirty="0" err="1">
                <a:latin typeface="Arial Unicode MS" pitchFamily="34" charset="-128"/>
              </a:rPr>
              <a:t>menjadi</a:t>
            </a:r>
            <a:r>
              <a:rPr lang="en-US" dirty="0">
                <a:latin typeface="Arial Unicode MS" pitchFamily="34" charset="-128"/>
              </a:rPr>
              <a:t> </a:t>
            </a:r>
            <a:r>
              <a:rPr lang="en-US" dirty="0" err="1">
                <a:latin typeface="Arial Unicode MS" pitchFamily="34" charset="-128"/>
              </a:rPr>
              <a:t>lengkap</a:t>
            </a:r>
            <a:r>
              <a:rPr lang="en-US" dirty="0">
                <a:latin typeface="Arial Unicode MS" pitchFamily="34" charset="-128"/>
              </a:rPr>
              <a:t> </a:t>
            </a:r>
          </a:p>
        </p:txBody>
      </p:sp>
      <p:grpSp>
        <p:nvGrpSpPr>
          <p:cNvPr id="9" name="Group 8">
            <a:extLst>
              <a:ext uri="{FF2B5EF4-FFF2-40B4-BE49-F238E27FC236}">
                <a16:creationId xmlns:a16="http://schemas.microsoft.com/office/drawing/2014/main" id="{7DF686C8-31AE-4B81-84F9-7BD4871AC45A}"/>
              </a:ext>
            </a:extLst>
          </p:cNvPr>
          <p:cNvGrpSpPr/>
          <p:nvPr/>
        </p:nvGrpSpPr>
        <p:grpSpPr>
          <a:xfrm>
            <a:off x="2554174" y="1253821"/>
            <a:ext cx="1143000" cy="529390"/>
            <a:chOff x="2534078" y="1253821"/>
            <a:chExt cx="1143000" cy="529390"/>
          </a:xfrm>
        </p:grpSpPr>
        <p:sp>
          <p:nvSpPr>
            <p:cNvPr id="7" name="Arrow: Pentagon 6">
              <a:extLst>
                <a:ext uri="{FF2B5EF4-FFF2-40B4-BE49-F238E27FC236}">
                  <a16:creationId xmlns:a16="http://schemas.microsoft.com/office/drawing/2014/main" id="{B8F93C43-43F7-4339-B2BE-C3BF7974F58C}"/>
                </a:ext>
              </a:extLst>
            </p:cNvPr>
            <p:cNvSpPr/>
            <p:nvPr/>
          </p:nvSpPr>
          <p:spPr>
            <a:xfrm>
              <a:off x="2534078" y="1253821"/>
              <a:ext cx="1143000" cy="529390"/>
            </a:xfrm>
            <a:prstGeom prst="homePlate">
              <a:avLst/>
            </a:prstGeom>
            <a:gradFill flip="none" rotWithShape="1">
              <a:gsLst>
                <a:gs pos="0">
                  <a:schemeClr val="tx1">
                    <a:lumMod val="50000"/>
                    <a:lumOff val="50000"/>
                  </a:schemeClr>
                </a:gs>
                <a:gs pos="54000">
                  <a:schemeClr val="tx1">
                    <a:lumMod val="85000"/>
                    <a:lumOff val="15000"/>
                  </a:schemeClr>
                </a:gs>
                <a:gs pos="100000">
                  <a:schemeClr val="tx1"/>
                </a:gs>
              </a:gsLst>
              <a:lin ang="108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2F72A8-3DCB-4155-B77D-A3B36C2F3185}"/>
                </a:ext>
              </a:extLst>
            </p:cNvPr>
            <p:cNvSpPr/>
            <p:nvPr/>
          </p:nvSpPr>
          <p:spPr>
            <a:xfrm>
              <a:off x="3095833" y="1353955"/>
              <a:ext cx="327867" cy="294540"/>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1F350A7-323F-4D83-B79C-0491E557A0FB}"/>
              </a:ext>
            </a:extLst>
          </p:cNvPr>
          <p:cNvGrpSpPr/>
          <p:nvPr/>
        </p:nvGrpSpPr>
        <p:grpSpPr>
          <a:xfrm>
            <a:off x="2594279" y="2738032"/>
            <a:ext cx="1143000" cy="529390"/>
            <a:chOff x="2594279" y="2738032"/>
            <a:chExt cx="1143000" cy="529390"/>
          </a:xfrm>
        </p:grpSpPr>
        <p:sp>
          <p:nvSpPr>
            <p:cNvPr id="18" name="Arrow: Pentagon 17">
              <a:extLst>
                <a:ext uri="{FF2B5EF4-FFF2-40B4-BE49-F238E27FC236}">
                  <a16:creationId xmlns:a16="http://schemas.microsoft.com/office/drawing/2014/main" id="{37087D6B-E49C-4877-AE39-07347C910760}"/>
                </a:ext>
              </a:extLst>
            </p:cNvPr>
            <p:cNvSpPr/>
            <p:nvPr/>
          </p:nvSpPr>
          <p:spPr>
            <a:xfrm>
              <a:off x="2594279" y="2738032"/>
              <a:ext cx="1143000" cy="529390"/>
            </a:xfrm>
            <a:prstGeom prst="homePlate">
              <a:avLst/>
            </a:prstGeom>
            <a:gradFill>
              <a:gsLst>
                <a:gs pos="0">
                  <a:schemeClr val="tx1">
                    <a:lumMod val="50000"/>
                    <a:lumOff val="50000"/>
                  </a:schemeClr>
                </a:gs>
                <a:gs pos="54000">
                  <a:schemeClr val="tx1">
                    <a:lumMod val="85000"/>
                    <a:lumOff val="15000"/>
                  </a:schemeClr>
                </a:gs>
                <a:gs pos="100000">
                  <a:schemeClr val="tx1"/>
                </a:gs>
              </a:gsLst>
              <a:lin ang="108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53762E0-E641-4560-A821-4217A0B821EE}"/>
                </a:ext>
              </a:extLst>
            </p:cNvPr>
            <p:cNvSpPr/>
            <p:nvPr/>
          </p:nvSpPr>
          <p:spPr>
            <a:xfrm>
              <a:off x="3173373" y="2836805"/>
              <a:ext cx="327867" cy="294540"/>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972BC0D-4E66-49CF-82B1-2B02D76F38EC}"/>
              </a:ext>
            </a:extLst>
          </p:cNvPr>
          <p:cNvGrpSpPr/>
          <p:nvPr/>
        </p:nvGrpSpPr>
        <p:grpSpPr>
          <a:xfrm>
            <a:off x="2604935" y="4234467"/>
            <a:ext cx="1143000" cy="529390"/>
            <a:chOff x="2625031" y="4234467"/>
            <a:chExt cx="1143000" cy="529390"/>
          </a:xfrm>
        </p:grpSpPr>
        <p:sp>
          <p:nvSpPr>
            <p:cNvPr id="19" name="Arrow: Pentagon 18">
              <a:extLst>
                <a:ext uri="{FF2B5EF4-FFF2-40B4-BE49-F238E27FC236}">
                  <a16:creationId xmlns:a16="http://schemas.microsoft.com/office/drawing/2014/main" id="{5A22CE8F-5D6C-4089-B6D1-A18A0F9799FE}"/>
                </a:ext>
              </a:extLst>
            </p:cNvPr>
            <p:cNvSpPr/>
            <p:nvPr/>
          </p:nvSpPr>
          <p:spPr>
            <a:xfrm>
              <a:off x="2625031" y="4234467"/>
              <a:ext cx="1143000" cy="529390"/>
            </a:xfrm>
            <a:prstGeom prst="homePlate">
              <a:avLst/>
            </a:prstGeom>
            <a:gradFill>
              <a:gsLst>
                <a:gs pos="0">
                  <a:schemeClr val="tx1">
                    <a:lumMod val="50000"/>
                    <a:lumOff val="50000"/>
                  </a:schemeClr>
                </a:gs>
                <a:gs pos="54000">
                  <a:schemeClr val="tx1">
                    <a:lumMod val="85000"/>
                    <a:lumOff val="15000"/>
                  </a:schemeClr>
                </a:gs>
                <a:gs pos="100000">
                  <a:schemeClr val="tx1"/>
                </a:gs>
              </a:gsLst>
              <a:lin ang="108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0A857C-44F1-42C5-81EB-0B7F544B829A}"/>
                </a:ext>
              </a:extLst>
            </p:cNvPr>
            <p:cNvSpPr/>
            <p:nvPr/>
          </p:nvSpPr>
          <p:spPr>
            <a:xfrm>
              <a:off x="3204216" y="4351892"/>
              <a:ext cx="327867" cy="294540"/>
            </a:xfrm>
            <a:prstGeom prst="ellipse">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FC46EB80-60D9-4AFE-8850-5B97679E0737}"/>
              </a:ext>
            </a:extLst>
          </p:cNvPr>
          <p:cNvCxnSpPr/>
          <p:nvPr/>
        </p:nvCxnSpPr>
        <p:spPr>
          <a:xfrm>
            <a:off x="2564222" y="1215849"/>
            <a:ext cx="0" cy="607554"/>
          </a:xfrm>
          <a:prstGeom prst="line">
            <a:avLst/>
          </a:prstGeom>
          <a:ln w="381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249C66-9853-49B2-A970-AC0B9F4D502F}"/>
              </a:ext>
            </a:extLst>
          </p:cNvPr>
          <p:cNvCxnSpPr/>
          <p:nvPr/>
        </p:nvCxnSpPr>
        <p:spPr>
          <a:xfrm>
            <a:off x="2567702" y="2698950"/>
            <a:ext cx="0" cy="607554"/>
          </a:xfrm>
          <a:prstGeom prst="line">
            <a:avLst/>
          </a:prstGeom>
          <a:ln w="381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516BBCC-7927-4C6C-936B-7B302E297FFD}"/>
              </a:ext>
            </a:extLst>
          </p:cNvPr>
          <p:cNvCxnSpPr/>
          <p:nvPr/>
        </p:nvCxnSpPr>
        <p:spPr>
          <a:xfrm>
            <a:off x="2581319" y="4195385"/>
            <a:ext cx="0" cy="607554"/>
          </a:xfrm>
          <a:prstGeom prst="line">
            <a:avLst/>
          </a:prstGeom>
          <a:ln w="381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EE6AF676-5B55-4F86-B6D7-158C5CF4522C}"/>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4773031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3500"/>
                            </p:stCondLst>
                            <p:childTnLst>
                              <p:par>
                                <p:cTn id="34" presetID="2" presetClass="entr" presetSubtype="8"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0-#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childTnLst>
                          </p:cTn>
                        </p:par>
                        <p:par>
                          <p:cTn id="38" fill="hold">
                            <p:stCondLst>
                              <p:cond delay="4000"/>
                            </p:stCondLst>
                            <p:childTnLst>
                              <p:par>
                                <p:cTn id="39" presetID="22" presetClass="entr" presetSubtype="4"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6" grpId="0"/>
      <p:bldP spid="17" grpId="0"/>
      <p:bldP spid="24" grpId="0"/>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65878FF-8EFE-4494-A415-4F753A973FB4}"/>
              </a:ext>
            </a:extLst>
          </p:cNvPr>
          <p:cNvSpPr>
            <a:spLocks noChangeArrowheads="1"/>
          </p:cNvSpPr>
          <p:nvPr/>
        </p:nvSpPr>
        <p:spPr bwMode="auto">
          <a:xfrm>
            <a:off x="935038" y="1089660"/>
            <a:ext cx="8574087" cy="4894290"/>
          </a:xfrm>
          <a:prstGeom prst="rect">
            <a:avLst/>
          </a:prstGeom>
          <a:noFill/>
          <a:ln w="9525">
            <a:noFill/>
            <a:miter lim="800000"/>
            <a:headEnd/>
            <a:tailEnd/>
          </a:ln>
        </p:spPr>
        <p:txBody>
          <a:bodyPr lIns="92075" tIns="46038" rIns="92075" bIns="46038">
            <a:spAutoFit/>
          </a:bodyPr>
          <a:lstStyle/>
          <a:p>
            <a:pPr marL="800100" lvl="1" indent="-342900" eaLnBrk="0" hangingPunct="0"/>
            <a:endParaRPr lang="en-US" sz="2400" dirty="0">
              <a:latin typeface="Times New Roman" pitchFamily="18" charset="0"/>
            </a:endParaRPr>
          </a:p>
          <a:p>
            <a:pPr eaLnBrk="0" hangingPunct="0"/>
            <a:r>
              <a:rPr lang="en-US" sz="2400" b="1" dirty="0" err="1">
                <a:latin typeface="Times New Roman" pitchFamily="18" charset="0"/>
              </a:rPr>
              <a:t>Kenali</a:t>
            </a:r>
            <a:r>
              <a:rPr lang="en-US" sz="2400" b="1" dirty="0">
                <a:latin typeface="Times New Roman" pitchFamily="18" charset="0"/>
              </a:rPr>
              <a:t> </a:t>
            </a:r>
            <a:r>
              <a:rPr lang="en-US" sz="2400" b="1" dirty="0" err="1">
                <a:latin typeface="Times New Roman" pitchFamily="18" charset="0"/>
              </a:rPr>
              <a:t>Fungsi</a:t>
            </a:r>
            <a:r>
              <a:rPr lang="en-US" sz="2400" b="1" dirty="0">
                <a:latin typeface="Times New Roman" pitchFamily="18" charset="0"/>
              </a:rPr>
              <a:t> </a:t>
            </a:r>
            <a:r>
              <a:rPr lang="en-US" sz="2400" b="1" dirty="0" err="1">
                <a:latin typeface="Times New Roman" pitchFamily="18" charset="0"/>
              </a:rPr>
              <a:t>Produk</a:t>
            </a:r>
            <a:r>
              <a:rPr lang="en-US" sz="2400" b="1" dirty="0">
                <a:latin typeface="Times New Roman" pitchFamily="18" charset="0"/>
              </a:rPr>
              <a:t> Yang Di </a:t>
            </a:r>
            <a:r>
              <a:rPr lang="en-US" sz="2400" b="1" dirty="0" err="1">
                <a:latin typeface="Times New Roman" pitchFamily="18" charset="0"/>
              </a:rPr>
              <a:t>Produksi</a:t>
            </a:r>
            <a:r>
              <a:rPr lang="en-US" sz="2400" b="1" dirty="0">
                <a:latin typeface="Times New Roman" pitchFamily="18" charset="0"/>
              </a:rPr>
              <a:t> :</a:t>
            </a:r>
          </a:p>
          <a:p>
            <a:pPr marL="342900" indent="-342900" eaLnBrk="0" hangingPunct="0">
              <a:buFont typeface="Times New Roman" pitchFamily="18" charset="0"/>
              <a:buChar char="☼"/>
            </a:pPr>
            <a:endParaRPr lang="en-US" sz="2400" dirty="0">
              <a:latin typeface="Times New Roman" pitchFamily="18" charset="0"/>
            </a:endParaRPr>
          </a:p>
          <a:p>
            <a:pPr marL="800100" lvl="1" indent="-342900" eaLnBrk="0" hangingPunct="0">
              <a:buFont typeface="Wingdings" pitchFamily="2" charset="2"/>
              <a:buChar char="v"/>
            </a:pPr>
            <a:r>
              <a:rPr lang="en-US" sz="2400" dirty="0" err="1">
                <a:latin typeface="Times New Roman" pitchFamily="18" charset="0"/>
              </a:rPr>
              <a:t>Produk</a:t>
            </a:r>
            <a:r>
              <a:rPr lang="en-US" sz="2400" dirty="0">
                <a:latin typeface="Times New Roman" pitchFamily="18" charset="0"/>
              </a:rPr>
              <a:t> </a:t>
            </a:r>
            <a:r>
              <a:rPr lang="en-US" sz="2400" dirty="0" err="1">
                <a:latin typeface="Times New Roman" pitchFamily="18" charset="0"/>
              </a:rPr>
              <a:t>bagian</a:t>
            </a:r>
            <a:r>
              <a:rPr lang="en-US" sz="2400" dirty="0">
                <a:latin typeface="Times New Roman" pitchFamily="18" charset="0"/>
              </a:rPr>
              <a:t> Subsystem </a:t>
            </a:r>
            <a:r>
              <a:rPr lang="en-US" sz="2400" dirty="0" err="1">
                <a:latin typeface="Times New Roman" pitchFamily="18" charset="0"/>
              </a:rPr>
              <a:t>apa</a:t>
            </a:r>
            <a:r>
              <a:rPr lang="en-US" sz="2400" dirty="0">
                <a:latin typeface="Times New Roman" pitchFamily="18" charset="0"/>
              </a:rPr>
              <a:t> ?</a:t>
            </a:r>
          </a:p>
          <a:p>
            <a:pPr marL="800100" lvl="1" indent="-342900" eaLnBrk="0" hangingPunct="0">
              <a:buFont typeface="Wingdings" pitchFamily="2" charset="2"/>
              <a:buChar char="v"/>
            </a:pPr>
            <a:r>
              <a:rPr lang="en-US" sz="2400" dirty="0" err="1">
                <a:latin typeface="Times New Roman" pitchFamily="18" charset="0"/>
              </a:rPr>
              <a:t>Bagaimana</a:t>
            </a:r>
            <a:r>
              <a:rPr lang="en-US" sz="2400" dirty="0">
                <a:latin typeface="Times New Roman" pitchFamily="18" charset="0"/>
              </a:rPr>
              <a:t> </a:t>
            </a:r>
            <a:r>
              <a:rPr lang="en-US" sz="2400" dirty="0" err="1">
                <a:latin typeface="Times New Roman" pitchFamily="18" charset="0"/>
              </a:rPr>
              <a:t>fungsi</a:t>
            </a:r>
            <a:r>
              <a:rPr lang="en-US" sz="2400" dirty="0">
                <a:latin typeface="Times New Roman" pitchFamily="18" charset="0"/>
              </a:rPr>
              <a:t> </a:t>
            </a:r>
            <a:r>
              <a:rPr lang="en-US" sz="2400" dirty="0" err="1">
                <a:latin typeface="Times New Roman" pitchFamily="18" charset="0"/>
              </a:rPr>
              <a:t>produk</a:t>
            </a:r>
            <a:r>
              <a:rPr lang="en-US" sz="2400" dirty="0">
                <a:latin typeface="Times New Roman" pitchFamily="18" charset="0"/>
              </a:rPr>
              <a:t> pada </a:t>
            </a:r>
            <a:r>
              <a:rPr lang="en-US" sz="2400" dirty="0" err="1">
                <a:latin typeface="Times New Roman" pitchFamily="18" charset="0"/>
              </a:rPr>
              <a:t>kendaraan</a:t>
            </a:r>
            <a:r>
              <a:rPr lang="en-US" sz="2400" dirty="0">
                <a:latin typeface="Times New Roman" pitchFamily="18" charset="0"/>
              </a:rPr>
              <a:t>, </a:t>
            </a:r>
            <a:r>
              <a:rPr lang="en-US" sz="2400" dirty="0" err="1">
                <a:latin typeface="Times New Roman" pitchFamily="18" charset="0"/>
              </a:rPr>
              <a:t>ganguan</a:t>
            </a:r>
            <a:r>
              <a:rPr lang="en-US" sz="2400" dirty="0">
                <a:latin typeface="Times New Roman" pitchFamily="18" charset="0"/>
              </a:rPr>
              <a:t> </a:t>
            </a:r>
            <a:r>
              <a:rPr lang="en-US" sz="2400" dirty="0" err="1">
                <a:latin typeface="Times New Roman" pitchFamily="18" charset="0"/>
              </a:rPr>
              <a:t>apa</a:t>
            </a:r>
            <a:r>
              <a:rPr lang="en-US" sz="2400" dirty="0">
                <a:latin typeface="Times New Roman" pitchFamily="18" charset="0"/>
              </a:rPr>
              <a:t> yang </a:t>
            </a:r>
            <a:r>
              <a:rPr lang="en-US" sz="2400" dirty="0" err="1">
                <a:latin typeface="Times New Roman" pitchFamily="18" charset="0"/>
              </a:rPr>
              <a:t>terjadi</a:t>
            </a:r>
            <a:r>
              <a:rPr lang="en-US" sz="2400" dirty="0">
                <a:latin typeface="Times New Roman" pitchFamily="18" charset="0"/>
              </a:rPr>
              <a:t> </a:t>
            </a:r>
            <a:r>
              <a:rPr lang="en-US" sz="2400" dirty="0" err="1">
                <a:latin typeface="Times New Roman" pitchFamily="18" charset="0"/>
              </a:rPr>
              <a:t>bagi</a:t>
            </a:r>
            <a:r>
              <a:rPr lang="en-US" sz="2400" dirty="0">
                <a:latin typeface="Times New Roman" pitchFamily="18" charset="0"/>
              </a:rPr>
              <a:t> end user ?</a:t>
            </a:r>
          </a:p>
          <a:p>
            <a:pPr marL="800100" lvl="1" indent="-342900" eaLnBrk="0" hangingPunct="0">
              <a:buFont typeface="Wingdings" pitchFamily="2" charset="2"/>
              <a:buChar char="v"/>
            </a:pPr>
            <a:r>
              <a:rPr lang="en-US" sz="2400" dirty="0" err="1">
                <a:latin typeface="Times New Roman" pitchFamily="18" charset="0"/>
              </a:rPr>
              <a:t>Seperti</a:t>
            </a:r>
            <a:r>
              <a:rPr lang="en-US" sz="2400" dirty="0">
                <a:latin typeface="Times New Roman" pitchFamily="18" charset="0"/>
              </a:rPr>
              <a:t> </a:t>
            </a:r>
            <a:r>
              <a:rPr lang="en-US" sz="2400" dirty="0" err="1">
                <a:latin typeface="Times New Roman" pitchFamily="18" charset="0"/>
              </a:rPr>
              <a:t>apa</a:t>
            </a:r>
            <a:r>
              <a:rPr lang="en-US" sz="2400" dirty="0">
                <a:latin typeface="Times New Roman" pitchFamily="18" charset="0"/>
              </a:rPr>
              <a:t> </a:t>
            </a:r>
            <a:r>
              <a:rPr lang="en-US" sz="2400" dirty="0" err="1">
                <a:latin typeface="Times New Roman" pitchFamily="18" charset="0"/>
              </a:rPr>
              <a:t>produk</a:t>
            </a:r>
            <a:r>
              <a:rPr lang="en-US" sz="2400" dirty="0">
                <a:latin typeface="Times New Roman" pitchFamily="18" charset="0"/>
              </a:rPr>
              <a:t> </a:t>
            </a:r>
            <a:r>
              <a:rPr lang="en-US" sz="2400" dirty="0" err="1">
                <a:latin typeface="Times New Roman" pitchFamily="18" charset="0"/>
              </a:rPr>
              <a:t>akan</a:t>
            </a:r>
            <a:r>
              <a:rPr lang="en-US" sz="2400" dirty="0">
                <a:latin typeface="Times New Roman" pitchFamily="18" charset="0"/>
              </a:rPr>
              <a:t> di </a:t>
            </a:r>
            <a:r>
              <a:rPr lang="en-US" sz="2400" dirty="0" err="1">
                <a:latin typeface="Times New Roman" pitchFamily="18" charset="0"/>
              </a:rPr>
              <a:t>assy</a:t>
            </a:r>
            <a:r>
              <a:rPr lang="en-US" sz="2400" dirty="0">
                <a:latin typeface="Times New Roman" pitchFamily="18" charset="0"/>
              </a:rPr>
              <a:t> di OEM, </a:t>
            </a:r>
            <a:r>
              <a:rPr lang="en-US" sz="2400" dirty="0" err="1">
                <a:latin typeface="Times New Roman" pitchFamily="18" charset="0"/>
              </a:rPr>
              <a:t>bagian</a:t>
            </a:r>
            <a:r>
              <a:rPr lang="en-US" sz="2400" dirty="0">
                <a:latin typeface="Times New Roman" pitchFamily="18" charset="0"/>
              </a:rPr>
              <a:t> </a:t>
            </a:r>
            <a:r>
              <a:rPr lang="en-US" sz="2400" dirty="0" err="1">
                <a:latin typeface="Times New Roman" pitchFamily="18" charset="0"/>
              </a:rPr>
              <a:t>manakah</a:t>
            </a:r>
            <a:r>
              <a:rPr lang="en-US" sz="2400" dirty="0">
                <a:latin typeface="Times New Roman" pitchFamily="18" charset="0"/>
              </a:rPr>
              <a:t> yang </a:t>
            </a:r>
            <a:r>
              <a:rPr lang="en-US" sz="2400" dirty="0" err="1">
                <a:latin typeface="Times New Roman" pitchFamily="18" charset="0"/>
              </a:rPr>
              <a:t>kritikal</a:t>
            </a:r>
            <a:r>
              <a:rPr lang="en-US" sz="2400" dirty="0">
                <a:latin typeface="Times New Roman" pitchFamily="18" charset="0"/>
              </a:rPr>
              <a:t>, </a:t>
            </a:r>
            <a:r>
              <a:rPr lang="en-US" sz="2400" dirty="0" err="1">
                <a:latin typeface="Times New Roman" pitchFamily="18" charset="0"/>
              </a:rPr>
              <a:t>apa</a:t>
            </a:r>
            <a:r>
              <a:rPr lang="en-US" sz="2400" dirty="0">
                <a:latin typeface="Times New Roman" pitchFamily="18" charset="0"/>
              </a:rPr>
              <a:t> </a:t>
            </a:r>
            <a:r>
              <a:rPr lang="en-US" sz="2400" dirty="0" err="1">
                <a:latin typeface="Times New Roman" pitchFamily="18" charset="0"/>
              </a:rPr>
              <a:t>sajakah</a:t>
            </a:r>
            <a:r>
              <a:rPr lang="en-US" sz="2400" dirty="0">
                <a:latin typeface="Times New Roman" pitchFamily="18" charset="0"/>
              </a:rPr>
              <a:t> </a:t>
            </a:r>
            <a:r>
              <a:rPr lang="en-US" sz="2400" dirty="0" err="1">
                <a:latin typeface="Times New Roman" pitchFamily="18" charset="0"/>
              </a:rPr>
              <a:t>gangguan</a:t>
            </a:r>
            <a:r>
              <a:rPr lang="en-US" sz="2400" dirty="0">
                <a:latin typeface="Times New Roman" pitchFamily="18" charset="0"/>
              </a:rPr>
              <a:t> yang </a:t>
            </a:r>
            <a:r>
              <a:rPr lang="en-US" sz="2400" dirty="0" err="1">
                <a:latin typeface="Times New Roman" pitchFamily="18" charset="0"/>
              </a:rPr>
              <a:t>dapat</a:t>
            </a:r>
            <a:r>
              <a:rPr lang="en-US" sz="2400" dirty="0">
                <a:latin typeface="Times New Roman" pitchFamily="18" charset="0"/>
              </a:rPr>
              <a:t> </a:t>
            </a:r>
            <a:r>
              <a:rPr lang="en-US" sz="2400" dirty="0" err="1">
                <a:latin typeface="Times New Roman" pitchFamily="18" charset="0"/>
              </a:rPr>
              <a:t>terjadi</a:t>
            </a:r>
            <a:r>
              <a:rPr lang="en-US" sz="2400" dirty="0">
                <a:latin typeface="Times New Roman" pitchFamily="18" charset="0"/>
              </a:rPr>
              <a:t> di proses </a:t>
            </a:r>
            <a:r>
              <a:rPr lang="en-US" sz="2400" dirty="0" err="1">
                <a:latin typeface="Times New Roman" pitchFamily="18" charset="0"/>
              </a:rPr>
              <a:t>assy</a:t>
            </a:r>
            <a:r>
              <a:rPr lang="en-US" sz="2400" dirty="0">
                <a:latin typeface="Times New Roman" pitchFamily="18" charset="0"/>
              </a:rPr>
              <a:t> OEM ?</a:t>
            </a:r>
          </a:p>
          <a:p>
            <a:pPr marL="800100" lvl="1" indent="-342900" eaLnBrk="0" hangingPunct="0">
              <a:buFont typeface="Wingdings" pitchFamily="2" charset="2"/>
              <a:buChar char="v"/>
            </a:pPr>
            <a:r>
              <a:rPr lang="id-ID" sz="2400" dirty="0">
                <a:latin typeface="Times New Roman" pitchFamily="18" charset="0"/>
              </a:rPr>
              <a:t>Ka</a:t>
            </a:r>
            <a:r>
              <a:rPr lang="en-US" sz="2400" dirty="0">
                <a:latin typeface="Times New Roman" pitchFamily="18" charset="0"/>
              </a:rPr>
              <a:t>ra</a:t>
            </a:r>
            <a:r>
              <a:rPr lang="id-ID" sz="2400" dirty="0">
                <a:latin typeface="Times New Roman" pitchFamily="18" charset="0"/>
              </a:rPr>
              <a:t>k</a:t>
            </a:r>
            <a:r>
              <a:rPr lang="en-US" sz="2400" dirty="0" err="1">
                <a:latin typeface="Times New Roman" pitchFamily="18" charset="0"/>
              </a:rPr>
              <a:t>ter</a:t>
            </a:r>
            <a:r>
              <a:rPr lang="en-US" sz="2400" dirty="0">
                <a:latin typeface="Times New Roman" pitchFamily="18" charset="0"/>
              </a:rPr>
              <a:t> </a:t>
            </a:r>
            <a:r>
              <a:rPr lang="en-US" sz="2400" dirty="0" err="1">
                <a:latin typeface="Times New Roman" pitchFamily="18" charset="0"/>
              </a:rPr>
              <a:t>produk</a:t>
            </a:r>
            <a:r>
              <a:rPr lang="en-US" sz="2400" dirty="0">
                <a:latin typeface="Times New Roman" pitchFamily="18" charset="0"/>
              </a:rPr>
              <a:t> </a:t>
            </a:r>
            <a:r>
              <a:rPr lang="en-US" sz="2400" dirty="0" err="1">
                <a:latin typeface="Times New Roman" pitchFamily="18" charset="0"/>
              </a:rPr>
              <a:t>apa</a:t>
            </a:r>
            <a:r>
              <a:rPr lang="en-US" sz="2400" dirty="0">
                <a:latin typeface="Times New Roman" pitchFamily="18" charset="0"/>
              </a:rPr>
              <a:t> </a:t>
            </a:r>
            <a:r>
              <a:rPr lang="en-US" sz="2400" dirty="0" err="1">
                <a:latin typeface="Times New Roman" pitchFamily="18" charset="0"/>
              </a:rPr>
              <a:t>saja</a:t>
            </a:r>
            <a:r>
              <a:rPr lang="en-US" sz="2400" dirty="0">
                <a:latin typeface="Times New Roman" pitchFamily="18" charset="0"/>
              </a:rPr>
              <a:t> yang </a:t>
            </a:r>
            <a:r>
              <a:rPr lang="en-US" sz="2400" dirty="0" err="1">
                <a:latin typeface="Times New Roman" pitchFamily="18" charset="0"/>
              </a:rPr>
              <a:t>perlu</a:t>
            </a:r>
            <a:r>
              <a:rPr lang="en-US" sz="2400" dirty="0">
                <a:latin typeface="Times New Roman" pitchFamily="18" charset="0"/>
              </a:rPr>
              <a:t> </a:t>
            </a:r>
            <a:r>
              <a:rPr lang="en-US" sz="2400" dirty="0" err="1">
                <a:latin typeface="Times New Roman" pitchFamily="18" charset="0"/>
              </a:rPr>
              <a:t>dikendalikan</a:t>
            </a:r>
            <a:r>
              <a:rPr lang="en-US" sz="2400" dirty="0">
                <a:latin typeface="Times New Roman" pitchFamily="18" charset="0"/>
              </a:rPr>
              <a:t> </a:t>
            </a:r>
            <a:r>
              <a:rPr lang="en-US" sz="2400" dirty="0" err="1">
                <a:latin typeface="Times New Roman" pitchFamily="18" charset="0"/>
              </a:rPr>
              <a:t>dalam</a:t>
            </a:r>
            <a:r>
              <a:rPr lang="en-US" sz="2400" dirty="0">
                <a:latin typeface="Times New Roman" pitchFamily="18" charset="0"/>
              </a:rPr>
              <a:t> proses dan </a:t>
            </a:r>
            <a:r>
              <a:rPr lang="en-US" sz="2400" dirty="0" err="1">
                <a:latin typeface="Times New Roman" pitchFamily="18" charset="0"/>
              </a:rPr>
              <a:t>tahap</a:t>
            </a:r>
            <a:r>
              <a:rPr lang="en-US" sz="2400" dirty="0">
                <a:latin typeface="Times New Roman" pitchFamily="18" charset="0"/>
              </a:rPr>
              <a:t> proses ?</a:t>
            </a:r>
          </a:p>
          <a:p>
            <a:pPr marL="800100" lvl="1" indent="-342900" eaLnBrk="0" hangingPunct="0">
              <a:buFont typeface="Wingdings" pitchFamily="2" charset="2"/>
              <a:buChar char="v"/>
            </a:pPr>
            <a:r>
              <a:rPr lang="en-US" sz="2400" dirty="0" err="1">
                <a:latin typeface="Times New Roman" pitchFamily="18" charset="0"/>
              </a:rPr>
              <a:t>Gangguan</a:t>
            </a:r>
            <a:r>
              <a:rPr lang="en-US" sz="2400" dirty="0">
                <a:latin typeface="Times New Roman" pitchFamily="18" charset="0"/>
              </a:rPr>
              <a:t> </a:t>
            </a:r>
            <a:r>
              <a:rPr lang="en-US" sz="2400" dirty="0" err="1">
                <a:latin typeface="Times New Roman" pitchFamily="18" charset="0"/>
              </a:rPr>
              <a:t>apa</a:t>
            </a:r>
            <a:r>
              <a:rPr lang="en-US" sz="2400" dirty="0">
                <a:latin typeface="Times New Roman" pitchFamily="18" charset="0"/>
              </a:rPr>
              <a:t> yang </a:t>
            </a:r>
            <a:r>
              <a:rPr lang="en-US" sz="2400" dirty="0" err="1">
                <a:latin typeface="Times New Roman" pitchFamily="18" charset="0"/>
              </a:rPr>
              <a:t>dapat</a:t>
            </a:r>
            <a:r>
              <a:rPr lang="en-US" sz="2400" dirty="0">
                <a:latin typeface="Times New Roman" pitchFamily="18" charset="0"/>
              </a:rPr>
              <a:t> </a:t>
            </a:r>
            <a:r>
              <a:rPr lang="en-US" sz="2400" dirty="0" err="1">
                <a:latin typeface="Times New Roman" pitchFamily="18" charset="0"/>
              </a:rPr>
              <a:t>terjadi</a:t>
            </a:r>
            <a:r>
              <a:rPr lang="en-US" sz="2400" dirty="0">
                <a:latin typeface="Times New Roman" pitchFamily="18" charset="0"/>
              </a:rPr>
              <a:t> di </a:t>
            </a:r>
            <a:r>
              <a:rPr lang="en-US" sz="2400" dirty="0" err="1">
                <a:latin typeface="Times New Roman" pitchFamily="18" charset="0"/>
              </a:rPr>
              <a:t>tahap</a:t>
            </a:r>
            <a:r>
              <a:rPr lang="en-US" sz="2400" dirty="0">
                <a:latin typeface="Times New Roman" pitchFamily="18" charset="0"/>
              </a:rPr>
              <a:t> </a:t>
            </a:r>
            <a:r>
              <a:rPr lang="en-US" sz="2400" dirty="0" err="1">
                <a:latin typeface="Times New Roman" pitchFamily="18" charset="0"/>
              </a:rPr>
              <a:t>peroses</a:t>
            </a:r>
            <a:r>
              <a:rPr lang="en-US" sz="2400" dirty="0">
                <a:latin typeface="Times New Roman" pitchFamily="18" charset="0"/>
              </a:rPr>
              <a:t> </a:t>
            </a:r>
            <a:r>
              <a:rPr lang="en-US" sz="2400" dirty="0" err="1">
                <a:latin typeface="Times New Roman" pitchFamily="18" charset="0"/>
              </a:rPr>
              <a:t>berikutnya</a:t>
            </a:r>
            <a:r>
              <a:rPr lang="en-US" sz="2400" dirty="0">
                <a:latin typeface="Times New Roman" pitchFamily="18" charset="0"/>
              </a:rPr>
              <a:t> yang </a:t>
            </a:r>
            <a:r>
              <a:rPr lang="en-US" sz="2400" dirty="0" err="1">
                <a:latin typeface="Times New Roman" pitchFamily="18" charset="0"/>
              </a:rPr>
              <a:t>diakibatkan</a:t>
            </a:r>
            <a:r>
              <a:rPr lang="en-US" sz="2400" dirty="0">
                <a:latin typeface="Times New Roman" pitchFamily="18" charset="0"/>
              </a:rPr>
              <a:t> </a:t>
            </a:r>
            <a:r>
              <a:rPr lang="en-US" sz="2400" dirty="0" err="1">
                <a:latin typeface="Times New Roman" pitchFamily="18" charset="0"/>
              </a:rPr>
              <a:t>dari</a:t>
            </a:r>
            <a:r>
              <a:rPr lang="en-US" sz="2400" dirty="0">
                <a:latin typeface="Times New Roman" pitchFamily="18" charset="0"/>
              </a:rPr>
              <a:t> </a:t>
            </a:r>
            <a:r>
              <a:rPr lang="en-US" sz="2400" dirty="0" err="1">
                <a:latin typeface="Times New Roman" pitchFamily="18" charset="0"/>
              </a:rPr>
              <a:t>tahap</a:t>
            </a:r>
            <a:r>
              <a:rPr lang="en-US" sz="2400" dirty="0">
                <a:latin typeface="Times New Roman" pitchFamily="18" charset="0"/>
              </a:rPr>
              <a:t> proses </a:t>
            </a:r>
            <a:r>
              <a:rPr lang="en-US" sz="2400" dirty="0" err="1">
                <a:latin typeface="Times New Roman" pitchFamily="18" charset="0"/>
              </a:rPr>
              <a:t>sebelumnya</a:t>
            </a:r>
            <a:endParaRPr lang="en-US" sz="2400" dirty="0">
              <a:latin typeface="Times New Roman" pitchFamily="18" charset="0"/>
            </a:endParaRPr>
          </a:p>
        </p:txBody>
      </p:sp>
      <p:sp>
        <p:nvSpPr>
          <p:cNvPr id="7" name="Rectangle 6">
            <a:extLst>
              <a:ext uri="{FF2B5EF4-FFF2-40B4-BE49-F238E27FC236}">
                <a16:creationId xmlns:a16="http://schemas.microsoft.com/office/drawing/2014/main" id="{08753D8C-58AD-4BCC-B86E-A8CBB8D4D98F}"/>
              </a:ext>
            </a:extLst>
          </p:cNvPr>
          <p:cNvSpPr/>
          <p:nvPr/>
        </p:nvSpPr>
        <p:spPr>
          <a:xfrm>
            <a:off x="-1" y="-22824"/>
            <a:ext cx="501921" cy="6880824"/>
          </a:xfrm>
          <a:prstGeom prst="rect">
            <a:avLst/>
          </a:prstGeom>
          <a:solidFill>
            <a:srgbClr val="7D088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Pentagon 2">
            <a:extLst>
              <a:ext uri="{FF2B5EF4-FFF2-40B4-BE49-F238E27FC236}">
                <a16:creationId xmlns:a16="http://schemas.microsoft.com/office/drawing/2014/main" id="{D3F2AFDF-224C-4767-A1EA-80021C9D7FE4}"/>
              </a:ext>
            </a:extLst>
          </p:cNvPr>
          <p:cNvSpPr/>
          <p:nvPr/>
        </p:nvSpPr>
        <p:spPr>
          <a:xfrm>
            <a:off x="273209" y="1451610"/>
            <a:ext cx="582930" cy="468630"/>
          </a:xfrm>
          <a:prstGeom prst="homePlate">
            <a:avLst/>
          </a:prstGeom>
          <a:solidFill>
            <a:srgbClr val="7D088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3EBC929-9917-4EAE-A22C-466A8BA16D78}"/>
              </a:ext>
            </a:extLst>
          </p:cNvPr>
          <p:cNvSpPr>
            <a:spLocks noGrp="1"/>
          </p:cNvSpPr>
          <p:nvPr>
            <p:ph type="sldNum" sz="quarter" idx="12"/>
          </p:nvPr>
        </p:nvSpPr>
        <p:spPr/>
        <p:txBody>
          <a:bodyPr/>
          <a:lstStyle/>
          <a:p>
            <a:fld id="{0BE96E79-1F98-4396-B82F-94B4AEA37C6A}" type="slidenum">
              <a:rPr lang="en-US" smtClean="0"/>
              <a:t>36</a:t>
            </a:fld>
            <a:endParaRPr lang="en-US"/>
          </a:p>
        </p:txBody>
      </p:sp>
      <p:sp>
        <p:nvSpPr>
          <p:cNvPr id="2" name="Footer Placeholder 1">
            <a:extLst>
              <a:ext uri="{FF2B5EF4-FFF2-40B4-BE49-F238E27FC236}">
                <a16:creationId xmlns:a16="http://schemas.microsoft.com/office/drawing/2014/main" id="{017E4B77-1D6E-484C-ADBC-03420570677A}"/>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804143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3E23-C073-D443-8FF6-2397B254A17B}"/>
              </a:ext>
            </a:extLst>
          </p:cNvPr>
          <p:cNvSpPr>
            <a:spLocks noGrp="1"/>
          </p:cNvSpPr>
          <p:nvPr>
            <p:ph type="title"/>
          </p:nvPr>
        </p:nvSpPr>
        <p:spPr>
          <a:xfrm>
            <a:off x="0" y="16516"/>
            <a:ext cx="7075714" cy="681980"/>
          </a:xfrm>
          <a:solidFill>
            <a:schemeClr val="accent5">
              <a:lumMod val="75000"/>
            </a:schemeClr>
          </a:solidFill>
          <a:ln>
            <a:noFill/>
          </a:ln>
        </p:spPr>
        <p:txBody>
          <a:bodyPr>
            <a:normAutofit/>
          </a:bodyPr>
          <a:lstStyle/>
          <a:p>
            <a:pPr algn="ctr"/>
            <a:r>
              <a:rPr lang="en-US" sz="3200" b="1" dirty="0">
                <a:solidFill>
                  <a:schemeClr val="bg1"/>
                </a:solidFill>
                <a:latin typeface="Gill Sans MT" panose="020B0502020104020203" pitchFamily="34" charset="77"/>
              </a:rPr>
              <a:t>Analisa </a:t>
            </a:r>
            <a:r>
              <a:rPr lang="en-US" sz="3200" b="1" dirty="0" err="1">
                <a:solidFill>
                  <a:schemeClr val="bg1"/>
                </a:solidFill>
                <a:latin typeface="Gill Sans MT" panose="020B0502020104020203" pitchFamily="34" charset="77"/>
              </a:rPr>
              <a:t>Fungsi</a:t>
            </a:r>
            <a:r>
              <a:rPr lang="en-US" sz="3200" b="1" dirty="0">
                <a:solidFill>
                  <a:schemeClr val="bg1"/>
                </a:solidFill>
                <a:latin typeface="Gill Sans MT" panose="020B0502020104020203" pitchFamily="34" charset="77"/>
              </a:rPr>
              <a:t> </a:t>
            </a:r>
            <a:r>
              <a:rPr lang="en-US" sz="3200" b="1" dirty="0" err="1">
                <a:solidFill>
                  <a:schemeClr val="bg1"/>
                </a:solidFill>
                <a:latin typeface="Gill Sans MT" panose="020B0502020104020203" pitchFamily="34" charset="77"/>
              </a:rPr>
              <a:t>dari</a:t>
            </a:r>
            <a:r>
              <a:rPr lang="en-US" sz="3200" b="1" dirty="0">
                <a:solidFill>
                  <a:schemeClr val="bg1"/>
                </a:solidFill>
                <a:latin typeface="Gill Sans MT" panose="020B0502020104020203" pitchFamily="34" charset="77"/>
              </a:rPr>
              <a:t> </a:t>
            </a:r>
            <a:r>
              <a:rPr lang="en-US" sz="3200" b="1" dirty="0" err="1">
                <a:solidFill>
                  <a:schemeClr val="bg1"/>
                </a:solidFill>
                <a:latin typeface="Gill Sans MT" panose="020B0502020104020203" pitchFamily="34" charset="77"/>
              </a:rPr>
              <a:t>tahapan</a:t>
            </a:r>
            <a:r>
              <a:rPr lang="en-US" sz="3200" b="1" dirty="0">
                <a:solidFill>
                  <a:schemeClr val="bg1"/>
                </a:solidFill>
                <a:latin typeface="Gill Sans MT" panose="020B0502020104020203" pitchFamily="34" charset="77"/>
              </a:rPr>
              <a:t> proses </a:t>
            </a:r>
          </a:p>
        </p:txBody>
      </p:sp>
      <p:sp>
        <p:nvSpPr>
          <p:cNvPr id="4" name="Slide Number Placeholder 3">
            <a:extLst>
              <a:ext uri="{FF2B5EF4-FFF2-40B4-BE49-F238E27FC236}">
                <a16:creationId xmlns:a16="http://schemas.microsoft.com/office/drawing/2014/main" id="{94AEBC7F-80A9-CF40-870A-2B1F8128B6B2}"/>
              </a:ext>
            </a:extLst>
          </p:cNvPr>
          <p:cNvSpPr>
            <a:spLocks noGrp="1"/>
          </p:cNvSpPr>
          <p:nvPr>
            <p:ph type="sldNum" sz="quarter" idx="12"/>
          </p:nvPr>
        </p:nvSpPr>
        <p:spPr/>
        <p:txBody>
          <a:bodyPr/>
          <a:lstStyle/>
          <a:p>
            <a:fld id="{0BE96E79-1F98-4396-B82F-94B4AEA37C6A}" type="slidenum">
              <a:rPr lang="en-US" smtClean="0"/>
              <a:t>37</a:t>
            </a:fld>
            <a:endParaRPr lang="en-US"/>
          </a:p>
        </p:txBody>
      </p:sp>
      <p:sp>
        <p:nvSpPr>
          <p:cNvPr id="5" name="Rectangle 4">
            <a:extLst>
              <a:ext uri="{FF2B5EF4-FFF2-40B4-BE49-F238E27FC236}">
                <a16:creationId xmlns:a16="http://schemas.microsoft.com/office/drawing/2014/main" id="{82B5B835-E3A8-E54A-852D-D53F3C5311A4}"/>
              </a:ext>
            </a:extLst>
          </p:cNvPr>
          <p:cNvSpPr/>
          <p:nvPr/>
        </p:nvSpPr>
        <p:spPr>
          <a:xfrm>
            <a:off x="1047937" y="2090235"/>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Item Proses</a:t>
            </a:r>
          </a:p>
        </p:txBody>
      </p:sp>
      <p:sp>
        <p:nvSpPr>
          <p:cNvPr id="6" name="Rectangle 5">
            <a:extLst>
              <a:ext uri="{FF2B5EF4-FFF2-40B4-BE49-F238E27FC236}">
                <a16:creationId xmlns:a16="http://schemas.microsoft.com/office/drawing/2014/main" id="{008C3C95-11F2-C347-894E-A6E018EE0400}"/>
              </a:ext>
            </a:extLst>
          </p:cNvPr>
          <p:cNvSpPr/>
          <p:nvPr/>
        </p:nvSpPr>
        <p:spPr>
          <a:xfrm>
            <a:off x="3847285" y="2098038"/>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t>Tahapan</a:t>
            </a:r>
            <a:r>
              <a:rPr lang="en-MY" dirty="0"/>
              <a:t> Proses</a:t>
            </a:r>
          </a:p>
        </p:txBody>
      </p:sp>
      <p:sp>
        <p:nvSpPr>
          <p:cNvPr id="7" name="Rectangle 6">
            <a:extLst>
              <a:ext uri="{FF2B5EF4-FFF2-40B4-BE49-F238E27FC236}">
                <a16:creationId xmlns:a16="http://schemas.microsoft.com/office/drawing/2014/main" id="{EA75A023-D6F4-D540-B4CA-2701BBF6BE75}"/>
              </a:ext>
            </a:extLst>
          </p:cNvPr>
          <p:cNvSpPr/>
          <p:nvPr/>
        </p:nvSpPr>
        <p:spPr>
          <a:xfrm>
            <a:off x="1079520" y="2618428"/>
            <a:ext cx="2376264" cy="17281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MY" sz="1400" b="1" dirty="0">
                <a:solidFill>
                  <a:schemeClr val="tx1"/>
                </a:solidFill>
                <a:latin typeface="Gill Sans MT" panose="020B0502020104020203" pitchFamily="34" charset="77"/>
              </a:rPr>
              <a:t>P A I N T I N G</a:t>
            </a:r>
          </a:p>
          <a:p>
            <a:pPr marL="285750" indent="-285750">
              <a:buFont typeface="Arial"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 </a:t>
            </a:r>
            <a:r>
              <a:rPr lang="en-MY" sz="1400" dirty="0" err="1">
                <a:solidFill>
                  <a:schemeClr val="tx1"/>
                </a:solidFill>
                <a:latin typeface="Gill Sans MT" panose="020B0502020104020203" pitchFamily="34" charset="77"/>
              </a:rPr>
              <a:t>melapisi</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sehingga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karat + </a:t>
            </a: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penampilan</a:t>
            </a:r>
            <a:endParaRPr lang="en-MY" sz="1400" dirty="0">
              <a:solidFill>
                <a:schemeClr val="tx1"/>
              </a:solidFill>
              <a:latin typeface="Gill Sans MT" panose="020B0502020104020203" pitchFamily="34" charset="77"/>
            </a:endParaRPr>
          </a:p>
        </p:txBody>
      </p:sp>
      <p:sp>
        <p:nvSpPr>
          <p:cNvPr id="8" name="Rectangle 7">
            <a:extLst>
              <a:ext uri="{FF2B5EF4-FFF2-40B4-BE49-F238E27FC236}">
                <a16:creationId xmlns:a16="http://schemas.microsoft.com/office/drawing/2014/main" id="{0ECFACEF-8883-FE4D-8AE6-30CD8A69777D}"/>
              </a:ext>
            </a:extLst>
          </p:cNvPr>
          <p:cNvSpPr/>
          <p:nvPr/>
        </p:nvSpPr>
        <p:spPr>
          <a:xfrm>
            <a:off x="3817456" y="2618428"/>
            <a:ext cx="3567191" cy="812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MY" sz="1400" b="1" dirty="0">
                <a:solidFill>
                  <a:schemeClr val="tx1"/>
                </a:solidFill>
                <a:latin typeface="Gill Sans MT" panose="020B0502020104020203" pitchFamily="34" charset="77"/>
              </a:rPr>
              <a:t>1. </a:t>
            </a:r>
            <a:r>
              <a:rPr lang="en-MY" sz="1400" b="1" dirty="0" err="1">
                <a:solidFill>
                  <a:schemeClr val="tx1"/>
                </a:solidFill>
                <a:latin typeface="Gill Sans MT" panose="020B0502020104020203" pitchFamily="34" charset="77"/>
              </a:rPr>
              <a:t>Pembersihan</a:t>
            </a:r>
            <a:r>
              <a:rPr lang="en-MY" sz="1400" b="1" dirty="0">
                <a:solidFill>
                  <a:schemeClr val="tx1"/>
                </a:solidFill>
                <a:latin typeface="Gill Sans MT" panose="020B0502020104020203" pitchFamily="34" charset="77"/>
              </a:rPr>
              <a:t> part </a:t>
            </a:r>
            <a:r>
              <a:rPr lang="en-MY" sz="1400" b="1" dirty="0" err="1">
                <a:solidFill>
                  <a:schemeClr val="tx1"/>
                </a:solidFill>
                <a:latin typeface="Gill Sans MT" panose="020B0502020104020203" pitchFamily="34" charset="77"/>
              </a:rPr>
              <a:t>dengan</a:t>
            </a:r>
            <a:r>
              <a:rPr lang="en-MY" sz="1400" b="1" dirty="0">
                <a:solidFill>
                  <a:schemeClr val="tx1"/>
                </a:solidFill>
                <a:latin typeface="Gill Sans MT" panose="020B0502020104020203" pitchFamily="34" charset="77"/>
              </a:rPr>
              <a:t> </a:t>
            </a:r>
            <a:r>
              <a:rPr lang="en-MY" sz="1400" b="1" dirty="0" err="1">
                <a:solidFill>
                  <a:schemeClr val="tx1"/>
                </a:solidFill>
                <a:latin typeface="Gill Sans MT" panose="020B0502020104020203" pitchFamily="34" charset="77"/>
              </a:rPr>
              <a:t>sistem</a:t>
            </a:r>
            <a:r>
              <a:rPr lang="en-MY" sz="1400" b="1" dirty="0">
                <a:solidFill>
                  <a:schemeClr val="tx1"/>
                </a:solidFill>
                <a:latin typeface="Gill Sans MT" panose="020B0502020104020203" pitchFamily="34" charset="77"/>
              </a:rPr>
              <a:t> </a:t>
            </a:r>
            <a:r>
              <a:rPr lang="en-MY" sz="1400" b="1" dirty="0" err="1">
                <a:solidFill>
                  <a:schemeClr val="tx1"/>
                </a:solidFill>
                <a:latin typeface="Gill Sans MT" panose="020B0502020104020203" pitchFamily="34" charset="77"/>
              </a:rPr>
              <a:t>celup</a:t>
            </a:r>
            <a:endParaRPr lang="en-MY" sz="1400" b="1" dirty="0">
              <a:solidFill>
                <a:schemeClr val="tx1"/>
              </a:solidFill>
              <a:latin typeface="Gill Sans MT" panose="020B0502020104020203" pitchFamily="34" charset="77"/>
            </a:endParaRPr>
          </a:p>
          <a:p>
            <a:pPr marL="342900" indent="-163513">
              <a:buFont typeface="Arial"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membersihkan</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dari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oli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kotoran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lainnya</a:t>
            </a:r>
            <a:r>
              <a:rPr lang="en-MY" sz="1400" dirty="0">
                <a:solidFill>
                  <a:schemeClr val="tx1"/>
                </a:solidFill>
                <a:latin typeface="Gill Sans MT" panose="020B0502020104020203" pitchFamily="34" charset="77"/>
              </a:rPr>
              <a:t> </a:t>
            </a:r>
          </a:p>
        </p:txBody>
      </p:sp>
      <p:sp>
        <p:nvSpPr>
          <p:cNvPr id="9" name="Rectangle 8">
            <a:extLst>
              <a:ext uri="{FF2B5EF4-FFF2-40B4-BE49-F238E27FC236}">
                <a16:creationId xmlns:a16="http://schemas.microsoft.com/office/drawing/2014/main" id="{E18C7753-68E4-6643-A4D0-D759F64F7DEC}"/>
              </a:ext>
            </a:extLst>
          </p:cNvPr>
          <p:cNvSpPr/>
          <p:nvPr/>
        </p:nvSpPr>
        <p:spPr>
          <a:xfrm>
            <a:off x="3817457" y="3515668"/>
            <a:ext cx="3567190" cy="7669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MY" sz="1400" b="1" dirty="0">
                <a:solidFill>
                  <a:schemeClr val="tx1"/>
                </a:solidFill>
                <a:latin typeface="Gill Sans MT" panose="020B0502020104020203" pitchFamily="34" charset="77"/>
              </a:rPr>
              <a:t>2. </a:t>
            </a:r>
            <a:r>
              <a:rPr lang="en-MY" sz="1400" b="1" dirty="0" err="1">
                <a:solidFill>
                  <a:schemeClr val="tx1"/>
                </a:solidFill>
                <a:latin typeface="Gill Sans MT" panose="020B0502020104020203" pitchFamily="34" charset="77"/>
              </a:rPr>
              <a:t>Pengeringan</a:t>
            </a:r>
            <a:endParaRPr lang="en-MY" sz="1400" b="1" dirty="0">
              <a:solidFill>
                <a:schemeClr val="tx1"/>
              </a:solidFill>
              <a:latin typeface="Gill Sans MT" panose="020B0502020104020203" pitchFamily="34" charset="77"/>
            </a:endParaRPr>
          </a:p>
          <a:p>
            <a:pPr marL="285750" indent="-285750">
              <a:buFont typeface="Arial" panose="020B0604020202020204"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 </a:t>
            </a:r>
            <a:r>
              <a:rPr lang="en-MY" sz="1400" dirty="0" err="1">
                <a:solidFill>
                  <a:schemeClr val="tx1"/>
                </a:solidFill>
                <a:latin typeface="Gill Sans MT" panose="020B0502020104020203" pitchFamily="34" charset="77"/>
              </a:rPr>
              <a:t>mengeringkan</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sehingga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cairan</a:t>
            </a:r>
            <a:r>
              <a:rPr lang="en-MY" sz="1400" dirty="0">
                <a:solidFill>
                  <a:schemeClr val="tx1"/>
                </a:solidFill>
                <a:latin typeface="Gill Sans MT" panose="020B0502020104020203" pitchFamily="34" charset="77"/>
              </a:rPr>
              <a:t> yang </a:t>
            </a:r>
            <a:r>
              <a:rPr lang="en-MY" sz="1400" dirty="0" err="1">
                <a:solidFill>
                  <a:schemeClr val="tx1"/>
                </a:solidFill>
                <a:latin typeface="Gill Sans MT" panose="020B0502020104020203" pitchFamily="34" charset="77"/>
              </a:rPr>
              <a:t>tersisa</a:t>
            </a:r>
            <a:endParaRPr lang="en-MY" sz="1400" dirty="0">
              <a:solidFill>
                <a:schemeClr val="tx1"/>
              </a:solidFill>
              <a:latin typeface="Gill Sans MT" panose="020B0502020104020203" pitchFamily="34" charset="77"/>
            </a:endParaRPr>
          </a:p>
          <a:p>
            <a:endParaRPr lang="en-MY" sz="1400" b="1" dirty="0">
              <a:solidFill>
                <a:schemeClr val="tx1"/>
              </a:solidFill>
              <a:latin typeface="Gill Sans MT" panose="020B0502020104020203" pitchFamily="34" charset="77"/>
            </a:endParaRPr>
          </a:p>
        </p:txBody>
      </p:sp>
      <p:sp>
        <p:nvSpPr>
          <p:cNvPr id="10" name="Rectangle 9">
            <a:extLst>
              <a:ext uri="{FF2B5EF4-FFF2-40B4-BE49-F238E27FC236}">
                <a16:creationId xmlns:a16="http://schemas.microsoft.com/office/drawing/2014/main" id="{6E5E7BB5-1F80-9743-9172-75E248ACC188}"/>
              </a:ext>
            </a:extLst>
          </p:cNvPr>
          <p:cNvSpPr/>
          <p:nvPr/>
        </p:nvSpPr>
        <p:spPr>
          <a:xfrm>
            <a:off x="3817455" y="4389414"/>
            <a:ext cx="3567191" cy="8191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MY" sz="1400" b="1" dirty="0">
                <a:solidFill>
                  <a:schemeClr val="tx1"/>
                </a:solidFill>
                <a:latin typeface="Gill Sans MT" panose="020B0502020104020203" pitchFamily="34" charset="77"/>
              </a:rPr>
              <a:t>3. </a:t>
            </a:r>
            <a:r>
              <a:rPr lang="en-MY" sz="1400" b="1" dirty="0" err="1">
                <a:solidFill>
                  <a:schemeClr val="tx1"/>
                </a:solidFill>
                <a:latin typeface="Gill Sans MT" panose="020B0502020104020203" pitchFamily="34" charset="77"/>
              </a:rPr>
              <a:t>Pengecatan</a:t>
            </a:r>
            <a:endParaRPr lang="en-MY" sz="1400" b="1" dirty="0">
              <a:solidFill>
                <a:schemeClr val="tx1"/>
              </a:solidFill>
              <a:latin typeface="Gill Sans MT" panose="020B0502020104020203" pitchFamily="34" charset="77"/>
            </a:endParaRPr>
          </a:p>
          <a:p>
            <a:pPr marL="285750" indent="-285750">
              <a:buFont typeface="Arial" panose="020B0604020202020204"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 </a:t>
            </a:r>
            <a:r>
              <a:rPr lang="en-MY" sz="1400" dirty="0" err="1">
                <a:solidFill>
                  <a:schemeClr val="tx1"/>
                </a:solidFill>
                <a:latin typeface="Gill Sans MT" panose="020B0502020104020203" pitchFamily="34" charset="77"/>
              </a:rPr>
              <a:t>memberi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lapisan</a:t>
            </a:r>
            <a:r>
              <a:rPr lang="en-MY" sz="1400" dirty="0">
                <a:solidFill>
                  <a:schemeClr val="tx1"/>
                </a:solidFill>
                <a:latin typeface="Gill Sans MT" panose="020B0502020104020203" pitchFamily="34" charset="77"/>
              </a:rPr>
              <a:t> cat </a:t>
            </a:r>
            <a:r>
              <a:rPr lang="en-MY" sz="1400" dirty="0" err="1">
                <a:solidFill>
                  <a:schemeClr val="tx1"/>
                </a:solidFill>
                <a:latin typeface="Gill Sans MT" panose="020B0502020104020203" pitchFamily="34" charset="77"/>
              </a:rPr>
              <a:t>secara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merata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dengan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tingkat</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ketebalan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sesuai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spesifikasi</a:t>
            </a:r>
            <a:r>
              <a:rPr lang="en-MY" sz="1400" dirty="0">
                <a:solidFill>
                  <a:schemeClr val="tx1"/>
                </a:solidFill>
                <a:latin typeface="Gill Sans MT" panose="020B0502020104020203" pitchFamily="34" charset="77"/>
              </a:rPr>
              <a:t> </a:t>
            </a:r>
          </a:p>
        </p:txBody>
      </p:sp>
      <p:sp>
        <p:nvSpPr>
          <p:cNvPr id="12" name="Rectangle 11">
            <a:extLst>
              <a:ext uri="{FF2B5EF4-FFF2-40B4-BE49-F238E27FC236}">
                <a16:creationId xmlns:a16="http://schemas.microsoft.com/office/drawing/2014/main" id="{DCDCAA48-7965-594D-8805-7469593188A0}"/>
              </a:ext>
            </a:extLst>
          </p:cNvPr>
          <p:cNvSpPr/>
          <p:nvPr/>
        </p:nvSpPr>
        <p:spPr>
          <a:xfrm>
            <a:off x="3817455" y="5355714"/>
            <a:ext cx="3567191" cy="9696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MY" sz="1400" b="1" dirty="0">
                <a:solidFill>
                  <a:schemeClr val="tx1"/>
                </a:solidFill>
                <a:latin typeface="Gill Sans MT" panose="020B0502020104020203" pitchFamily="34" charset="77"/>
              </a:rPr>
              <a:t>4. Oven </a:t>
            </a:r>
          </a:p>
          <a:p>
            <a:pPr marL="285750" indent="-285750">
              <a:buFont typeface="Arial" panose="020B0604020202020204"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 </a:t>
            </a:r>
            <a:r>
              <a:rPr lang="en-MY" sz="1400" dirty="0" err="1">
                <a:solidFill>
                  <a:schemeClr val="tx1"/>
                </a:solidFill>
                <a:latin typeface="Gill Sans MT" panose="020B0502020104020203" pitchFamily="34" charset="77"/>
              </a:rPr>
              <a:t>Mengeringkan</a:t>
            </a:r>
            <a:r>
              <a:rPr lang="en-MY" sz="1400" dirty="0">
                <a:solidFill>
                  <a:schemeClr val="tx1"/>
                </a:solidFill>
                <a:latin typeface="Gill Sans MT" panose="020B0502020104020203" pitchFamily="34" charset="77"/>
              </a:rPr>
              <a:t> cat </a:t>
            </a:r>
            <a:r>
              <a:rPr lang="en-MY" sz="1400" dirty="0" err="1">
                <a:solidFill>
                  <a:schemeClr val="tx1"/>
                </a:solidFill>
                <a:latin typeface="Gill Sans MT" panose="020B0502020104020203" pitchFamily="34" charset="77"/>
              </a:rPr>
              <a:t>hingga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menyatu</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dengan</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ada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kotoran</a:t>
            </a:r>
            <a:r>
              <a:rPr lang="en-MY" sz="1400" dirty="0">
                <a:solidFill>
                  <a:schemeClr val="tx1"/>
                </a:solidFill>
                <a:latin typeface="Gill Sans MT" panose="020B0502020104020203" pitchFamily="34" charset="77"/>
              </a:rPr>
              <a:t> yang </a:t>
            </a:r>
            <a:r>
              <a:rPr lang="en-MY" sz="1400" dirty="0" err="1">
                <a:solidFill>
                  <a:schemeClr val="tx1"/>
                </a:solidFill>
                <a:latin typeface="Gill Sans MT" panose="020B0502020104020203" pitchFamily="34" charset="77"/>
              </a:rPr>
              <a:t>menempel</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saat</a:t>
            </a:r>
            <a:r>
              <a:rPr lang="en-MY" sz="1400" dirty="0">
                <a:solidFill>
                  <a:schemeClr val="tx1"/>
                </a:solidFill>
                <a:latin typeface="Gill Sans MT" panose="020B0502020104020203" pitchFamily="34" charset="77"/>
              </a:rPr>
              <a:t> cat </a:t>
            </a:r>
            <a:r>
              <a:rPr lang="en-MY" sz="1400" dirty="0" err="1">
                <a:solidFill>
                  <a:schemeClr val="tx1"/>
                </a:solidFill>
                <a:latin typeface="Gill Sans MT" panose="020B0502020104020203" pitchFamily="34" charset="77"/>
              </a:rPr>
              <a:t>belum</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kering</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sempurna</a:t>
            </a:r>
            <a:endParaRPr lang="en-MY" sz="1400" dirty="0">
              <a:solidFill>
                <a:schemeClr val="tx1"/>
              </a:solidFill>
              <a:latin typeface="Gill Sans MT" panose="020B0502020104020203" pitchFamily="34" charset="77"/>
            </a:endParaRPr>
          </a:p>
        </p:txBody>
      </p:sp>
      <p:sp>
        <p:nvSpPr>
          <p:cNvPr id="15" name="TextBox 14">
            <a:extLst>
              <a:ext uri="{FF2B5EF4-FFF2-40B4-BE49-F238E27FC236}">
                <a16:creationId xmlns:a16="http://schemas.microsoft.com/office/drawing/2014/main" id="{BDD4EF3B-57FF-DF44-9411-96E6FF0F40BB}"/>
              </a:ext>
            </a:extLst>
          </p:cNvPr>
          <p:cNvSpPr txBox="1"/>
          <p:nvPr/>
        </p:nvSpPr>
        <p:spPr>
          <a:xfrm>
            <a:off x="443304" y="1388096"/>
            <a:ext cx="9019392" cy="461665"/>
          </a:xfrm>
          <a:prstGeom prst="rect">
            <a:avLst/>
          </a:prstGeom>
          <a:noFill/>
        </p:spPr>
        <p:txBody>
          <a:bodyPr wrap="none" rtlCol="0">
            <a:spAutoFit/>
          </a:bodyPr>
          <a:lstStyle/>
          <a:p>
            <a:r>
              <a:rPr lang="en-US" sz="2400" dirty="0" err="1">
                <a:solidFill>
                  <a:schemeClr val="accent1">
                    <a:lumMod val="75000"/>
                  </a:schemeClr>
                </a:solidFill>
                <a:latin typeface="Gill Sans MT" panose="020B0502020104020203" pitchFamily="34" charset="77"/>
              </a:rPr>
              <a:t>Fungsi</a:t>
            </a:r>
            <a:r>
              <a:rPr lang="en-US" sz="2400" dirty="0">
                <a:solidFill>
                  <a:schemeClr val="accent1">
                    <a:lumMod val="75000"/>
                  </a:schemeClr>
                </a:solidFill>
                <a:latin typeface="Gill Sans MT" panose="020B0502020104020203" pitchFamily="34" charset="77"/>
              </a:rPr>
              <a:t> </a:t>
            </a:r>
            <a:r>
              <a:rPr lang="en-US" sz="2400" dirty="0" err="1">
                <a:solidFill>
                  <a:schemeClr val="accent1">
                    <a:lumMod val="75000"/>
                  </a:schemeClr>
                </a:solidFill>
                <a:latin typeface="Gill Sans MT" panose="020B0502020104020203" pitchFamily="34" charset="77"/>
              </a:rPr>
              <a:t>dari</a:t>
            </a:r>
            <a:r>
              <a:rPr lang="en-US" sz="2400" dirty="0">
                <a:solidFill>
                  <a:schemeClr val="accent1">
                    <a:lumMod val="75000"/>
                  </a:schemeClr>
                </a:solidFill>
                <a:latin typeface="Gill Sans MT" panose="020B0502020104020203" pitchFamily="34" charset="77"/>
              </a:rPr>
              <a:t> proses </a:t>
            </a:r>
            <a:r>
              <a:rPr lang="en-US" sz="2400" dirty="0" err="1">
                <a:solidFill>
                  <a:schemeClr val="accent1">
                    <a:lumMod val="75000"/>
                  </a:schemeClr>
                </a:solidFill>
                <a:latin typeface="Gill Sans MT" panose="020B0502020104020203" pitchFamily="34" charset="77"/>
              </a:rPr>
              <a:t>adalah</a:t>
            </a:r>
            <a:r>
              <a:rPr lang="en-US" sz="2400" dirty="0">
                <a:solidFill>
                  <a:schemeClr val="accent1">
                    <a:lumMod val="75000"/>
                  </a:schemeClr>
                </a:solidFill>
                <a:latin typeface="Gill Sans MT" panose="020B0502020104020203" pitchFamily="34" charset="77"/>
              </a:rPr>
              <a:t> output yang </a:t>
            </a:r>
            <a:r>
              <a:rPr lang="en-US" sz="2400" dirty="0" err="1">
                <a:solidFill>
                  <a:schemeClr val="accent1">
                    <a:lumMod val="75000"/>
                  </a:schemeClr>
                </a:solidFill>
                <a:latin typeface="Gill Sans MT" panose="020B0502020104020203" pitchFamily="34" charset="77"/>
              </a:rPr>
              <a:t>diharapkan</a:t>
            </a:r>
            <a:r>
              <a:rPr lang="en-US" sz="2400" dirty="0">
                <a:solidFill>
                  <a:schemeClr val="accent1">
                    <a:lumMod val="75000"/>
                  </a:schemeClr>
                </a:solidFill>
                <a:latin typeface="Gill Sans MT" panose="020B0502020104020203" pitchFamily="34" charset="77"/>
              </a:rPr>
              <a:t> </a:t>
            </a:r>
            <a:r>
              <a:rPr lang="en-US" sz="2400" dirty="0" err="1">
                <a:solidFill>
                  <a:schemeClr val="accent1">
                    <a:lumMod val="75000"/>
                  </a:schemeClr>
                </a:solidFill>
                <a:latin typeface="Gill Sans MT" panose="020B0502020104020203" pitchFamily="34" charset="77"/>
              </a:rPr>
              <a:t>dari</a:t>
            </a:r>
            <a:r>
              <a:rPr lang="en-US" sz="2400" dirty="0">
                <a:solidFill>
                  <a:schemeClr val="accent1">
                    <a:lumMod val="75000"/>
                  </a:schemeClr>
                </a:solidFill>
                <a:latin typeface="Gill Sans MT" panose="020B0502020104020203" pitchFamily="34" charset="77"/>
              </a:rPr>
              <a:t> proses </a:t>
            </a:r>
            <a:r>
              <a:rPr lang="en-US" sz="2400" dirty="0" err="1">
                <a:solidFill>
                  <a:schemeClr val="accent1">
                    <a:lumMod val="75000"/>
                  </a:schemeClr>
                </a:solidFill>
                <a:latin typeface="Gill Sans MT" panose="020B0502020104020203" pitchFamily="34" charset="77"/>
              </a:rPr>
              <a:t>tersebut</a:t>
            </a:r>
            <a:r>
              <a:rPr lang="en-US" sz="2400" dirty="0">
                <a:solidFill>
                  <a:schemeClr val="accent1">
                    <a:lumMod val="75000"/>
                  </a:schemeClr>
                </a:solidFill>
                <a:latin typeface="Gill Sans MT" panose="020B0502020104020203" pitchFamily="34" charset="77"/>
              </a:rPr>
              <a:t> </a:t>
            </a:r>
          </a:p>
        </p:txBody>
      </p:sp>
      <p:sp>
        <p:nvSpPr>
          <p:cNvPr id="3" name="Footer Placeholder 2">
            <a:extLst>
              <a:ext uri="{FF2B5EF4-FFF2-40B4-BE49-F238E27FC236}">
                <a16:creationId xmlns:a16="http://schemas.microsoft.com/office/drawing/2014/main" id="{DAC4C286-0EC2-45D7-99E2-A18893C0BB18}"/>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547994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3E23-C073-D443-8FF6-2397B254A17B}"/>
              </a:ext>
            </a:extLst>
          </p:cNvPr>
          <p:cNvSpPr>
            <a:spLocks noGrp="1"/>
          </p:cNvSpPr>
          <p:nvPr>
            <p:ph type="title"/>
          </p:nvPr>
        </p:nvSpPr>
        <p:spPr>
          <a:xfrm>
            <a:off x="0" y="5630"/>
            <a:ext cx="7402286" cy="750525"/>
          </a:xfrm>
          <a:solidFill>
            <a:schemeClr val="accent5">
              <a:lumMod val="75000"/>
            </a:schemeClr>
          </a:solidFill>
          <a:ln>
            <a:noFill/>
          </a:ln>
        </p:spPr>
        <p:txBody>
          <a:bodyPr>
            <a:normAutofit/>
          </a:bodyPr>
          <a:lstStyle/>
          <a:p>
            <a:pPr algn="ctr"/>
            <a:r>
              <a:rPr lang="en-US" sz="3200" b="1" dirty="0">
                <a:solidFill>
                  <a:schemeClr val="bg1"/>
                </a:solidFill>
                <a:latin typeface="Gill Sans MT" panose="020B0502020104020203" pitchFamily="34" charset="77"/>
              </a:rPr>
              <a:t>Analisa </a:t>
            </a:r>
            <a:r>
              <a:rPr lang="en-US" sz="3200" b="1" dirty="0" err="1">
                <a:solidFill>
                  <a:schemeClr val="bg1"/>
                </a:solidFill>
                <a:latin typeface="Gill Sans MT" panose="020B0502020104020203" pitchFamily="34" charset="77"/>
              </a:rPr>
              <a:t>Fungsi</a:t>
            </a:r>
            <a:r>
              <a:rPr lang="en-US" sz="3200" b="1" dirty="0">
                <a:solidFill>
                  <a:schemeClr val="bg1"/>
                </a:solidFill>
                <a:latin typeface="Gill Sans MT" panose="020B0502020104020203" pitchFamily="34" charset="77"/>
              </a:rPr>
              <a:t> </a:t>
            </a:r>
            <a:r>
              <a:rPr lang="en-US" sz="3200" b="1" dirty="0" err="1">
                <a:solidFill>
                  <a:schemeClr val="bg1"/>
                </a:solidFill>
                <a:latin typeface="Gill Sans MT" panose="020B0502020104020203" pitchFamily="34" charset="77"/>
              </a:rPr>
              <a:t>dari</a:t>
            </a:r>
            <a:r>
              <a:rPr lang="en-US" sz="3200" b="1" dirty="0">
                <a:solidFill>
                  <a:schemeClr val="bg1"/>
                </a:solidFill>
                <a:latin typeface="Gill Sans MT" panose="020B0502020104020203" pitchFamily="34" charset="77"/>
              </a:rPr>
              <a:t> Working Element</a:t>
            </a:r>
          </a:p>
        </p:txBody>
      </p:sp>
      <p:sp>
        <p:nvSpPr>
          <p:cNvPr id="4" name="Slide Number Placeholder 3">
            <a:extLst>
              <a:ext uri="{FF2B5EF4-FFF2-40B4-BE49-F238E27FC236}">
                <a16:creationId xmlns:a16="http://schemas.microsoft.com/office/drawing/2014/main" id="{94AEBC7F-80A9-CF40-870A-2B1F8128B6B2}"/>
              </a:ext>
            </a:extLst>
          </p:cNvPr>
          <p:cNvSpPr>
            <a:spLocks noGrp="1"/>
          </p:cNvSpPr>
          <p:nvPr>
            <p:ph type="sldNum" sz="quarter" idx="12"/>
          </p:nvPr>
        </p:nvSpPr>
        <p:spPr/>
        <p:txBody>
          <a:bodyPr/>
          <a:lstStyle/>
          <a:p>
            <a:fld id="{0BE96E79-1F98-4396-B82F-94B4AEA37C6A}" type="slidenum">
              <a:rPr lang="en-US" smtClean="0"/>
              <a:t>38</a:t>
            </a:fld>
            <a:endParaRPr lang="en-US"/>
          </a:p>
        </p:txBody>
      </p:sp>
      <p:sp>
        <p:nvSpPr>
          <p:cNvPr id="15" name="TextBox 14">
            <a:extLst>
              <a:ext uri="{FF2B5EF4-FFF2-40B4-BE49-F238E27FC236}">
                <a16:creationId xmlns:a16="http://schemas.microsoft.com/office/drawing/2014/main" id="{BDD4EF3B-57FF-DF44-9411-96E6FF0F40BB}"/>
              </a:ext>
            </a:extLst>
          </p:cNvPr>
          <p:cNvSpPr txBox="1"/>
          <p:nvPr/>
        </p:nvSpPr>
        <p:spPr>
          <a:xfrm>
            <a:off x="372532" y="868461"/>
            <a:ext cx="8559050" cy="923330"/>
          </a:xfrm>
          <a:prstGeom prst="rect">
            <a:avLst/>
          </a:prstGeom>
          <a:noFill/>
        </p:spPr>
        <p:txBody>
          <a:bodyPr wrap="square" rtlCol="0">
            <a:spAutoFit/>
          </a:bodyPr>
          <a:lstStyle/>
          <a:p>
            <a:r>
              <a:rPr lang="en-US" b="1" dirty="0" err="1">
                <a:solidFill>
                  <a:schemeClr val="accent1">
                    <a:lumMod val="75000"/>
                  </a:schemeClr>
                </a:solidFill>
                <a:latin typeface="Gill Sans MT" panose="020B0502020104020203" pitchFamily="34" charset="77"/>
              </a:rPr>
              <a:t>Fungsi</a:t>
            </a:r>
            <a:r>
              <a:rPr lang="en-US" b="1" dirty="0">
                <a:solidFill>
                  <a:schemeClr val="accent1">
                    <a:lumMod val="75000"/>
                  </a:schemeClr>
                </a:solidFill>
                <a:latin typeface="Gill Sans MT" panose="020B0502020104020203" pitchFamily="34" charset="77"/>
              </a:rPr>
              <a:t> </a:t>
            </a:r>
            <a:r>
              <a:rPr lang="en-US" b="1" dirty="0" err="1">
                <a:solidFill>
                  <a:schemeClr val="accent1">
                    <a:lumMod val="75000"/>
                  </a:schemeClr>
                </a:solidFill>
                <a:latin typeface="Gill Sans MT" panose="020B0502020104020203" pitchFamily="34" charset="77"/>
              </a:rPr>
              <a:t>dari</a:t>
            </a:r>
            <a:r>
              <a:rPr lang="en-US" b="1" dirty="0">
                <a:solidFill>
                  <a:schemeClr val="accent1">
                    <a:lumMod val="75000"/>
                  </a:schemeClr>
                </a:solidFill>
                <a:latin typeface="Gill Sans MT" panose="020B0502020104020203" pitchFamily="34" charset="77"/>
              </a:rPr>
              <a:t> working element :  </a:t>
            </a:r>
          </a:p>
          <a:p>
            <a:r>
              <a:rPr lang="en-US" dirty="0" err="1">
                <a:solidFill>
                  <a:schemeClr val="accent1">
                    <a:lumMod val="75000"/>
                  </a:schemeClr>
                </a:solidFill>
                <a:latin typeface="Gill Sans MT" panose="020B0502020104020203" pitchFamily="34" charset="77"/>
              </a:rPr>
              <a:t>Apa</a:t>
            </a:r>
            <a:r>
              <a:rPr lang="en-US" dirty="0">
                <a:solidFill>
                  <a:schemeClr val="accent1">
                    <a:lumMod val="75000"/>
                  </a:schemeClr>
                </a:solidFill>
                <a:latin typeface="Gill Sans MT" panose="020B0502020104020203" pitchFamily="34" charset="77"/>
              </a:rPr>
              <a:t> yang </a:t>
            </a:r>
            <a:r>
              <a:rPr lang="en-US" dirty="0" err="1">
                <a:solidFill>
                  <a:schemeClr val="accent1">
                    <a:lumMod val="75000"/>
                  </a:schemeClr>
                </a:solidFill>
                <a:latin typeface="Gill Sans MT" panose="020B0502020104020203" pitchFamily="34" charset="77"/>
              </a:rPr>
              <a:t>diharapkan</a:t>
            </a:r>
            <a:r>
              <a:rPr lang="en-US" dirty="0">
                <a:solidFill>
                  <a:schemeClr val="accent1">
                    <a:lumMod val="75000"/>
                  </a:schemeClr>
                </a:solidFill>
                <a:latin typeface="Gill Sans MT" panose="020B0502020104020203" pitchFamily="34" charset="77"/>
              </a:rPr>
              <a:t> </a:t>
            </a:r>
            <a:r>
              <a:rPr lang="en-US" dirty="0" err="1">
                <a:solidFill>
                  <a:schemeClr val="accent1">
                    <a:lumMod val="75000"/>
                  </a:schemeClr>
                </a:solidFill>
                <a:latin typeface="Gill Sans MT" panose="020B0502020104020203" pitchFamily="34" charset="77"/>
              </a:rPr>
              <a:t>dari</a:t>
            </a:r>
            <a:r>
              <a:rPr lang="en-US" dirty="0">
                <a:solidFill>
                  <a:schemeClr val="accent1">
                    <a:lumMod val="75000"/>
                  </a:schemeClr>
                </a:solidFill>
                <a:latin typeface="Gill Sans MT" panose="020B0502020104020203" pitchFamily="34" charset="77"/>
              </a:rPr>
              <a:t> working element (</a:t>
            </a:r>
            <a:r>
              <a:rPr lang="en-US" dirty="0" err="1">
                <a:solidFill>
                  <a:schemeClr val="accent1">
                    <a:lumMod val="75000"/>
                  </a:schemeClr>
                </a:solidFill>
                <a:latin typeface="Gill Sans MT" panose="020B0502020104020203" pitchFamily="34" charset="77"/>
              </a:rPr>
              <a:t>Manusia</a:t>
            </a:r>
            <a:r>
              <a:rPr lang="en-US" dirty="0">
                <a:solidFill>
                  <a:schemeClr val="accent1">
                    <a:lumMod val="75000"/>
                  </a:schemeClr>
                </a:solidFill>
                <a:latin typeface="Gill Sans MT" panose="020B0502020104020203" pitchFamily="34" charset="77"/>
              </a:rPr>
              <a:t> , </a:t>
            </a:r>
            <a:r>
              <a:rPr lang="en-US" dirty="0" err="1">
                <a:solidFill>
                  <a:schemeClr val="accent1">
                    <a:lumMod val="75000"/>
                  </a:schemeClr>
                </a:solidFill>
                <a:latin typeface="Gill Sans MT" panose="020B0502020104020203" pitchFamily="34" charset="77"/>
              </a:rPr>
              <a:t>Mesin</a:t>
            </a:r>
            <a:r>
              <a:rPr lang="en-US" dirty="0">
                <a:solidFill>
                  <a:schemeClr val="accent1">
                    <a:lumMod val="75000"/>
                  </a:schemeClr>
                </a:solidFill>
                <a:latin typeface="Gill Sans MT" panose="020B0502020104020203" pitchFamily="34" charset="77"/>
              </a:rPr>
              <a:t>, Material (indirect), Dan </a:t>
            </a:r>
            <a:r>
              <a:rPr lang="en-US" dirty="0" err="1">
                <a:solidFill>
                  <a:schemeClr val="accent1">
                    <a:lumMod val="75000"/>
                  </a:schemeClr>
                </a:solidFill>
                <a:latin typeface="Gill Sans MT" panose="020B0502020104020203" pitchFamily="34" charset="77"/>
              </a:rPr>
              <a:t>Lingkungan</a:t>
            </a:r>
            <a:r>
              <a:rPr lang="en-US" dirty="0">
                <a:solidFill>
                  <a:schemeClr val="accent1">
                    <a:lumMod val="75000"/>
                  </a:schemeClr>
                </a:solidFill>
                <a:latin typeface="Gill Sans MT" panose="020B0502020104020203" pitchFamily="34" charset="77"/>
              </a:rPr>
              <a:t>) agar </a:t>
            </a:r>
            <a:r>
              <a:rPr lang="en-US" dirty="0" err="1">
                <a:solidFill>
                  <a:schemeClr val="accent1">
                    <a:lumMod val="75000"/>
                  </a:schemeClr>
                </a:solidFill>
                <a:latin typeface="Gill Sans MT" panose="020B0502020104020203" pitchFamily="34" charset="77"/>
              </a:rPr>
              <a:t>fungsi</a:t>
            </a:r>
            <a:r>
              <a:rPr lang="en-US" dirty="0">
                <a:solidFill>
                  <a:schemeClr val="accent1">
                    <a:lumMod val="75000"/>
                  </a:schemeClr>
                </a:solidFill>
                <a:latin typeface="Gill Sans MT" panose="020B0502020104020203" pitchFamily="34" charset="77"/>
              </a:rPr>
              <a:t> yang </a:t>
            </a:r>
            <a:r>
              <a:rPr lang="en-US" dirty="0" err="1">
                <a:solidFill>
                  <a:schemeClr val="accent1">
                    <a:lumMod val="75000"/>
                  </a:schemeClr>
                </a:solidFill>
                <a:latin typeface="Gill Sans MT" panose="020B0502020104020203" pitchFamily="34" charset="77"/>
              </a:rPr>
              <a:t>diharapkan</a:t>
            </a:r>
            <a:r>
              <a:rPr lang="en-US" dirty="0">
                <a:solidFill>
                  <a:schemeClr val="accent1">
                    <a:lumMod val="75000"/>
                  </a:schemeClr>
                </a:solidFill>
                <a:latin typeface="Gill Sans MT" panose="020B0502020104020203" pitchFamily="34" charset="77"/>
              </a:rPr>
              <a:t> </a:t>
            </a:r>
            <a:r>
              <a:rPr lang="en-US" dirty="0" err="1">
                <a:solidFill>
                  <a:schemeClr val="accent1">
                    <a:lumMod val="75000"/>
                  </a:schemeClr>
                </a:solidFill>
                <a:latin typeface="Gill Sans MT" panose="020B0502020104020203" pitchFamily="34" charset="77"/>
              </a:rPr>
              <a:t>dari</a:t>
            </a:r>
            <a:r>
              <a:rPr lang="en-US" dirty="0">
                <a:solidFill>
                  <a:schemeClr val="accent1">
                    <a:lumMod val="75000"/>
                  </a:schemeClr>
                </a:solidFill>
                <a:latin typeface="Gill Sans MT" panose="020B0502020104020203" pitchFamily="34" charset="77"/>
              </a:rPr>
              <a:t> proses </a:t>
            </a:r>
            <a:r>
              <a:rPr lang="en-US" dirty="0" err="1">
                <a:solidFill>
                  <a:schemeClr val="accent1">
                    <a:lumMod val="75000"/>
                  </a:schemeClr>
                </a:solidFill>
                <a:latin typeface="Gill Sans MT" panose="020B0502020104020203" pitchFamily="34" charset="77"/>
              </a:rPr>
              <a:t>terpenuhi</a:t>
            </a:r>
            <a:r>
              <a:rPr lang="en-US" dirty="0">
                <a:solidFill>
                  <a:schemeClr val="accent1">
                    <a:lumMod val="75000"/>
                  </a:schemeClr>
                </a:solidFill>
                <a:latin typeface="Gill Sans MT" panose="020B0502020104020203" pitchFamily="34" charset="77"/>
              </a:rPr>
              <a:t> </a:t>
            </a:r>
          </a:p>
        </p:txBody>
      </p:sp>
      <p:sp>
        <p:nvSpPr>
          <p:cNvPr id="13" name="Rectangle 12">
            <a:extLst>
              <a:ext uri="{FF2B5EF4-FFF2-40B4-BE49-F238E27FC236}">
                <a16:creationId xmlns:a16="http://schemas.microsoft.com/office/drawing/2014/main" id="{FB1772B8-3F7B-8A43-A23A-6165D3258B87}"/>
              </a:ext>
            </a:extLst>
          </p:cNvPr>
          <p:cNvSpPr/>
          <p:nvPr/>
        </p:nvSpPr>
        <p:spPr>
          <a:xfrm>
            <a:off x="457630" y="2295257"/>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Item Proses</a:t>
            </a:r>
          </a:p>
        </p:txBody>
      </p:sp>
      <p:sp>
        <p:nvSpPr>
          <p:cNvPr id="14" name="Rectangle 13">
            <a:extLst>
              <a:ext uri="{FF2B5EF4-FFF2-40B4-BE49-F238E27FC236}">
                <a16:creationId xmlns:a16="http://schemas.microsoft.com/office/drawing/2014/main" id="{D831DDBB-355C-AD42-AFC1-ADAA018353DB}"/>
              </a:ext>
            </a:extLst>
          </p:cNvPr>
          <p:cNvSpPr/>
          <p:nvPr/>
        </p:nvSpPr>
        <p:spPr>
          <a:xfrm>
            <a:off x="3187528" y="2303060"/>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t>Tahapan</a:t>
            </a:r>
            <a:r>
              <a:rPr lang="en-MY" dirty="0"/>
              <a:t> Proses</a:t>
            </a:r>
          </a:p>
        </p:txBody>
      </p:sp>
      <p:sp>
        <p:nvSpPr>
          <p:cNvPr id="16" name="Rectangle 15">
            <a:extLst>
              <a:ext uri="{FF2B5EF4-FFF2-40B4-BE49-F238E27FC236}">
                <a16:creationId xmlns:a16="http://schemas.microsoft.com/office/drawing/2014/main" id="{C43A0A11-E9EA-A04C-8C74-E186796F97CB}"/>
              </a:ext>
            </a:extLst>
          </p:cNvPr>
          <p:cNvSpPr/>
          <p:nvPr/>
        </p:nvSpPr>
        <p:spPr>
          <a:xfrm>
            <a:off x="5919936" y="2303060"/>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Work Element</a:t>
            </a:r>
          </a:p>
        </p:txBody>
      </p:sp>
      <p:sp>
        <p:nvSpPr>
          <p:cNvPr id="17" name="Rectangle 16">
            <a:extLst>
              <a:ext uri="{FF2B5EF4-FFF2-40B4-BE49-F238E27FC236}">
                <a16:creationId xmlns:a16="http://schemas.microsoft.com/office/drawing/2014/main" id="{051A9F0F-3C00-2940-8F44-A2B322477855}"/>
              </a:ext>
            </a:extLst>
          </p:cNvPr>
          <p:cNvSpPr/>
          <p:nvPr/>
        </p:nvSpPr>
        <p:spPr>
          <a:xfrm>
            <a:off x="489213" y="2823450"/>
            <a:ext cx="2376264" cy="1029528"/>
          </a:xfrm>
          <a:prstGeom prst="rect">
            <a:avLst/>
          </a:prstGeom>
          <a:solidFill>
            <a:schemeClr val="bg1"/>
          </a:solidFill>
          <a:ln>
            <a:solidFill>
              <a:srgbClr val="0A0D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MY" sz="1400" b="1" dirty="0">
                <a:solidFill>
                  <a:schemeClr val="tx1"/>
                </a:solidFill>
                <a:latin typeface="Gill Sans MT" panose="020B0502020104020203" pitchFamily="34" charset="77"/>
              </a:rPr>
              <a:t>P A I N T I N G</a:t>
            </a:r>
          </a:p>
          <a:p>
            <a:pPr marL="285750" indent="-285750">
              <a:buFont typeface="Arial"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 </a:t>
            </a:r>
            <a:r>
              <a:rPr lang="en-MY" sz="1400" dirty="0" err="1">
                <a:solidFill>
                  <a:schemeClr val="tx1"/>
                </a:solidFill>
                <a:latin typeface="Gill Sans MT" panose="020B0502020104020203" pitchFamily="34" charset="77"/>
              </a:rPr>
              <a:t>melapisi</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sehingga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karat + </a:t>
            </a: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penampilan</a:t>
            </a:r>
            <a:endParaRPr lang="en-MY" sz="1400" dirty="0">
              <a:solidFill>
                <a:schemeClr val="tx1"/>
              </a:solidFill>
              <a:latin typeface="Gill Sans MT" panose="020B0502020104020203" pitchFamily="34" charset="77"/>
            </a:endParaRPr>
          </a:p>
        </p:txBody>
      </p:sp>
      <p:sp>
        <p:nvSpPr>
          <p:cNvPr id="18" name="Rectangle 17">
            <a:extLst>
              <a:ext uri="{FF2B5EF4-FFF2-40B4-BE49-F238E27FC236}">
                <a16:creationId xmlns:a16="http://schemas.microsoft.com/office/drawing/2014/main" id="{4C5CF526-612A-0B47-BA58-5A3169204B00}"/>
              </a:ext>
            </a:extLst>
          </p:cNvPr>
          <p:cNvSpPr/>
          <p:nvPr/>
        </p:nvSpPr>
        <p:spPr>
          <a:xfrm>
            <a:off x="3157700" y="2823449"/>
            <a:ext cx="2376264" cy="2031819"/>
          </a:xfrm>
          <a:prstGeom prst="rect">
            <a:avLst/>
          </a:prstGeom>
          <a:solidFill>
            <a:schemeClr val="bg1"/>
          </a:solidFill>
          <a:ln>
            <a:solidFill>
              <a:srgbClr val="0A0D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MY" sz="1400" b="1" dirty="0">
                <a:solidFill>
                  <a:schemeClr val="tx1"/>
                </a:solidFill>
                <a:latin typeface="Gill Sans MT" panose="020B0502020104020203" pitchFamily="34" charset="77"/>
              </a:rPr>
              <a:t>1. </a:t>
            </a:r>
            <a:r>
              <a:rPr lang="en-MY" sz="1400" b="1" dirty="0" err="1">
                <a:solidFill>
                  <a:schemeClr val="tx1"/>
                </a:solidFill>
                <a:latin typeface="Gill Sans MT" panose="020B0502020104020203" pitchFamily="34" charset="77"/>
              </a:rPr>
              <a:t>Pembersihan</a:t>
            </a:r>
            <a:r>
              <a:rPr lang="en-MY" sz="1400" b="1" dirty="0">
                <a:solidFill>
                  <a:schemeClr val="tx1"/>
                </a:solidFill>
                <a:latin typeface="Gill Sans MT" panose="020B0502020104020203" pitchFamily="34" charset="77"/>
              </a:rPr>
              <a:t> part </a:t>
            </a:r>
            <a:r>
              <a:rPr lang="en-MY" sz="1400" b="1" dirty="0" err="1">
                <a:solidFill>
                  <a:schemeClr val="tx1"/>
                </a:solidFill>
                <a:latin typeface="Gill Sans MT" panose="020B0502020104020203" pitchFamily="34" charset="77"/>
              </a:rPr>
              <a:t>dengan</a:t>
            </a:r>
            <a:r>
              <a:rPr lang="en-MY" sz="1400" b="1" dirty="0">
                <a:solidFill>
                  <a:schemeClr val="tx1"/>
                </a:solidFill>
                <a:latin typeface="Gill Sans MT" panose="020B0502020104020203" pitchFamily="34" charset="77"/>
              </a:rPr>
              <a:t> </a:t>
            </a:r>
            <a:r>
              <a:rPr lang="en-MY" sz="1400" b="1" dirty="0" err="1">
                <a:solidFill>
                  <a:schemeClr val="tx1"/>
                </a:solidFill>
                <a:latin typeface="Gill Sans MT" panose="020B0502020104020203" pitchFamily="34" charset="77"/>
              </a:rPr>
              <a:t>sistem</a:t>
            </a:r>
            <a:r>
              <a:rPr lang="en-MY" sz="1400" b="1" dirty="0">
                <a:solidFill>
                  <a:schemeClr val="tx1"/>
                </a:solidFill>
                <a:latin typeface="Gill Sans MT" panose="020B0502020104020203" pitchFamily="34" charset="77"/>
              </a:rPr>
              <a:t> </a:t>
            </a:r>
            <a:r>
              <a:rPr lang="en-MY" sz="1400" b="1" dirty="0" err="1">
                <a:solidFill>
                  <a:schemeClr val="tx1"/>
                </a:solidFill>
                <a:latin typeface="Gill Sans MT" panose="020B0502020104020203" pitchFamily="34" charset="77"/>
              </a:rPr>
              <a:t>celup</a:t>
            </a:r>
            <a:endParaRPr lang="en-MY" sz="1400" b="1" dirty="0">
              <a:solidFill>
                <a:schemeClr val="tx1"/>
              </a:solidFill>
              <a:latin typeface="Gill Sans MT" panose="020B0502020104020203" pitchFamily="34" charset="77"/>
            </a:endParaRPr>
          </a:p>
          <a:p>
            <a:pPr marL="342900" indent="-163513">
              <a:buFont typeface="Arial" pitchFamily="34" charset="0"/>
              <a:buChar char="•"/>
            </a:pPr>
            <a:r>
              <a:rPr lang="en-MY" sz="1400" dirty="0" err="1">
                <a:solidFill>
                  <a:schemeClr val="tx1"/>
                </a:solidFill>
                <a:latin typeface="Gill Sans MT" panose="020B0502020104020203" pitchFamily="34" charset="77"/>
              </a:rPr>
              <a:t>Fungsi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membersihkan</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dari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oli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kotoran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lainnya</a:t>
            </a:r>
            <a:r>
              <a:rPr lang="en-MY" sz="1400" dirty="0">
                <a:solidFill>
                  <a:schemeClr val="tx1"/>
                </a:solidFill>
                <a:latin typeface="Gill Sans MT" panose="020B0502020104020203" pitchFamily="34" charset="77"/>
              </a:rPr>
              <a:t> </a:t>
            </a:r>
          </a:p>
        </p:txBody>
      </p:sp>
      <p:sp>
        <p:nvSpPr>
          <p:cNvPr id="19" name="TextBox 18">
            <a:extLst>
              <a:ext uri="{FF2B5EF4-FFF2-40B4-BE49-F238E27FC236}">
                <a16:creationId xmlns:a16="http://schemas.microsoft.com/office/drawing/2014/main" id="{4B6AA5AE-E59A-BB4A-A905-C2638123D145}"/>
              </a:ext>
            </a:extLst>
          </p:cNvPr>
          <p:cNvSpPr txBox="1"/>
          <p:nvPr/>
        </p:nvSpPr>
        <p:spPr>
          <a:xfrm>
            <a:off x="5915457" y="2823448"/>
            <a:ext cx="3618912" cy="3970318"/>
          </a:xfrm>
          <a:prstGeom prst="rect">
            <a:avLst/>
          </a:prstGeom>
          <a:solidFill>
            <a:schemeClr val="bg1"/>
          </a:solidFill>
          <a:ln>
            <a:solidFill>
              <a:srgbClr val="0A0D1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28600" indent="-228600">
              <a:buFont typeface="+mj-lt"/>
              <a:buAutoNum type="arabicPeriod"/>
            </a:pPr>
            <a:r>
              <a:rPr lang="en-MY" sz="1400" b="1" dirty="0" err="1">
                <a:solidFill>
                  <a:schemeClr val="tx1"/>
                </a:solidFill>
                <a:latin typeface="Gill Sans MT" panose="020B0502020104020203" pitchFamily="34" charset="77"/>
              </a:rPr>
              <a:t>Manusia</a:t>
            </a:r>
            <a:r>
              <a:rPr lang="en-MY" sz="1400" b="1" dirty="0">
                <a:solidFill>
                  <a:schemeClr val="tx1"/>
                </a:solidFill>
                <a:latin typeface="Gill Sans MT" panose="020B0502020104020203" pitchFamily="34" charset="77"/>
              </a:rPr>
              <a:t> </a:t>
            </a:r>
          </a:p>
          <a:p>
            <a:pPr marL="560387" lvl="1" indent="-285750">
              <a:buFont typeface="Arial" panose="020B0604020202020204" pitchFamily="34" charset="0"/>
              <a:buChar char="•"/>
            </a:pPr>
            <a:r>
              <a:rPr lang="en-MY" sz="1400" dirty="0" err="1">
                <a:solidFill>
                  <a:schemeClr val="tx1"/>
                </a:solidFill>
                <a:latin typeface="Gill Sans MT" panose="020B0502020104020203" pitchFamily="34" charset="77"/>
              </a:rPr>
              <a:t>Menata</a:t>
            </a:r>
            <a:r>
              <a:rPr lang="en-MY" sz="1400" dirty="0">
                <a:solidFill>
                  <a:schemeClr val="tx1"/>
                </a:solidFill>
                <a:latin typeface="Gill Sans MT" panose="020B0502020104020203" pitchFamily="34" charset="77"/>
              </a:rPr>
              <a:t> Part-part </a:t>
            </a:r>
            <a:r>
              <a:rPr lang="en-MY" sz="1400" dirty="0" err="1">
                <a:solidFill>
                  <a:schemeClr val="tx1"/>
                </a:solidFill>
                <a:latin typeface="Gill Sans MT" panose="020B0502020104020203" pitchFamily="34" charset="77"/>
              </a:rPr>
              <a:t>ke</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dalam</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Rak</a:t>
            </a:r>
            <a:r>
              <a:rPr lang="en-MY" sz="1400" dirty="0">
                <a:solidFill>
                  <a:schemeClr val="tx1"/>
                </a:solidFill>
                <a:latin typeface="Gill Sans MT" panose="020B0502020104020203" pitchFamily="34" charset="77"/>
              </a:rPr>
              <a:t>-Trolley special </a:t>
            </a:r>
            <a:r>
              <a:rPr lang="en-MY" sz="1400" dirty="0" err="1">
                <a:solidFill>
                  <a:schemeClr val="tx1"/>
                </a:solidFill>
                <a:latin typeface="Gill Sans MT" panose="020B0502020104020203" pitchFamily="34" charset="77"/>
              </a:rPr>
              <a:t>sesuai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jumlah</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boleh</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berlebih</a:t>
            </a:r>
            <a:r>
              <a:rPr lang="en-MY" sz="1400" dirty="0">
                <a:solidFill>
                  <a:schemeClr val="tx1"/>
                </a:solidFill>
                <a:latin typeface="Gill Sans MT" panose="020B0502020104020203" pitchFamily="34" charset="77"/>
              </a:rPr>
              <a:t>) dan </a:t>
            </a:r>
            <a:r>
              <a:rPr lang="en-MY" sz="1400" dirty="0" err="1">
                <a:solidFill>
                  <a:schemeClr val="tx1"/>
                </a:solidFill>
                <a:latin typeface="Gill Sans MT" panose="020B0502020104020203" pitchFamily="34" charset="77"/>
              </a:rPr>
              <a:t>mengunci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Rak</a:t>
            </a:r>
            <a:r>
              <a:rPr lang="en-MY" sz="1400" dirty="0">
                <a:solidFill>
                  <a:schemeClr val="tx1"/>
                </a:solidFill>
                <a:latin typeface="Gill Sans MT" panose="020B0502020104020203" pitchFamily="34" charset="77"/>
              </a:rPr>
              <a:t>-Trolley </a:t>
            </a:r>
            <a:r>
              <a:rPr lang="en-MY" sz="1400" dirty="0" err="1">
                <a:solidFill>
                  <a:schemeClr val="tx1"/>
                </a:solidFill>
                <a:latin typeface="Gill Sans MT" panose="020B0502020104020203" pitchFamily="34" charset="77"/>
              </a:rPr>
              <a:t>dalam</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kait</a:t>
            </a:r>
            <a:r>
              <a:rPr lang="en-MY" sz="1400" dirty="0">
                <a:solidFill>
                  <a:schemeClr val="tx1"/>
                </a:solidFill>
                <a:latin typeface="Gill Sans MT" panose="020B0502020104020203" pitchFamily="34" charset="77"/>
              </a:rPr>
              <a:t> hanger</a:t>
            </a:r>
          </a:p>
          <a:p>
            <a:pPr marL="560387" lvl="1" indent="-285750">
              <a:buFont typeface="Arial" panose="020B0604020202020204" pitchFamily="34" charset="0"/>
              <a:buChar char="•"/>
            </a:pPr>
            <a:r>
              <a:rPr lang="en-MY" sz="1400" dirty="0" err="1">
                <a:solidFill>
                  <a:schemeClr val="tx1"/>
                </a:solidFill>
                <a:latin typeface="Gill Sans MT" panose="020B0502020104020203" pitchFamily="34" charset="77"/>
              </a:rPr>
              <a:t>Menjaga</a:t>
            </a:r>
            <a:r>
              <a:rPr lang="en-MY" sz="1400" dirty="0">
                <a:solidFill>
                  <a:schemeClr val="tx1"/>
                </a:solidFill>
                <a:latin typeface="Gill Sans MT" panose="020B0502020104020203" pitchFamily="34" charset="77"/>
              </a:rPr>
              <a:t> part </a:t>
            </a:r>
            <a:r>
              <a:rPr lang="en-MY" sz="1400" dirty="0" err="1">
                <a:solidFill>
                  <a:schemeClr val="tx1"/>
                </a:solidFill>
                <a:latin typeface="Gill Sans MT" panose="020B0502020104020203" pitchFamily="34" charset="77"/>
              </a:rPr>
              <a:t>tidak</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terkontaminasi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keringat</a:t>
            </a:r>
            <a:r>
              <a:rPr lang="en-MY" sz="1400" dirty="0">
                <a:solidFill>
                  <a:schemeClr val="tx1"/>
                </a:solidFill>
                <a:latin typeface="Gill Sans MT" panose="020B0502020104020203" pitchFamily="34" charset="77"/>
              </a:rPr>
              <a:t> dan </a:t>
            </a:r>
            <a:r>
              <a:rPr lang="en-MY" sz="1400" dirty="0" err="1">
                <a:solidFill>
                  <a:schemeClr val="tx1"/>
                </a:solidFill>
                <a:latin typeface="Gill Sans MT" panose="020B0502020104020203" pitchFamily="34" charset="77"/>
              </a:rPr>
              <a:t>kotoran</a:t>
            </a:r>
            <a:r>
              <a:rPr lang="en-MY" sz="1400" dirty="0">
                <a:solidFill>
                  <a:schemeClr val="tx1"/>
                </a:solidFill>
                <a:latin typeface="Gill Sans MT" panose="020B0502020104020203" pitchFamily="34" charset="77"/>
              </a:rPr>
              <a:t> lain, </a:t>
            </a:r>
            <a:r>
              <a:rPr lang="en-MY" sz="1400" dirty="0" err="1">
                <a:solidFill>
                  <a:schemeClr val="tx1"/>
                </a:solidFill>
                <a:latin typeface="Gill Sans MT" panose="020B0502020104020203" pitchFamily="34" charset="77"/>
              </a:rPr>
              <a:t>selama</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persiapan</a:t>
            </a:r>
            <a:endParaRPr lang="en-MY" sz="1400" dirty="0">
              <a:solidFill>
                <a:schemeClr val="tx1"/>
              </a:solidFill>
              <a:latin typeface="Gill Sans MT" panose="020B0502020104020203" pitchFamily="34" charset="77"/>
            </a:endParaRPr>
          </a:p>
          <a:p>
            <a:pPr marL="160337" indent="-342900">
              <a:buFont typeface="+mj-lt"/>
              <a:buAutoNum type="arabicPeriod"/>
            </a:pPr>
            <a:r>
              <a:rPr lang="en-MY" sz="1400" b="1" dirty="0" err="1">
                <a:solidFill>
                  <a:schemeClr val="tx1"/>
                </a:solidFill>
                <a:latin typeface="Gill Sans MT" panose="020B0502020104020203" pitchFamily="34" charset="77"/>
              </a:rPr>
              <a:t>Mesin</a:t>
            </a:r>
            <a:r>
              <a:rPr lang="en-MY" sz="1400" b="1" dirty="0">
                <a:solidFill>
                  <a:schemeClr val="tx1"/>
                </a:solidFill>
                <a:latin typeface="Gill Sans MT" panose="020B0502020104020203" pitchFamily="34" charset="77"/>
              </a:rPr>
              <a:t> / equipment </a:t>
            </a:r>
          </a:p>
          <a:p>
            <a:pPr marL="485775" lvl="1" indent="-211138">
              <a:buFont typeface="Arial" panose="020B0604020202020204" pitchFamily="34" charset="0"/>
              <a:buChar char="•"/>
            </a:pPr>
            <a:r>
              <a:rPr lang="en-MY" sz="1400" dirty="0" err="1">
                <a:solidFill>
                  <a:schemeClr val="tx1"/>
                </a:solidFill>
                <a:latin typeface="Gill Sans MT" panose="020B0502020104020203" pitchFamily="34" charset="77"/>
              </a:rPr>
              <a:t>Suhu</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stabil</a:t>
            </a:r>
            <a:endParaRPr lang="en-MY" sz="1400" dirty="0">
              <a:solidFill>
                <a:schemeClr val="tx1"/>
              </a:solidFill>
              <a:latin typeface="Gill Sans MT" panose="020B0502020104020203" pitchFamily="34" charset="77"/>
            </a:endParaRPr>
          </a:p>
          <a:p>
            <a:pPr marL="485775" lvl="1" indent="-211138">
              <a:buFont typeface="Arial" panose="020B0604020202020204" pitchFamily="34" charset="0"/>
              <a:buChar char="•"/>
            </a:pPr>
            <a:r>
              <a:rPr lang="en-MY" sz="1400" dirty="0" err="1">
                <a:solidFill>
                  <a:schemeClr val="tx1"/>
                </a:solidFill>
                <a:latin typeface="Gill Sans MT" panose="020B0502020104020203" pitchFamily="34" charset="77"/>
              </a:rPr>
              <a:t>Cairan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tersikulasi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dengan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baik</a:t>
            </a:r>
            <a:r>
              <a:rPr lang="en-MY" sz="1400" dirty="0">
                <a:solidFill>
                  <a:schemeClr val="tx1"/>
                </a:solidFill>
                <a:latin typeface="Gill Sans MT" panose="020B0502020104020203" pitchFamily="34" charset="77"/>
              </a:rPr>
              <a:t> </a:t>
            </a:r>
          </a:p>
          <a:p>
            <a:pPr marL="228600" indent="-228600">
              <a:buFont typeface="+mj-lt"/>
              <a:buAutoNum type="arabicPeriod"/>
            </a:pPr>
            <a:r>
              <a:rPr lang="en-MY" sz="1400" b="1" dirty="0">
                <a:solidFill>
                  <a:schemeClr val="tx1"/>
                </a:solidFill>
                <a:latin typeface="Gill Sans MT" panose="020B0502020104020203" pitchFamily="34" charset="77"/>
              </a:rPr>
              <a:t>Material (indirect)</a:t>
            </a:r>
          </a:p>
          <a:p>
            <a:pPr marL="496888" lvl="1" indent="-222250">
              <a:buFont typeface="Arial" panose="020B0604020202020204" pitchFamily="34" charset="0"/>
              <a:buChar char="•"/>
            </a:pPr>
            <a:r>
              <a:rPr lang="en-MY" sz="1400" dirty="0" err="1">
                <a:solidFill>
                  <a:schemeClr val="tx1"/>
                </a:solidFill>
                <a:latin typeface="Gill Sans MT" panose="020B0502020104020203" pitchFamily="34" charset="77"/>
              </a:rPr>
              <a:t>Komposisi</a:t>
            </a:r>
            <a:r>
              <a:rPr lang="en-MY" sz="1400" dirty="0">
                <a:solidFill>
                  <a:schemeClr val="tx1"/>
                </a:solidFill>
                <a:latin typeface="Gill Sans MT" panose="020B0502020104020203" pitchFamily="34" charset="77"/>
              </a:rPr>
              <a:t> dan </a:t>
            </a:r>
            <a:r>
              <a:rPr lang="en-MY" sz="1400" dirty="0" err="1">
                <a:solidFill>
                  <a:schemeClr val="tx1"/>
                </a:solidFill>
                <a:latin typeface="Gill Sans MT" panose="020B0502020104020203" pitchFamily="34" charset="77"/>
              </a:rPr>
              <a:t>Konsentrasi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cairan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pembersih</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sesuai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dengan</a:t>
            </a:r>
            <a:r>
              <a:rPr lang="en-MY" sz="1400" dirty="0">
                <a:solidFill>
                  <a:schemeClr val="tx1"/>
                </a:solidFill>
                <a:latin typeface="Gill Sans MT" panose="020B0502020104020203" pitchFamily="34" charset="77"/>
              </a:rPr>
              <a:t> standard (WI/SOP)</a:t>
            </a:r>
          </a:p>
          <a:p>
            <a:pPr marL="496888" lvl="1" indent="-222250">
              <a:buFont typeface="Arial" panose="020B0604020202020204" pitchFamily="34" charset="0"/>
              <a:buChar char="•"/>
            </a:pPr>
            <a:r>
              <a:rPr lang="en-MY" sz="1400" dirty="0" err="1">
                <a:solidFill>
                  <a:schemeClr val="tx1"/>
                </a:solidFill>
                <a:latin typeface="Gill Sans MT" panose="020B0502020104020203" pitchFamily="34" charset="77"/>
              </a:rPr>
              <a:t>Cairan</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bersih</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dari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kotoran</a:t>
            </a:r>
            <a:endParaRPr lang="en-MY" sz="1400" dirty="0">
              <a:solidFill>
                <a:schemeClr val="tx1"/>
              </a:solidFill>
              <a:latin typeface="Gill Sans MT" panose="020B0502020104020203" pitchFamily="34" charset="77"/>
            </a:endParaRPr>
          </a:p>
          <a:p>
            <a:pPr marL="228600" indent="-228600">
              <a:buFont typeface="+mj-lt"/>
              <a:buAutoNum type="arabicPeriod"/>
            </a:pPr>
            <a:r>
              <a:rPr lang="en-MY" sz="1400" b="1" dirty="0" err="1">
                <a:solidFill>
                  <a:schemeClr val="tx1"/>
                </a:solidFill>
                <a:latin typeface="Gill Sans MT" panose="020B0502020104020203" pitchFamily="34" charset="77"/>
              </a:rPr>
              <a:t>Lingkungan</a:t>
            </a:r>
            <a:r>
              <a:rPr lang="en-MY" sz="1400" b="1" dirty="0">
                <a:solidFill>
                  <a:schemeClr val="tx1"/>
                </a:solidFill>
                <a:latin typeface="Gill Sans MT" panose="020B0502020104020203" pitchFamily="34" charset="77"/>
              </a:rPr>
              <a:t> </a:t>
            </a:r>
            <a:endParaRPr lang="en-MY" sz="1400" dirty="0">
              <a:solidFill>
                <a:schemeClr val="tx1"/>
              </a:solidFill>
              <a:latin typeface="Gill Sans MT" panose="020B0502020104020203" pitchFamily="34" charset="77"/>
            </a:endParaRPr>
          </a:p>
          <a:p>
            <a:pPr marL="496888" lvl="1" indent="-222250">
              <a:buFont typeface="Arial" panose="020B0604020202020204" pitchFamily="34" charset="0"/>
              <a:buChar char="•"/>
            </a:pPr>
            <a:r>
              <a:rPr lang="en-MY" sz="1400" dirty="0" err="1">
                <a:solidFill>
                  <a:schemeClr val="tx1"/>
                </a:solidFill>
                <a:latin typeface="Gill Sans MT" panose="020B0502020104020203" pitchFamily="34" charset="77"/>
              </a:rPr>
              <a:t>Terisolasi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dari</a:t>
            </a:r>
            <a:r>
              <a:rPr lang="en-MY" sz="1400" dirty="0">
                <a:solidFill>
                  <a:schemeClr val="tx1"/>
                </a:solidFill>
                <a:latin typeface="Gill Sans MT" panose="020B0502020104020203" pitchFamily="34" charset="77"/>
              </a:rPr>
              <a:t> </a:t>
            </a:r>
            <a:r>
              <a:rPr lang="en-MY" sz="1400" dirty="0" err="1">
                <a:solidFill>
                  <a:schemeClr val="tx1"/>
                </a:solidFill>
                <a:latin typeface="Gill Sans MT" panose="020B0502020104020203" pitchFamily="34" charset="77"/>
              </a:rPr>
              <a:t>debu</a:t>
            </a:r>
            <a:endParaRPr lang="en-MY" sz="1400" dirty="0">
              <a:solidFill>
                <a:schemeClr val="tx1"/>
              </a:solidFill>
              <a:latin typeface="Gill Sans MT" panose="020B0502020104020203" pitchFamily="34" charset="77"/>
            </a:endParaRPr>
          </a:p>
        </p:txBody>
      </p:sp>
      <p:sp>
        <p:nvSpPr>
          <p:cNvPr id="20" name="Rectangle 19">
            <a:extLst>
              <a:ext uri="{FF2B5EF4-FFF2-40B4-BE49-F238E27FC236}">
                <a16:creationId xmlns:a16="http://schemas.microsoft.com/office/drawing/2014/main" id="{974655C0-CA27-8745-B59E-39E49CA42567}"/>
              </a:ext>
            </a:extLst>
          </p:cNvPr>
          <p:cNvSpPr/>
          <p:nvPr/>
        </p:nvSpPr>
        <p:spPr>
          <a:xfrm>
            <a:off x="3157700" y="5271649"/>
            <a:ext cx="2376264" cy="381911"/>
          </a:xfrm>
          <a:prstGeom prst="rect">
            <a:avLst/>
          </a:prstGeom>
          <a:solidFill>
            <a:schemeClr val="bg1"/>
          </a:solidFill>
          <a:ln>
            <a:solidFill>
              <a:srgbClr val="0A0D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400" b="1" dirty="0">
                <a:solidFill>
                  <a:schemeClr val="tx1"/>
                </a:solidFill>
                <a:latin typeface="Gill Sans MT" panose="020B0502020104020203" pitchFamily="34" charset="77"/>
              </a:rPr>
              <a:t>2. </a:t>
            </a:r>
            <a:r>
              <a:rPr lang="en-MY" sz="1400" b="1" dirty="0" err="1">
                <a:solidFill>
                  <a:schemeClr val="tx1"/>
                </a:solidFill>
                <a:latin typeface="Gill Sans MT" panose="020B0502020104020203" pitchFamily="34" charset="77"/>
              </a:rPr>
              <a:t>Pengeringan</a:t>
            </a:r>
            <a:endParaRPr lang="en-MY" sz="1400" b="1" dirty="0">
              <a:solidFill>
                <a:schemeClr val="tx1"/>
              </a:solidFill>
              <a:latin typeface="Gill Sans MT" panose="020B0502020104020203" pitchFamily="34" charset="77"/>
            </a:endParaRPr>
          </a:p>
        </p:txBody>
      </p:sp>
      <p:sp>
        <p:nvSpPr>
          <p:cNvPr id="21" name="Rectangle 20">
            <a:extLst>
              <a:ext uri="{FF2B5EF4-FFF2-40B4-BE49-F238E27FC236}">
                <a16:creationId xmlns:a16="http://schemas.microsoft.com/office/drawing/2014/main" id="{E05F55B4-5667-AE47-952A-29965C5DEC39}"/>
              </a:ext>
            </a:extLst>
          </p:cNvPr>
          <p:cNvSpPr/>
          <p:nvPr/>
        </p:nvSpPr>
        <p:spPr>
          <a:xfrm>
            <a:off x="3157700" y="5813909"/>
            <a:ext cx="2376264" cy="277050"/>
          </a:xfrm>
          <a:prstGeom prst="rect">
            <a:avLst/>
          </a:prstGeom>
          <a:solidFill>
            <a:schemeClr val="bg1"/>
          </a:solidFill>
          <a:ln>
            <a:solidFill>
              <a:srgbClr val="0A0D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400" b="1" dirty="0">
                <a:solidFill>
                  <a:schemeClr val="tx1"/>
                </a:solidFill>
                <a:latin typeface="Gill Sans MT" panose="020B0502020104020203" pitchFamily="34" charset="77"/>
              </a:rPr>
              <a:t>3. </a:t>
            </a:r>
            <a:r>
              <a:rPr lang="en-MY" sz="1400" b="1" dirty="0" err="1">
                <a:solidFill>
                  <a:schemeClr val="tx1"/>
                </a:solidFill>
                <a:latin typeface="Gill Sans MT" panose="020B0502020104020203" pitchFamily="34" charset="77"/>
              </a:rPr>
              <a:t>Pengecatan</a:t>
            </a:r>
            <a:r>
              <a:rPr lang="en-MY" sz="1400" b="1" dirty="0">
                <a:solidFill>
                  <a:schemeClr val="tx1"/>
                </a:solidFill>
                <a:latin typeface="Gill Sans MT" panose="020B0502020104020203" pitchFamily="34" charset="77"/>
              </a:rPr>
              <a:t> </a:t>
            </a:r>
          </a:p>
        </p:txBody>
      </p:sp>
      <p:sp>
        <p:nvSpPr>
          <p:cNvPr id="24" name="Rectangle 23">
            <a:extLst>
              <a:ext uri="{FF2B5EF4-FFF2-40B4-BE49-F238E27FC236}">
                <a16:creationId xmlns:a16="http://schemas.microsoft.com/office/drawing/2014/main" id="{B10F94FC-8D30-7440-BB03-DDA1CBAC2333}"/>
              </a:ext>
            </a:extLst>
          </p:cNvPr>
          <p:cNvSpPr/>
          <p:nvPr/>
        </p:nvSpPr>
        <p:spPr>
          <a:xfrm>
            <a:off x="3157700" y="6251308"/>
            <a:ext cx="2376264" cy="277050"/>
          </a:xfrm>
          <a:prstGeom prst="rect">
            <a:avLst/>
          </a:prstGeom>
          <a:solidFill>
            <a:schemeClr val="bg1"/>
          </a:solidFill>
          <a:ln>
            <a:solidFill>
              <a:srgbClr val="0A0D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1400" b="1" dirty="0">
                <a:solidFill>
                  <a:schemeClr val="tx1"/>
                </a:solidFill>
                <a:latin typeface="Gill Sans MT" panose="020B0502020104020203" pitchFamily="34" charset="77"/>
              </a:rPr>
              <a:t>4. Oven  </a:t>
            </a:r>
          </a:p>
        </p:txBody>
      </p:sp>
      <p:sp>
        <p:nvSpPr>
          <p:cNvPr id="3" name="Footer Placeholder 2">
            <a:extLst>
              <a:ext uri="{FF2B5EF4-FFF2-40B4-BE49-F238E27FC236}">
                <a16:creationId xmlns:a16="http://schemas.microsoft.com/office/drawing/2014/main" id="{5B2A0717-D6C8-423D-91AA-8D850E6FC1A1}"/>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964630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500938" y="6424589"/>
            <a:ext cx="2228850" cy="365125"/>
          </a:xfrm>
        </p:spPr>
        <p:txBody>
          <a:bodyPr/>
          <a:lstStyle/>
          <a:p>
            <a:pPr>
              <a:defRPr/>
            </a:pPr>
            <a:fld id="{6479658B-7F9C-4333-9499-869B8642C574}" type="slidenum">
              <a:rPr lang="en-US" smtClean="0"/>
              <a:pPr>
                <a:defRPr/>
              </a:pPr>
              <a:t>39</a:t>
            </a:fld>
            <a:endParaRPr lang="en-US" dirty="0"/>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5050678" y="76465"/>
            <a:ext cx="48061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solidFill>
                  <a:schemeClr val="accent1">
                    <a:lumMod val="75000"/>
                  </a:schemeClr>
                </a:solidFill>
                <a:latin typeface="Verdana" panose="020B0604030504040204" pitchFamily="34" charset="0"/>
              </a:rPr>
              <a:t>3. Ilustrasi Analisa Fungsi</a:t>
            </a:r>
            <a:endParaRPr lang="en-US" altLang="id-ID" sz="2400" dirty="0">
              <a:solidFill>
                <a:schemeClr val="accent1">
                  <a:lumMod val="75000"/>
                </a:schemeClr>
              </a:solidFill>
              <a:latin typeface="Verdana" panose="020B0604030504040204" pitchFamily="34" charset="0"/>
            </a:endParaRPr>
          </a:p>
        </p:txBody>
      </p:sp>
      <p:sp>
        <p:nvSpPr>
          <p:cNvPr id="8" name="Arrow: Bent-Up 7">
            <a:extLst>
              <a:ext uri="{FF2B5EF4-FFF2-40B4-BE49-F238E27FC236}">
                <a16:creationId xmlns:a16="http://schemas.microsoft.com/office/drawing/2014/main" id="{1DC26F01-2FD8-459D-B218-46B0CEAFE6D8}"/>
              </a:ext>
            </a:extLst>
          </p:cNvPr>
          <p:cNvSpPr/>
          <p:nvPr/>
        </p:nvSpPr>
        <p:spPr>
          <a:xfrm rot="5400000">
            <a:off x="2055969" y="2799855"/>
            <a:ext cx="832513" cy="110546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 2">
            <a:extLst>
              <a:ext uri="{FF2B5EF4-FFF2-40B4-BE49-F238E27FC236}">
                <a16:creationId xmlns:a16="http://schemas.microsoft.com/office/drawing/2014/main" id="{B0404C27-49FC-44DA-B94C-6DE7AFCBC328}"/>
              </a:ext>
            </a:extLst>
          </p:cNvPr>
          <p:cNvGrpSpPr/>
          <p:nvPr/>
        </p:nvGrpSpPr>
        <p:grpSpPr>
          <a:xfrm>
            <a:off x="2380133" y="812245"/>
            <a:ext cx="3280046" cy="756639"/>
            <a:chOff x="2380133" y="812245"/>
            <a:chExt cx="3280046" cy="756639"/>
          </a:xfrm>
        </p:grpSpPr>
        <p:sp>
          <p:nvSpPr>
            <p:cNvPr id="19" name="Rectangle: Rounded Corners 18">
              <a:extLst>
                <a:ext uri="{FF2B5EF4-FFF2-40B4-BE49-F238E27FC236}">
                  <a16:creationId xmlns:a16="http://schemas.microsoft.com/office/drawing/2014/main" id="{A3C987E1-CB40-4C78-835E-FBAABFEF73E1}"/>
                </a:ext>
              </a:extLst>
            </p:cNvPr>
            <p:cNvSpPr/>
            <p:nvPr/>
          </p:nvSpPr>
          <p:spPr>
            <a:xfrm>
              <a:off x="3659024" y="812245"/>
              <a:ext cx="2001155" cy="699157"/>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200" dirty="0"/>
                <a:t>FMEA 4th Edition,</a:t>
              </a:r>
            </a:p>
            <a:p>
              <a:pPr algn="ctr"/>
              <a:r>
                <a:rPr lang="id-ID" sz="1200" dirty="0"/>
                <a:t>Hanya mengidentifikasi persyaratan proses</a:t>
              </a:r>
            </a:p>
          </p:txBody>
        </p:sp>
        <p:cxnSp>
          <p:nvCxnSpPr>
            <p:cNvPr id="20" name="Connector: Elbow 19">
              <a:extLst>
                <a:ext uri="{FF2B5EF4-FFF2-40B4-BE49-F238E27FC236}">
                  <a16:creationId xmlns:a16="http://schemas.microsoft.com/office/drawing/2014/main" id="{B59F158C-34ED-45BC-9690-BF419C3AFCDD}"/>
                </a:ext>
              </a:extLst>
            </p:cNvPr>
            <p:cNvCxnSpPr>
              <a:cxnSpLocks/>
            </p:cNvCxnSpPr>
            <p:nvPr/>
          </p:nvCxnSpPr>
          <p:spPr>
            <a:xfrm rot="10800000" flipV="1">
              <a:off x="2380133" y="1219306"/>
              <a:ext cx="1278891" cy="349578"/>
            </a:xfrm>
            <a:prstGeom prst="bentConnector3">
              <a:avLst>
                <a:gd name="adj1" fmla="val 99709"/>
              </a:avLst>
            </a:prstGeom>
            <a:ln>
              <a:tailEnd type="triangle"/>
            </a:ln>
          </p:spPr>
          <p:style>
            <a:lnRef idx="1">
              <a:schemeClr val="dk1"/>
            </a:lnRef>
            <a:fillRef idx="0">
              <a:schemeClr val="dk1"/>
            </a:fillRef>
            <a:effectRef idx="0">
              <a:schemeClr val="dk1"/>
            </a:effectRef>
            <a:fontRef idx="minor">
              <a:schemeClr val="tx1"/>
            </a:fontRef>
          </p:style>
        </p:cxnSp>
      </p:grpSp>
      <p:sp>
        <p:nvSpPr>
          <p:cNvPr id="23" name="Rectangle: Rounded Corners 22">
            <a:extLst>
              <a:ext uri="{FF2B5EF4-FFF2-40B4-BE49-F238E27FC236}">
                <a16:creationId xmlns:a16="http://schemas.microsoft.com/office/drawing/2014/main" id="{63525718-DA06-4754-8ACE-C7CEEE115353}"/>
              </a:ext>
            </a:extLst>
          </p:cNvPr>
          <p:cNvSpPr/>
          <p:nvPr/>
        </p:nvSpPr>
        <p:spPr>
          <a:xfrm>
            <a:off x="3055730" y="5523039"/>
            <a:ext cx="2153268" cy="1114837"/>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New FMEA,</a:t>
            </a:r>
          </a:p>
          <a:p>
            <a:pPr algn="ctr"/>
            <a:r>
              <a:rPr lang="id-ID" sz="1100" dirty="0"/>
              <a:t>Mengidentifikasi persyaratan item proses terhadap  kegunaan di OEM Assy, Ship to Plant, End User</a:t>
            </a:r>
          </a:p>
        </p:txBody>
      </p:sp>
      <p:cxnSp>
        <p:nvCxnSpPr>
          <p:cNvPr id="27" name="Straight Arrow Connector 26">
            <a:extLst>
              <a:ext uri="{FF2B5EF4-FFF2-40B4-BE49-F238E27FC236}">
                <a16:creationId xmlns:a16="http://schemas.microsoft.com/office/drawing/2014/main" id="{566BF5BC-E469-4ADC-987D-C28A8E97ECC7}"/>
              </a:ext>
            </a:extLst>
          </p:cNvPr>
          <p:cNvCxnSpPr>
            <a:cxnSpLocks/>
            <a:stCxn id="23" idx="0"/>
          </p:cNvCxnSpPr>
          <p:nvPr/>
        </p:nvCxnSpPr>
        <p:spPr>
          <a:xfrm flipV="1">
            <a:off x="4132364" y="4917024"/>
            <a:ext cx="0" cy="606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Rounded Corners 27">
            <a:extLst>
              <a:ext uri="{FF2B5EF4-FFF2-40B4-BE49-F238E27FC236}">
                <a16:creationId xmlns:a16="http://schemas.microsoft.com/office/drawing/2014/main" id="{62A0C743-28B6-4E1C-AFB5-4E8867E65E39}"/>
              </a:ext>
            </a:extLst>
          </p:cNvPr>
          <p:cNvSpPr/>
          <p:nvPr/>
        </p:nvSpPr>
        <p:spPr>
          <a:xfrm>
            <a:off x="5363596" y="5523039"/>
            <a:ext cx="2090144" cy="1114837"/>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100" dirty="0"/>
              <a:t>New FMEA,</a:t>
            </a:r>
          </a:p>
          <a:p>
            <a:pPr algn="ctr"/>
            <a:r>
              <a:rPr lang="id-ID" sz="1100" dirty="0"/>
              <a:t>Mengidentifikasi persyaratan Proses Step terhadap next proses dan karakteristik produk</a:t>
            </a:r>
          </a:p>
        </p:txBody>
      </p:sp>
      <p:cxnSp>
        <p:nvCxnSpPr>
          <p:cNvPr id="29" name="Straight Arrow Connector 28">
            <a:extLst>
              <a:ext uri="{FF2B5EF4-FFF2-40B4-BE49-F238E27FC236}">
                <a16:creationId xmlns:a16="http://schemas.microsoft.com/office/drawing/2014/main" id="{7624F27C-E136-4164-87C1-D250C5F53135}"/>
              </a:ext>
            </a:extLst>
          </p:cNvPr>
          <p:cNvCxnSpPr>
            <a:cxnSpLocks/>
            <a:stCxn id="28" idx="0"/>
          </p:cNvCxnSpPr>
          <p:nvPr/>
        </p:nvCxnSpPr>
        <p:spPr>
          <a:xfrm flipH="1" flipV="1">
            <a:off x="6392511" y="4067310"/>
            <a:ext cx="16157" cy="1455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F6CA196-2846-4DBD-8EE6-A3C109B06EDA}"/>
              </a:ext>
            </a:extLst>
          </p:cNvPr>
          <p:cNvCxnSpPr/>
          <p:nvPr/>
        </p:nvCxnSpPr>
        <p:spPr>
          <a:xfrm flipV="1">
            <a:off x="8612063" y="4917025"/>
            <a:ext cx="0" cy="60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Rounded Corners 29">
            <a:extLst>
              <a:ext uri="{FF2B5EF4-FFF2-40B4-BE49-F238E27FC236}">
                <a16:creationId xmlns:a16="http://schemas.microsoft.com/office/drawing/2014/main" id="{6F0530CC-56C5-457A-BD5A-10198490B3A1}"/>
              </a:ext>
            </a:extLst>
          </p:cNvPr>
          <p:cNvSpPr/>
          <p:nvPr/>
        </p:nvSpPr>
        <p:spPr>
          <a:xfrm>
            <a:off x="7628886" y="5523039"/>
            <a:ext cx="2080354" cy="1114837"/>
          </a:xfrm>
          <a:prstGeom prst="round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d-ID" sz="1000" dirty="0"/>
              <a:t>New FMEA,</a:t>
            </a:r>
          </a:p>
          <a:p>
            <a:pPr algn="ctr"/>
            <a:r>
              <a:rPr lang="id-ID" sz="1000" dirty="0"/>
              <a:t>Mengidentifikasi persyaratan Elemen proses kerja yaitu ketentuan dalam melaksanakan aktivitas untuk menghasilkan produk yang sesuai</a:t>
            </a:r>
          </a:p>
        </p:txBody>
      </p:sp>
      <p:graphicFrame>
        <p:nvGraphicFramePr>
          <p:cNvPr id="2" name="Table 4">
            <a:extLst>
              <a:ext uri="{FF2B5EF4-FFF2-40B4-BE49-F238E27FC236}">
                <a16:creationId xmlns:a16="http://schemas.microsoft.com/office/drawing/2014/main" id="{965D36D1-C564-4811-BF16-752FFEE37D94}"/>
              </a:ext>
            </a:extLst>
          </p:cNvPr>
          <p:cNvGraphicFramePr>
            <a:graphicFrameLocks noGrp="1"/>
          </p:cNvGraphicFramePr>
          <p:nvPr/>
        </p:nvGraphicFramePr>
        <p:xfrm>
          <a:off x="156160" y="1600939"/>
          <a:ext cx="2688605" cy="1402080"/>
        </p:xfrm>
        <a:graphic>
          <a:graphicData uri="http://schemas.openxmlformats.org/drawingml/2006/table">
            <a:tbl>
              <a:tblPr firstRow="1" bandRow="1">
                <a:tableStyleId>{5C22544A-7EE6-4342-B048-85BDC9FD1C3A}</a:tableStyleId>
              </a:tblPr>
              <a:tblGrid>
                <a:gridCol w="867847">
                  <a:extLst>
                    <a:ext uri="{9D8B030D-6E8A-4147-A177-3AD203B41FA5}">
                      <a16:colId xmlns:a16="http://schemas.microsoft.com/office/drawing/2014/main" val="2350646942"/>
                    </a:ext>
                  </a:extLst>
                </a:gridCol>
                <a:gridCol w="1820758">
                  <a:extLst>
                    <a:ext uri="{9D8B030D-6E8A-4147-A177-3AD203B41FA5}">
                      <a16:colId xmlns:a16="http://schemas.microsoft.com/office/drawing/2014/main" val="3902974661"/>
                    </a:ext>
                  </a:extLst>
                </a:gridCol>
              </a:tblGrid>
              <a:tr h="278709">
                <a:tc>
                  <a:txBody>
                    <a:bodyPr/>
                    <a:lstStyle/>
                    <a:p>
                      <a:pPr algn="ctr"/>
                      <a:r>
                        <a:rPr lang="en-US" sz="1400" dirty="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6121265"/>
                  </a:ext>
                </a:extLst>
              </a:tr>
              <a:tr h="2787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027939"/>
                  </a:ext>
                </a:extLst>
              </a:tr>
              <a:tr h="2787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7197428"/>
                  </a:ext>
                </a:extLst>
              </a:tr>
              <a:tr h="2787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9733994"/>
                  </a:ext>
                </a:extLst>
              </a:tr>
            </a:tbl>
          </a:graphicData>
        </a:graphic>
      </p:graphicFrame>
      <p:sp>
        <p:nvSpPr>
          <p:cNvPr id="6" name="TextBox 5">
            <a:extLst>
              <a:ext uri="{FF2B5EF4-FFF2-40B4-BE49-F238E27FC236}">
                <a16:creationId xmlns:a16="http://schemas.microsoft.com/office/drawing/2014/main" id="{7FD9792E-4B8D-441F-8183-2EB26A880E7D}"/>
              </a:ext>
            </a:extLst>
          </p:cNvPr>
          <p:cNvSpPr txBox="1"/>
          <p:nvPr/>
        </p:nvSpPr>
        <p:spPr>
          <a:xfrm>
            <a:off x="266729" y="1323940"/>
            <a:ext cx="2551454" cy="276999"/>
          </a:xfrm>
          <a:prstGeom prst="rect">
            <a:avLst/>
          </a:prstGeom>
          <a:noFill/>
        </p:spPr>
        <p:txBody>
          <a:bodyPr wrap="square" rtlCol="0">
            <a:spAutoFit/>
          </a:bodyPr>
          <a:lstStyle/>
          <a:p>
            <a:r>
              <a:rPr lang="en-US" sz="1200" b="1" dirty="0">
                <a:solidFill>
                  <a:srgbClr val="0070C0"/>
                </a:solidFill>
              </a:rPr>
              <a:t>Current PFMEA 4 th Edition</a:t>
            </a:r>
          </a:p>
        </p:txBody>
      </p:sp>
      <p:graphicFrame>
        <p:nvGraphicFramePr>
          <p:cNvPr id="7" name="Table 8">
            <a:extLst>
              <a:ext uri="{FF2B5EF4-FFF2-40B4-BE49-F238E27FC236}">
                <a16:creationId xmlns:a16="http://schemas.microsoft.com/office/drawing/2014/main" id="{170F645B-862D-45DF-9233-A7C000F3EDC1}"/>
              </a:ext>
            </a:extLst>
          </p:cNvPr>
          <p:cNvGraphicFramePr>
            <a:graphicFrameLocks noGrp="1"/>
          </p:cNvGraphicFramePr>
          <p:nvPr/>
        </p:nvGraphicFramePr>
        <p:xfrm>
          <a:off x="3055730" y="1622720"/>
          <a:ext cx="6694109" cy="3702169"/>
        </p:xfrm>
        <a:graphic>
          <a:graphicData uri="http://schemas.openxmlformats.org/drawingml/2006/table">
            <a:tbl>
              <a:tblPr firstRow="1" bandRow="1">
                <a:tableStyleId>{5940675A-B579-460E-94D1-54222C63F5DA}</a:tableStyleId>
              </a:tblPr>
              <a:tblGrid>
                <a:gridCol w="2221383">
                  <a:extLst>
                    <a:ext uri="{9D8B030D-6E8A-4147-A177-3AD203B41FA5}">
                      <a16:colId xmlns:a16="http://schemas.microsoft.com/office/drawing/2014/main" val="3458441544"/>
                    </a:ext>
                  </a:extLst>
                </a:gridCol>
                <a:gridCol w="2236485">
                  <a:extLst>
                    <a:ext uri="{9D8B030D-6E8A-4147-A177-3AD203B41FA5}">
                      <a16:colId xmlns:a16="http://schemas.microsoft.com/office/drawing/2014/main" val="3802708620"/>
                    </a:ext>
                  </a:extLst>
                </a:gridCol>
                <a:gridCol w="2236241">
                  <a:extLst>
                    <a:ext uri="{9D8B030D-6E8A-4147-A177-3AD203B41FA5}">
                      <a16:colId xmlns:a16="http://schemas.microsoft.com/office/drawing/2014/main" val="3486491915"/>
                    </a:ext>
                  </a:extLst>
                </a:gridCol>
              </a:tblGrid>
              <a:tr h="343712">
                <a:tc gridSpan="3">
                  <a:txBody>
                    <a:bodyPr/>
                    <a:lstStyle/>
                    <a:p>
                      <a:pPr algn="ctr"/>
                      <a:r>
                        <a:rPr lang="en-US" sz="1400" dirty="0">
                          <a:solidFill>
                            <a:schemeClr val="bg1"/>
                          </a:solidFill>
                        </a:rPr>
                        <a:t>FUNCTION ANALYSIS STEP 3</a:t>
                      </a:r>
                    </a:p>
                  </a:txBody>
                  <a:tcPr>
                    <a:solidFill>
                      <a:schemeClr val="accent1"/>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57780998"/>
                  </a:ext>
                </a:extLst>
              </a:tr>
              <a:tr h="806867">
                <a:tc>
                  <a:txBody>
                    <a:bodyPr/>
                    <a:lstStyle/>
                    <a:p>
                      <a:pPr marL="342900" indent="-342900" algn="ctr">
                        <a:buAutoNum type="arabicPeriod"/>
                      </a:pPr>
                      <a:r>
                        <a:rPr lang="en-US" sz="1100" dirty="0"/>
                        <a:t>Function of Process Item</a:t>
                      </a:r>
                    </a:p>
                    <a:p>
                      <a:pPr marL="342900" indent="-342900" algn="ctr">
                        <a:buAutoNum type="arabicPeriod"/>
                      </a:pPr>
                      <a:endParaRPr lang="en-US" sz="1100" dirty="0"/>
                    </a:p>
                    <a:p>
                      <a:pPr marL="0" indent="0" algn="ctr">
                        <a:buNone/>
                      </a:pPr>
                      <a:r>
                        <a:rPr lang="en-US" sz="1100" dirty="0"/>
                        <a:t>Function of system , subsystem, Part Element of Process</a:t>
                      </a:r>
                    </a:p>
                  </a:txBody>
                  <a:tcPr>
                    <a:solidFill>
                      <a:schemeClr val="accent5">
                        <a:lumMod val="20000"/>
                        <a:lumOff val="80000"/>
                      </a:schemeClr>
                    </a:solidFill>
                  </a:tcPr>
                </a:tc>
                <a:tc>
                  <a:txBody>
                    <a:bodyPr/>
                    <a:lstStyle/>
                    <a:p>
                      <a:pPr algn="ctr"/>
                      <a:r>
                        <a:rPr lang="en-US" sz="1100" dirty="0"/>
                        <a:t>2. Function of Process step and Product Characteristic </a:t>
                      </a:r>
                    </a:p>
                    <a:p>
                      <a:pPr algn="ctr"/>
                      <a:r>
                        <a:rPr lang="en-US" sz="1100" dirty="0"/>
                        <a:t>(Quantitative value is optimal)</a:t>
                      </a:r>
                    </a:p>
                  </a:txBody>
                  <a:tcPr>
                    <a:solidFill>
                      <a:schemeClr val="accent5">
                        <a:lumMod val="20000"/>
                        <a:lumOff val="80000"/>
                      </a:schemeClr>
                    </a:solidFill>
                  </a:tcPr>
                </a:tc>
                <a:tc>
                  <a:txBody>
                    <a:bodyPr/>
                    <a:lstStyle/>
                    <a:p>
                      <a:pPr algn="ctr"/>
                      <a:r>
                        <a:rPr lang="en-US" sz="1100" dirty="0"/>
                        <a:t>3. Function of the Process Work and Process Characteristic</a:t>
                      </a:r>
                    </a:p>
                  </a:txBody>
                  <a:tcPr>
                    <a:solidFill>
                      <a:schemeClr val="accent5">
                        <a:lumMod val="20000"/>
                        <a:lumOff val="80000"/>
                      </a:schemeClr>
                    </a:solidFill>
                  </a:tcPr>
                </a:tc>
                <a:extLst>
                  <a:ext uri="{0D108BD9-81ED-4DB2-BD59-A6C34878D82A}">
                    <a16:rowId xmlns:a16="http://schemas.microsoft.com/office/drawing/2014/main" val="1730897741"/>
                  </a:ext>
                </a:extLst>
              </a:tr>
              <a:tr h="2551590">
                <a:tc>
                  <a:txBody>
                    <a:bodyPr/>
                    <a:lstStyle/>
                    <a:p>
                      <a:pPr algn="l"/>
                      <a:r>
                        <a:rPr lang="en-US" sz="1100" u="sng" dirty="0">
                          <a:solidFill>
                            <a:srgbClr val="C00000"/>
                          </a:solidFill>
                        </a:rPr>
                        <a:t>Your Plant :</a:t>
                      </a:r>
                    </a:p>
                    <a:p>
                      <a:pPr algn="l"/>
                      <a:r>
                        <a:rPr lang="en-US" sz="1100" dirty="0">
                          <a:solidFill>
                            <a:srgbClr val="C00000"/>
                          </a:solidFill>
                        </a:rPr>
                        <a:t>Assembly of shaft into pole housing assembly</a:t>
                      </a:r>
                    </a:p>
                    <a:p>
                      <a:pPr algn="l"/>
                      <a:r>
                        <a:rPr lang="en-US" sz="1100" u="sng" dirty="0">
                          <a:solidFill>
                            <a:srgbClr val="C00000"/>
                          </a:solidFill>
                        </a:rPr>
                        <a:t>Ship to Plant:</a:t>
                      </a:r>
                    </a:p>
                    <a:p>
                      <a:pPr algn="l"/>
                      <a:r>
                        <a:rPr lang="en-US" sz="1100" dirty="0">
                          <a:solidFill>
                            <a:srgbClr val="C00000"/>
                          </a:solidFill>
                        </a:rPr>
                        <a:t>Assembly of motor to vehicle door</a:t>
                      </a:r>
                    </a:p>
                    <a:p>
                      <a:pPr algn="l"/>
                      <a:r>
                        <a:rPr lang="en-US" sz="1100" u="sng" dirty="0">
                          <a:solidFill>
                            <a:srgbClr val="C00000"/>
                          </a:solidFill>
                        </a:rPr>
                        <a:t>End User:</a:t>
                      </a:r>
                    </a:p>
                    <a:p>
                      <a:pPr algn="l"/>
                      <a:r>
                        <a:rPr lang="en-US" sz="1100" dirty="0">
                          <a:solidFill>
                            <a:srgbClr val="C00000"/>
                          </a:solidFill>
                        </a:rPr>
                        <a:t>Window raises and lowers</a:t>
                      </a:r>
                    </a:p>
                    <a:p>
                      <a:pPr algn="ctr"/>
                      <a:endParaRPr lang="en-US" sz="1600" dirty="0"/>
                    </a:p>
                  </a:txBody>
                  <a:tcPr/>
                </a:tc>
                <a:tc>
                  <a:txBody>
                    <a:bodyPr/>
                    <a:lstStyle/>
                    <a:p>
                      <a:pPr algn="ctr"/>
                      <a:r>
                        <a:rPr lang="en-US" sz="1100" dirty="0"/>
                        <a:t>Press in sintered bearing to achieve axial position in pole housing to max gap per print</a:t>
                      </a:r>
                    </a:p>
                  </a:txBody>
                  <a:tcPr/>
                </a:tc>
                <a:tc>
                  <a:txBody>
                    <a:bodyPr/>
                    <a:lstStyle/>
                    <a:p>
                      <a:pPr algn="ctr"/>
                      <a:r>
                        <a:rPr lang="en-US" sz="1100" dirty="0">
                          <a:solidFill>
                            <a:srgbClr val="002060"/>
                          </a:solidFill>
                        </a:rPr>
                        <a:t>Machine presses sintered bearing into the pole housing seat until defined axial position</a:t>
                      </a:r>
                    </a:p>
                  </a:txBody>
                  <a:tcPr/>
                </a:tc>
                <a:extLst>
                  <a:ext uri="{0D108BD9-81ED-4DB2-BD59-A6C34878D82A}">
                    <a16:rowId xmlns:a16="http://schemas.microsoft.com/office/drawing/2014/main" val="1324650619"/>
                  </a:ext>
                </a:extLst>
              </a:tr>
            </a:tbl>
          </a:graphicData>
        </a:graphic>
      </p:graphicFrame>
      <p:sp>
        <p:nvSpPr>
          <p:cNvPr id="24" name="Arrow: Left 23">
            <a:extLst>
              <a:ext uri="{FF2B5EF4-FFF2-40B4-BE49-F238E27FC236}">
                <a16:creationId xmlns:a16="http://schemas.microsoft.com/office/drawing/2014/main" id="{E55EB3C4-7D5A-4D8F-9719-39E6C31E32A6}"/>
              </a:ext>
            </a:extLst>
          </p:cNvPr>
          <p:cNvSpPr/>
          <p:nvPr/>
        </p:nvSpPr>
        <p:spPr>
          <a:xfrm>
            <a:off x="4387333" y="4860550"/>
            <a:ext cx="1648125" cy="464339"/>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WHAT DOES IT DO ?</a:t>
            </a:r>
          </a:p>
        </p:txBody>
      </p:sp>
      <p:sp>
        <p:nvSpPr>
          <p:cNvPr id="34" name="Arrow: Left 33">
            <a:extLst>
              <a:ext uri="{FF2B5EF4-FFF2-40B4-BE49-F238E27FC236}">
                <a16:creationId xmlns:a16="http://schemas.microsoft.com/office/drawing/2014/main" id="{4FA3C690-C9BE-431A-A20F-DF7FCA2DCE5D}"/>
              </a:ext>
            </a:extLst>
          </p:cNvPr>
          <p:cNvSpPr/>
          <p:nvPr/>
        </p:nvSpPr>
        <p:spPr>
          <a:xfrm flipH="1">
            <a:off x="6783293" y="4827567"/>
            <a:ext cx="1648120" cy="464339"/>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a:t>
            </a:r>
          </a:p>
        </p:txBody>
      </p:sp>
      <p:sp>
        <p:nvSpPr>
          <p:cNvPr id="25" name="Arrow: Curved Up 24">
            <a:extLst>
              <a:ext uri="{FF2B5EF4-FFF2-40B4-BE49-F238E27FC236}">
                <a16:creationId xmlns:a16="http://schemas.microsoft.com/office/drawing/2014/main" id="{71722328-F37F-4EC9-8614-67E79C9BC3F1}"/>
              </a:ext>
            </a:extLst>
          </p:cNvPr>
          <p:cNvSpPr/>
          <p:nvPr/>
        </p:nvSpPr>
        <p:spPr>
          <a:xfrm>
            <a:off x="6459528" y="3611463"/>
            <a:ext cx="1824848" cy="942983"/>
          </a:xfrm>
          <a:prstGeom prst="curved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Curved Up 34">
            <a:extLst>
              <a:ext uri="{FF2B5EF4-FFF2-40B4-BE49-F238E27FC236}">
                <a16:creationId xmlns:a16="http://schemas.microsoft.com/office/drawing/2014/main" id="{1B7AB86D-9C0B-4AF7-931B-5EF44CE9E1C4}"/>
              </a:ext>
            </a:extLst>
          </p:cNvPr>
          <p:cNvSpPr/>
          <p:nvPr/>
        </p:nvSpPr>
        <p:spPr>
          <a:xfrm flipH="1">
            <a:off x="4654625" y="3611462"/>
            <a:ext cx="1648126" cy="942983"/>
          </a:xfrm>
          <a:prstGeom prst="curved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01ED21FE-2C45-436E-98CB-8A08E16F3588}"/>
              </a:ext>
            </a:extLst>
          </p:cNvPr>
          <p:cNvSpPr/>
          <p:nvPr/>
        </p:nvSpPr>
        <p:spPr>
          <a:xfrm>
            <a:off x="5384145" y="3416536"/>
            <a:ext cx="1993990" cy="65077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err="1"/>
              <a:t>Berisi</a:t>
            </a:r>
            <a:r>
              <a:rPr lang="en-US" sz="1100" dirty="0"/>
              <a:t> </a:t>
            </a:r>
          </a:p>
          <a:p>
            <a:pPr marL="285750" indent="-285750">
              <a:buFont typeface="Calibri" panose="020F0502020204030204" pitchFamily="34" charset="0"/>
              <a:buChar char="–"/>
            </a:pPr>
            <a:r>
              <a:rPr lang="en-US" sz="1100" dirty="0" err="1"/>
              <a:t>Fungsi</a:t>
            </a:r>
            <a:r>
              <a:rPr lang="en-US" sz="1100" dirty="0"/>
              <a:t> proses </a:t>
            </a:r>
            <a:r>
              <a:rPr lang="en-US" sz="1100" dirty="0" err="1"/>
              <a:t>produksi</a:t>
            </a:r>
            <a:endParaRPr lang="en-US" sz="1100" dirty="0"/>
          </a:p>
          <a:p>
            <a:pPr marL="285750" indent="-285750">
              <a:buFont typeface="Calibri" panose="020F0502020204030204" pitchFamily="34" charset="0"/>
              <a:buChar char="–"/>
            </a:pPr>
            <a:r>
              <a:rPr lang="en-US" sz="1100" dirty="0" err="1"/>
              <a:t>Karakteristik</a:t>
            </a:r>
            <a:r>
              <a:rPr lang="en-US" sz="1100" dirty="0"/>
              <a:t> </a:t>
            </a:r>
            <a:r>
              <a:rPr lang="en-US" sz="1100" dirty="0" err="1"/>
              <a:t>produk</a:t>
            </a:r>
            <a:endParaRPr lang="en-US" sz="1100" dirty="0"/>
          </a:p>
        </p:txBody>
      </p:sp>
      <p:sp>
        <p:nvSpPr>
          <p:cNvPr id="32" name="Rectangle 31">
            <a:extLst>
              <a:ext uri="{FF2B5EF4-FFF2-40B4-BE49-F238E27FC236}">
                <a16:creationId xmlns:a16="http://schemas.microsoft.com/office/drawing/2014/main" id="{5D451BF6-4CB1-424C-BAAA-D2896A7DBC7D}"/>
              </a:ext>
            </a:extLst>
          </p:cNvPr>
          <p:cNvSpPr/>
          <p:nvPr/>
        </p:nvSpPr>
        <p:spPr>
          <a:xfrm>
            <a:off x="3076278" y="4067310"/>
            <a:ext cx="2176124" cy="7845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err="1">
                <a:solidFill>
                  <a:schemeClr val="bg1"/>
                </a:solidFill>
              </a:rPr>
              <a:t>Produk</a:t>
            </a:r>
            <a:r>
              <a:rPr lang="en-US" sz="1100" dirty="0">
                <a:solidFill>
                  <a:schemeClr val="bg1"/>
                </a:solidFill>
              </a:rPr>
              <a:t> yang </a:t>
            </a:r>
            <a:r>
              <a:rPr lang="en-US" sz="1100" dirty="0" err="1">
                <a:solidFill>
                  <a:schemeClr val="bg1"/>
                </a:solidFill>
              </a:rPr>
              <a:t>dihasilkan</a:t>
            </a:r>
            <a:r>
              <a:rPr lang="en-US" sz="1100" dirty="0">
                <a:solidFill>
                  <a:schemeClr val="bg1"/>
                </a:solidFill>
              </a:rPr>
              <a:t> proses </a:t>
            </a:r>
            <a:r>
              <a:rPr lang="en-US" sz="1100" dirty="0" err="1">
                <a:solidFill>
                  <a:schemeClr val="bg1"/>
                </a:solidFill>
              </a:rPr>
              <a:t>kegunaannya</a:t>
            </a:r>
            <a:r>
              <a:rPr lang="en-US" sz="1100" dirty="0">
                <a:solidFill>
                  <a:schemeClr val="bg1"/>
                </a:solidFill>
              </a:rPr>
              <a:t> </a:t>
            </a:r>
            <a:r>
              <a:rPr lang="en-US" sz="1100" dirty="0" err="1">
                <a:solidFill>
                  <a:schemeClr val="bg1"/>
                </a:solidFill>
              </a:rPr>
              <a:t>untuk</a:t>
            </a:r>
            <a:r>
              <a:rPr lang="en-US" sz="1100" dirty="0">
                <a:solidFill>
                  <a:schemeClr val="bg1"/>
                </a:solidFill>
              </a:rPr>
              <a:t> </a:t>
            </a:r>
            <a:r>
              <a:rPr lang="en-US" sz="1100" dirty="0" err="1">
                <a:solidFill>
                  <a:schemeClr val="bg1"/>
                </a:solidFill>
              </a:rPr>
              <a:t>apa</a:t>
            </a:r>
            <a:r>
              <a:rPr lang="en-US" sz="1100" dirty="0">
                <a:solidFill>
                  <a:schemeClr val="bg1"/>
                </a:solidFill>
              </a:rPr>
              <a:t>?</a:t>
            </a:r>
          </a:p>
          <a:p>
            <a:r>
              <a:rPr lang="en-US" sz="1100" dirty="0">
                <a:solidFill>
                  <a:schemeClr val="bg1"/>
                </a:solidFill>
              </a:rPr>
              <a:t>(Internal, External, Customer end User</a:t>
            </a:r>
          </a:p>
        </p:txBody>
      </p:sp>
      <p:sp>
        <p:nvSpPr>
          <p:cNvPr id="33" name="Rectangle 32">
            <a:extLst>
              <a:ext uri="{FF2B5EF4-FFF2-40B4-BE49-F238E27FC236}">
                <a16:creationId xmlns:a16="http://schemas.microsoft.com/office/drawing/2014/main" id="{7B1C782A-0886-4A9B-90D0-51FB9888A468}"/>
              </a:ext>
            </a:extLst>
          </p:cNvPr>
          <p:cNvSpPr/>
          <p:nvPr/>
        </p:nvSpPr>
        <p:spPr>
          <a:xfrm>
            <a:off x="7530426" y="3956496"/>
            <a:ext cx="2176124" cy="7845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err="1"/>
              <a:t>Bagaimana</a:t>
            </a:r>
            <a:r>
              <a:rPr lang="en-US" sz="1100" dirty="0"/>
              <a:t> </a:t>
            </a:r>
            <a:r>
              <a:rPr lang="en-US" sz="1100" dirty="0" err="1"/>
              <a:t>melakukan</a:t>
            </a:r>
            <a:r>
              <a:rPr lang="en-US" sz="1100" dirty="0"/>
              <a:t> proses agar </a:t>
            </a:r>
            <a:r>
              <a:rPr lang="en-US" sz="1100" dirty="0" err="1"/>
              <a:t>menghasilkan</a:t>
            </a:r>
            <a:r>
              <a:rPr lang="en-US" sz="1100" dirty="0"/>
              <a:t> </a:t>
            </a:r>
            <a:r>
              <a:rPr lang="en-US" sz="1100" dirty="0" err="1"/>
              <a:t>produk</a:t>
            </a:r>
            <a:r>
              <a:rPr lang="en-US" sz="1100" dirty="0"/>
              <a:t> yang </a:t>
            </a:r>
            <a:r>
              <a:rPr lang="en-US" sz="1100" dirty="0" err="1"/>
              <a:t>sesuai</a:t>
            </a:r>
            <a:r>
              <a:rPr lang="en-US" sz="1100" dirty="0"/>
              <a:t> </a:t>
            </a:r>
            <a:r>
              <a:rPr lang="en-US" sz="1100" dirty="0" err="1"/>
              <a:t>dengan</a:t>
            </a:r>
            <a:r>
              <a:rPr lang="en-US" sz="1100" dirty="0"/>
              <a:t> </a:t>
            </a:r>
            <a:r>
              <a:rPr lang="en-US" sz="1100" dirty="0" err="1"/>
              <a:t>karakteristik</a:t>
            </a:r>
            <a:r>
              <a:rPr lang="en-US" sz="1100" dirty="0"/>
              <a:t> (4M+1E+ Measurement</a:t>
            </a:r>
          </a:p>
        </p:txBody>
      </p:sp>
      <p:sp>
        <p:nvSpPr>
          <p:cNvPr id="4" name="Footer Placeholder 3">
            <a:extLst>
              <a:ext uri="{FF2B5EF4-FFF2-40B4-BE49-F238E27FC236}">
                <a16:creationId xmlns:a16="http://schemas.microsoft.com/office/drawing/2014/main" id="{F088EF6D-4148-46B4-A798-FE5E8C148DA8}"/>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283270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22" presetClass="entr" presetSubtype="2"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500"/>
                                        <p:tgtEl>
                                          <p:spTgt spid="35"/>
                                        </p:tgtEl>
                                      </p:cBhvr>
                                    </p:animEffect>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par>
                          <p:cTn id="48" fill="hold">
                            <p:stCondLst>
                              <p:cond delay="4500"/>
                            </p:stCondLst>
                            <p:childTnLst>
                              <p:par>
                                <p:cTn id="49" presetID="42"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1000"/>
                                        <p:tgtEl>
                                          <p:spTgt spid="33"/>
                                        </p:tgtEl>
                                      </p:cBhvr>
                                    </p:animEffect>
                                    <p:anim calcmode="lin" valueType="num">
                                      <p:cBhvr>
                                        <p:cTn id="52" dur="1000" fill="hold"/>
                                        <p:tgtEl>
                                          <p:spTgt spid="33"/>
                                        </p:tgtEl>
                                        <p:attrNameLst>
                                          <p:attrName>ppt_x</p:attrName>
                                        </p:attrNameLst>
                                      </p:cBhvr>
                                      <p:tavLst>
                                        <p:tav tm="0">
                                          <p:val>
                                            <p:strVal val="#ppt_x"/>
                                          </p:val>
                                        </p:tav>
                                        <p:tav tm="100000">
                                          <p:val>
                                            <p:strVal val="#ppt_x"/>
                                          </p:val>
                                        </p:tav>
                                      </p:tavLst>
                                    </p:anim>
                                    <p:anim calcmode="lin" valueType="num">
                                      <p:cBhvr>
                                        <p:cTn id="53" dur="1000" fill="hold"/>
                                        <p:tgtEl>
                                          <p:spTgt spid="33"/>
                                        </p:tgtEl>
                                        <p:attrNameLst>
                                          <p:attrName>ppt_y</p:attrName>
                                        </p:attrNameLst>
                                      </p:cBhvr>
                                      <p:tavLst>
                                        <p:tav tm="0">
                                          <p:val>
                                            <p:strVal val="#ppt_y+.1"/>
                                          </p:val>
                                        </p:tav>
                                        <p:tav tm="100000">
                                          <p:val>
                                            <p:strVal val="#ppt_y"/>
                                          </p:val>
                                        </p:tav>
                                      </p:tavLst>
                                    </p:anim>
                                  </p:childTnLst>
                                </p:cTn>
                              </p:par>
                            </p:childTnLst>
                          </p:cTn>
                        </p:par>
                        <p:par>
                          <p:cTn id="54" fill="hold">
                            <p:stCondLst>
                              <p:cond delay="5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Effect transition="in" filter="fade">
                                      <p:cBhvr>
                                        <p:cTn id="64" dur="500"/>
                                        <p:tgtEl>
                                          <p:spTgt spid="34"/>
                                        </p:tgtEl>
                                      </p:cBhvr>
                                    </p:animEffect>
                                  </p:childTnLst>
                                </p:cTn>
                              </p:par>
                            </p:childTnLst>
                          </p:cTn>
                        </p:par>
                        <p:par>
                          <p:cTn id="65" fill="hold">
                            <p:stCondLst>
                              <p:cond delay="6000"/>
                            </p:stCondLst>
                            <p:childTnLst>
                              <p:par>
                                <p:cTn id="66" presetID="2" presetClass="entr" presetSubtype="4"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par>
                          <p:cTn id="74" fill="hold">
                            <p:stCondLst>
                              <p:cond delay="6500"/>
                            </p:stCondLst>
                            <p:childTnLst>
                              <p:par>
                                <p:cTn id="75" presetID="2" presetClass="entr" presetSubtype="4" fill="hold" grpId="0" nodeType="after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ppt_x"/>
                                          </p:val>
                                        </p:tav>
                                        <p:tav tm="100000">
                                          <p:val>
                                            <p:strVal val="#ppt_x"/>
                                          </p:val>
                                        </p:tav>
                                      </p:tavLst>
                                    </p:anim>
                                    <p:anim calcmode="lin" valueType="num">
                                      <p:cBhvr additive="base">
                                        <p:cTn id="78" dur="500" fill="hold"/>
                                        <p:tgtEl>
                                          <p:spTgt spid="2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ppt_x"/>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childTnLst>
                          </p:cTn>
                        </p:par>
                        <p:par>
                          <p:cTn id="83" fill="hold">
                            <p:stCondLst>
                              <p:cond delay="7000"/>
                            </p:stCondLst>
                            <p:childTnLst>
                              <p:par>
                                <p:cTn id="84" presetID="2" presetClass="entr" presetSubtype="4"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additive="base">
                                        <p:cTn id="86" dur="500" fill="hold"/>
                                        <p:tgtEl>
                                          <p:spTgt spid="30"/>
                                        </p:tgtEl>
                                        <p:attrNameLst>
                                          <p:attrName>ppt_x</p:attrName>
                                        </p:attrNameLst>
                                      </p:cBhvr>
                                      <p:tavLst>
                                        <p:tav tm="0">
                                          <p:val>
                                            <p:strVal val="#ppt_x"/>
                                          </p:val>
                                        </p:tav>
                                        <p:tav tm="100000">
                                          <p:val>
                                            <p:strVal val="#ppt_x"/>
                                          </p:val>
                                        </p:tav>
                                      </p:tavLst>
                                    </p:anim>
                                    <p:anim calcmode="lin" valueType="num">
                                      <p:cBhvr additive="base">
                                        <p:cTn id="87" dur="500" fill="hold"/>
                                        <p:tgtEl>
                                          <p:spTgt spid="30"/>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 calcmode="lin" valueType="num">
                                      <p:cBhvr additive="base">
                                        <p:cTn id="90" dur="500" fill="hold"/>
                                        <p:tgtEl>
                                          <p:spTgt spid="31"/>
                                        </p:tgtEl>
                                        <p:attrNameLst>
                                          <p:attrName>ppt_x</p:attrName>
                                        </p:attrNameLst>
                                      </p:cBhvr>
                                      <p:tavLst>
                                        <p:tav tm="0">
                                          <p:val>
                                            <p:strVal val="#ppt_x"/>
                                          </p:val>
                                        </p:tav>
                                        <p:tav tm="100000">
                                          <p:val>
                                            <p:strVal val="#ppt_x"/>
                                          </p:val>
                                        </p:tav>
                                      </p:tavLst>
                                    </p:anim>
                                    <p:anim calcmode="lin" valueType="num">
                                      <p:cBhvr additive="base">
                                        <p:cTn id="9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P spid="28" grpId="0" animBg="1"/>
      <p:bldP spid="30" grpId="0" animBg="1"/>
      <p:bldP spid="6" grpId="0"/>
      <p:bldP spid="24" grpId="0" animBg="1"/>
      <p:bldP spid="34" grpId="0" animBg="1"/>
      <p:bldP spid="25" grpId="0" animBg="1"/>
      <p:bldP spid="35" grpId="0" animBg="1"/>
      <p:bldP spid="22"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138EF-D65B-4A24-BDFE-9FBA304090F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9703" b="90335" l="0" r="100000">
                        <a14:foregroundMark x1="94535" y1="81970" x2="94535" y2="81970"/>
                        <a14:foregroundMark x1="55000" y1="82528" x2="55000" y2="82528"/>
                        <a14:foregroundMark x1="53605" y1="82714" x2="49884" y2="82714"/>
                        <a14:foregroundMark x1="37209" y1="81970" x2="26163" y2="82156"/>
                        <a14:foregroundMark x1="22558" y1="82156" x2="18953" y2="82156"/>
                        <a14:foregroundMark x1="12674" y1="82156" x2="12674" y2="82156"/>
                        <a14:foregroundMark x1="9884" y1="81784" x2="9884" y2="81784"/>
                        <a14:foregroundMark x1="5000" y1="84387" x2="4070" y2="85130"/>
                        <a14:foregroundMark x1="2558" y1="81970" x2="3256" y2="81599"/>
                        <a14:foregroundMark x1="7326" y1="81599" x2="18721" y2="83086"/>
                        <a14:foregroundMark x1="23372" y1="84387" x2="23837" y2="84387"/>
                        <a14:foregroundMark x1="27791" y1="84387" x2="36860" y2="84387"/>
                        <a14:foregroundMark x1="37209" y1="84387" x2="38023" y2="84387"/>
                        <a14:foregroundMark x1="43140" y1="84387" x2="46047" y2="83829"/>
                        <a14:foregroundMark x1="47558" y1="83457" x2="51163" y2="82714"/>
                        <a14:foregroundMark x1="51860" y1="82528" x2="57326" y2="82342"/>
                        <a14:foregroundMark x1="58721" y1="82342" x2="58721" y2="82342"/>
                        <a14:foregroundMark x1="59767" y1="82714" x2="59767" y2="82714"/>
                        <a14:foregroundMark x1="61977" y1="84015" x2="61977" y2="84015"/>
                        <a14:foregroundMark x1="10698" y1="84387" x2="10698" y2="84387"/>
                        <a14:foregroundMark x1="10581" y1="84387" x2="13605" y2="84387"/>
                        <a14:foregroundMark x1="18372" y1="84572" x2="18372" y2="84572"/>
                        <a14:foregroundMark x1="13488" y1="85688" x2="13488" y2="85688"/>
                        <a14:foregroundMark x1="2907" y1="85688" x2="2907" y2="85688"/>
                        <a14:foregroundMark x1="14651" y1="85502" x2="20116" y2="85688"/>
                        <a14:foregroundMark x1="56163" y1="84387" x2="56163" y2="84387"/>
                        <a14:foregroundMark x1="59767" y1="84387" x2="64186" y2="84387"/>
                        <a14:foregroundMark x1="64186" y1="84387" x2="64186" y2="84387"/>
                        <a14:foregroundMark x1="65698" y1="84944" x2="66163" y2="84944"/>
                        <a14:foregroundMark x1="68256" y1="84758" x2="69302" y2="84572"/>
                        <a14:foregroundMark x1="70349" y1="84572" x2="73372" y2="84572"/>
                        <a14:foregroundMark x1="75233" y1="84758" x2="75814" y2="84944"/>
                        <a14:foregroundMark x1="76163" y1="85130" x2="76744" y2="85316"/>
                        <a14:foregroundMark x1="77791" y1="85502" x2="77791" y2="85502"/>
                        <a14:foregroundMark x1="78488" y1="85688" x2="78953" y2="85688"/>
                        <a14:foregroundMark x1="80349" y1="85502" x2="80349" y2="85502"/>
                        <a14:foregroundMark x1="53953" y1="85502" x2="53953" y2="85502"/>
                        <a14:foregroundMark x1="51860" y1="85502" x2="42326" y2="85688"/>
                        <a14:foregroundMark x1="41977" y1="85688" x2="41977" y2="85688"/>
                        <a14:foregroundMark x1="58023" y1="88104" x2="58023" y2="88104"/>
                        <a14:foregroundMark x1="58372" y1="88104" x2="63140" y2="87732"/>
                        <a14:foregroundMark x1="27674" y1="89219" x2="27674" y2="89219"/>
                        <a14:foregroundMark x1="27093" y1="89219" x2="25930" y2="89219"/>
                        <a14:foregroundMark x1="5000" y1="87918" x2="5000" y2="87918"/>
                        <a14:foregroundMark x1="12326" y1="86989" x2="12326" y2="86989"/>
                        <a14:foregroundMark x1="88372" y1="87918" x2="88372" y2="87918"/>
                        <a14:foregroundMark x1="90930" y1="77695" x2="90930" y2="77695"/>
                        <a14:foregroundMark x1="89535" y1="85502" x2="89535" y2="85502"/>
                        <a14:foregroundMark x1="86744" y1="84758" x2="86744" y2="84758"/>
                        <a14:foregroundMark x1="86512" y1="83643" x2="86744" y2="82528"/>
                        <a14:foregroundMark x1="87209" y1="81599" x2="87674" y2="79740"/>
                        <a14:foregroundMark x1="89070" y1="76952" x2="89419" y2="76208"/>
                        <a14:foregroundMark x1="89535" y1="75651" x2="89535" y2="75651"/>
                        <a14:foregroundMark x1="89535" y1="76208" x2="89302" y2="77509"/>
                        <a14:foregroundMark x1="84186" y1="83643" x2="84186" y2="84201"/>
                        <a14:foregroundMark x1="83953" y1="84944" x2="83953" y2="84944"/>
                        <a14:foregroundMark x1="84186" y1="84387" x2="85349" y2="82528"/>
                        <a14:foregroundMark x1="86163" y1="80669" x2="86512" y2="79926"/>
                        <a14:foregroundMark x1="87674" y1="79926" x2="90233" y2="80669"/>
                        <a14:foregroundMark x1="93721" y1="82900" x2="93721" y2="82900"/>
                        <a14:foregroundMark x1="95233" y1="84387" x2="95233" y2="84387"/>
                        <a14:foregroundMark x1="95698" y1="84758" x2="95698" y2="84758"/>
                        <a14:foregroundMark x1="95698" y1="84758" x2="95698" y2="84758"/>
                        <a14:foregroundMark x1="95698" y1="84758" x2="95698" y2="84758"/>
                        <a14:foregroundMark x1="96628" y1="84944" x2="97093" y2="83457"/>
                        <a14:foregroundMark x1="97326" y1="76208" x2="97326" y2="75093"/>
                        <a14:foregroundMark x1="96744" y1="73420" x2="96279" y2="71561"/>
                        <a14:foregroundMark x1="95000" y1="68030" x2="94535" y2="64684"/>
                        <a14:foregroundMark x1="93372" y1="62825" x2="93372" y2="60409"/>
                        <a14:foregroundMark x1="93372" y1="59480" x2="94767" y2="55019"/>
                        <a14:foregroundMark x1="95698" y1="50186" x2="96395" y2="48141"/>
                        <a14:foregroundMark x1="96395" y1="45911" x2="96395" y2="43123"/>
                        <a14:foregroundMark x1="98140" y1="35502" x2="98140" y2="35502"/>
                        <a14:foregroundMark x1="95349" y1="31599" x2="94884" y2="31413"/>
                        <a14:foregroundMark x1="94884" y1="31227" x2="94419" y2="29554"/>
                        <a14:foregroundMark x1="93488" y1="27695" x2="93023" y2="26766"/>
                        <a14:foregroundMark x1="90814" y1="26022" x2="84186" y2="24907"/>
                        <a14:foregroundMark x1="83837" y1="24907" x2="84651" y2="25465"/>
                        <a14:foregroundMark x1="90930" y1="27138" x2="94535" y2="26952"/>
                        <a14:foregroundMark x1="95581" y1="25651" x2="95000" y2="24721"/>
                        <a14:foregroundMark x1="95581" y1="24349" x2="96047" y2="24164"/>
                        <a14:foregroundMark x1="97907" y1="22677" x2="97907" y2="22677"/>
                        <a14:foregroundMark x1="97907" y1="22677" x2="97907" y2="22677"/>
                        <a14:foregroundMark x1="88953" y1="22119" x2="86744" y2="22677"/>
                        <a14:foregroundMark x1="84767" y1="23978" x2="81860" y2="23978"/>
                        <a14:foregroundMark x1="81744" y1="23978" x2="81279" y2="23792"/>
                        <a14:foregroundMark x1="79535" y1="23234" x2="74419" y2="23048"/>
                        <a14:foregroundMark x1="73605" y1="23048" x2="70698" y2="23048"/>
                        <a14:foregroundMark x1="69651" y1="23420" x2="64186" y2="23420"/>
                        <a14:foregroundMark x1="63837" y1="23420" x2="61977" y2="23234"/>
                        <a14:foregroundMark x1="59070" y1="22677" x2="54070" y2="22677"/>
                        <a14:foregroundMark x1="53721" y1="23048" x2="52093" y2="23420"/>
                        <a14:foregroundMark x1="49651" y1="24535" x2="45930" y2="25279"/>
                        <a14:foregroundMark x1="44535" y1="25651" x2="41977" y2="25651"/>
                        <a14:foregroundMark x1="41163" y1="25651" x2="38023" y2="25651"/>
                        <a14:foregroundMark x1="37209" y1="25651" x2="34302" y2="25651"/>
                        <a14:foregroundMark x1="33140" y1="25651" x2="31744" y2="25651"/>
                        <a14:foregroundMark x1="30698" y1="25465" x2="24070" y2="24535"/>
                        <a14:foregroundMark x1="24070" y1="24535" x2="15349" y2="23978"/>
                        <a14:foregroundMark x1="15233" y1="23978" x2="13023" y2="23978"/>
                        <a14:foregroundMark x1="10930" y1="23978" x2="10116" y2="23978"/>
                        <a14:foregroundMark x1="9767" y1="24349" x2="7907" y2="25279"/>
                        <a14:foregroundMark x1="3953" y1="26766" x2="3953" y2="26766"/>
                        <a14:foregroundMark x1="3256" y1="25651" x2="3256" y2="25651"/>
                        <a14:foregroundMark x1="3023" y1="23420" x2="3023" y2="23420"/>
                        <a14:foregroundMark x1="3023" y1="23420" x2="3023" y2="23420"/>
                        <a14:foregroundMark x1="8023" y1="27695" x2="8023" y2="27695"/>
                        <a14:foregroundMark x1="9070" y1="28439" x2="9070" y2="28439"/>
                        <a14:foregroundMark x1="8837" y1="29554" x2="5581" y2="29554"/>
                        <a14:foregroundMark x1="4767" y1="29368" x2="4302" y2="28810"/>
                        <a14:foregroundMark x1="2442" y1="27881" x2="1395" y2="27323"/>
                        <a14:foregroundMark x1="2558" y1="24349" x2="2558" y2="24349"/>
                        <a14:foregroundMark x1="2442" y1="21933" x2="2442" y2="21933"/>
                        <a14:foregroundMark x1="6279" y1="22862" x2="6279" y2="22862"/>
                        <a14:foregroundMark x1="6860" y1="19145" x2="6860" y2="19145"/>
                        <a14:foregroundMark x1="6860" y1="19145" x2="11744" y2="18773"/>
                        <a14:foregroundMark x1="44767" y1="20260" x2="44767" y2="20260"/>
                        <a14:foregroundMark x1="44767" y1="20260" x2="47093" y2="20260"/>
                        <a14:foregroundMark x1="48837" y1="20260" x2="51047" y2="20446"/>
                        <a14:foregroundMark x1="54419" y1="21375" x2="57326" y2="21190"/>
                        <a14:foregroundMark x1="58140" y1="21190" x2="65698" y2="21375"/>
                        <a14:foregroundMark x1="67442" y1="20818" x2="72674" y2="19145"/>
                        <a14:foregroundMark x1="83837" y1="21004" x2="89070" y2="21561"/>
                        <a14:foregroundMark x1="89535" y1="21747" x2="90116" y2="22119"/>
                        <a14:foregroundMark x1="92093" y1="22119" x2="93140" y2="22119"/>
                        <a14:foregroundMark x1="93140" y1="22119" x2="93140" y2="22119"/>
                        <a14:foregroundMark x1="95349" y1="21933" x2="96279" y2="21561"/>
                        <a14:foregroundMark x1="96279" y1="21561" x2="96279" y2="21561"/>
                        <a14:foregroundMark x1="97791" y1="21190" x2="97791" y2="21190"/>
                        <a14:foregroundMark x1="32093" y1="23792" x2="32093" y2="23792"/>
                        <a14:foregroundMark x1="33140" y1="23420" x2="33140" y2="23420"/>
                        <a14:foregroundMark x1="33256" y1="23234" x2="33256" y2="23234"/>
                        <a14:foregroundMark x1="33488" y1="23048" x2="33488" y2="23048"/>
                        <a14:foregroundMark x1="33488" y1="22862" x2="37558" y2="21561"/>
                        <a14:foregroundMark x1="37558" y1="21190" x2="30698" y2="21190"/>
                        <a14:foregroundMark x1="27442" y1="21190" x2="25465" y2="21190"/>
                        <a14:foregroundMark x1="23372" y1="21004" x2="21279" y2="21004"/>
                        <a14:foregroundMark x1="20698" y1="21004" x2="19651" y2="21004"/>
                        <a14:foregroundMark x1="18256" y1="21004" x2="16163" y2="21004"/>
                        <a14:foregroundMark x1="13023" y1="21004" x2="11744" y2="21004"/>
                        <a14:foregroundMark x1="1744" y1="21004" x2="1744" y2="21004"/>
                        <a14:foregroundMark x1="2209" y1="20260" x2="2209" y2="20260"/>
                        <a14:foregroundMark x1="2209" y1="20260" x2="2209" y2="20260"/>
                        <a14:foregroundMark x1="3256" y1="20260" x2="4419" y2="20260"/>
                        <a14:foregroundMark x1="77326" y1="20632" x2="77326" y2="20632"/>
                        <a14:foregroundMark x1="77326" y1="20632" x2="77326" y2="20632"/>
                        <a14:foregroundMark x1="79302" y1="20818" x2="80930" y2="21190"/>
                        <a14:foregroundMark x1="81860" y1="21190" x2="81860" y2="21190"/>
                        <a14:foregroundMark x1="73372" y1="30669" x2="73372" y2="30669"/>
                        <a14:foregroundMark x1="55000" y1="31970" x2="55000" y2="31970"/>
                        <a14:foregroundMark x1="44767" y1="31970" x2="44767" y2="31970"/>
                        <a14:foregroundMark x1="40465" y1="33271" x2="40465" y2="33271"/>
                        <a14:foregroundMark x1="61628" y1="28625" x2="61628" y2="28625"/>
                        <a14:foregroundMark x1="58837" y1="29740" x2="58837" y2="29740"/>
                        <a14:foregroundMark x1="50116" y1="32714" x2="50116" y2="32714"/>
                        <a14:foregroundMark x1="74884" y1="30855" x2="74884" y2="30855"/>
                        <a14:foregroundMark x1="60465" y1="73234" x2="60465" y2="73234"/>
                        <a14:foregroundMark x1="59535" y1="73420" x2="59535" y2="73420"/>
                        <a14:foregroundMark x1="55116" y1="72677" x2="55116" y2="72677"/>
                        <a14:foregroundMark x1="62674" y1="72305" x2="62674" y2="72305"/>
                        <a14:foregroundMark x1="51163" y1="72119" x2="51163" y2="72119"/>
                        <a14:foregroundMark x1="48488" y1="74164" x2="48488" y2="74164"/>
                        <a14:foregroundMark x1="43721" y1="75093" x2="43721" y2="75093"/>
                        <a14:foregroundMark x1="40581" y1="75836" x2="40581" y2="75836"/>
                        <a14:foregroundMark x1="35116" y1="73606" x2="35116" y2="73606"/>
                        <a14:foregroundMark x1="30581" y1="71933" x2="30581" y2="71933"/>
                        <a14:foregroundMark x1="36512" y1="74164" x2="36512" y2="74164"/>
                        <a14:foregroundMark x1="27791" y1="71747" x2="27791" y2="71747"/>
                        <a14:foregroundMark x1="24419" y1="72491" x2="24419" y2="72491"/>
                        <a14:foregroundMark x1="21512" y1="72491" x2="21512" y2="72491"/>
                        <a14:foregroundMark x1="23372" y1="72677" x2="23372" y2="72677"/>
                        <a14:foregroundMark x1="26395" y1="72305" x2="26395" y2="72305"/>
                        <a14:foregroundMark x1="18372" y1="72677" x2="18372" y2="72677"/>
                        <a14:foregroundMark x1="14884" y1="73420" x2="14884" y2="73420"/>
                        <a14:foregroundMark x1="12674" y1="73792" x2="12674" y2="73792"/>
                        <a14:foregroundMark x1="10698" y1="74907" x2="10698" y2="74907"/>
                        <a14:foregroundMark x1="8372" y1="75093" x2="8372" y2="75093"/>
                        <a14:foregroundMark x1="4419" y1="74535" x2="4419" y2="74535"/>
                        <a14:foregroundMark x1="1744" y1="74349" x2="1744" y2="74349"/>
                        <a14:foregroundMark x1="5581" y1="74907" x2="5581" y2="74907"/>
                        <a14:foregroundMark x1="1047" y1="75279" x2="1047" y2="75279"/>
                        <a14:foregroundMark x1="698" y1="73792" x2="698" y2="73792"/>
                        <a14:foregroundMark x1="75581" y1="31413" x2="75581" y2="31413"/>
                        <a14:backgroundMark x1="65349" y1="63569" x2="65349" y2="63569"/>
                        <a14:backgroundMark x1="66744" y1="64498" x2="66744" y2="64498"/>
                        <a14:backgroundMark x1="66744" y1="64498" x2="66744" y2="64498"/>
                        <a14:backgroundMark x1="62442" y1="63755" x2="50814" y2="63197"/>
                        <a14:backgroundMark x1="40930" y1="62825" x2="38372" y2="62639"/>
                        <a14:backgroundMark x1="33953" y1="62825" x2="26279" y2="63755"/>
                        <a14:backgroundMark x1="22558" y1="65056" x2="21163" y2="65613"/>
                        <a14:backgroundMark x1="18372" y1="66729" x2="18372" y2="66729"/>
                        <a14:backgroundMark x1="21628" y1="66729" x2="41279" y2="64312"/>
                        <a14:backgroundMark x1="41977" y1="64870" x2="43837" y2="65242"/>
                        <a14:backgroundMark x1="45581" y1="65799" x2="48605" y2="66543"/>
                        <a14:backgroundMark x1="55116" y1="68030" x2="59419" y2="68030"/>
                        <a14:backgroundMark x1="61977" y1="68030" x2="63605" y2="68216"/>
                        <a14:backgroundMark x1="64186" y1="68216" x2="64884" y2="68216"/>
                        <a14:backgroundMark x1="65698" y1="68773" x2="66744" y2="69145"/>
                        <a14:backgroundMark x1="67442" y1="70260" x2="67442" y2="70260"/>
                        <a14:backgroundMark x1="70698" y1="72677" x2="70698" y2="72677"/>
                        <a14:backgroundMark x1="70698" y1="72677" x2="71163" y2="69888"/>
                        <a14:backgroundMark x1="67442" y1="62268" x2="67442" y2="62268"/>
                        <a14:backgroundMark x1="66512" y1="58178" x2="66512" y2="56320"/>
                        <a14:backgroundMark x1="66512" y1="55762" x2="66860" y2="53903"/>
                        <a14:backgroundMark x1="67093" y1="52416" x2="67093" y2="51301"/>
                        <a14:backgroundMark x1="66860" y1="49442" x2="66860" y2="46840"/>
                        <a14:backgroundMark x1="66860" y1="46468" x2="66860" y2="46468"/>
                        <a14:backgroundMark x1="65814" y1="45725" x2="65349" y2="44052"/>
                        <a14:backgroundMark x1="63023" y1="42379" x2="58721" y2="40892"/>
                        <a14:backgroundMark x1="49302" y1="40892" x2="44767" y2="42193"/>
                        <a14:backgroundMark x1="38605" y1="44052" x2="33837" y2="44424"/>
                        <a14:backgroundMark x1="29186" y1="44610" x2="19767" y2="44610"/>
                        <a14:backgroundMark x1="18372" y1="44610" x2="16860" y2="42379"/>
                        <a14:backgroundMark x1="15581" y1="40892" x2="15349" y2="39219"/>
                        <a14:backgroundMark x1="16512" y1="38290" x2="16860" y2="37175"/>
                        <a14:backgroundMark x1="16744" y1="36059" x2="12791" y2="35688"/>
                        <a14:backgroundMark x1="5233" y1="35688" x2="5233" y2="35688"/>
                        <a14:backgroundMark x1="3023" y1="36431" x2="3023" y2="36431"/>
                        <a14:backgroundMark x1="3605" y1="36431" x2="4302" y2="36431"/>
                        <a14:backgroundMark x1="12442" y1="36617" x2="15814" y2="36431"/>
                        <a14:backgroundMark x1="17093" y1="36431" x2="17093" y2="36431"/>
                        <a14:backgroundMark x1="9535" y1="35502" x2="9535" y2="35502"/>
                        <a14:backgroundMark x1="7674" y1="35874" x2="6163" y2="36431"/>
                        <a14:backgroundMark x1="5581" y1="36617" x2="5581" y2="36617"/>
                        <a14:backgroundMark x1="4767" y1="36617" x2="4767" y2="36617"/>
                        <a14:backgroundMark x1="4651" y1="36617" x2="4651" y2="36617"/>
                        <a14:backgroundMark x1="4651" y1="36617" x2="4651" y2="36617"/>
                        <a14:backgroundMark x1="4419" y1="36617" x2="2558" y2="34944"/>
                        <a14:backgroundMark x1="2558" y1="34944" x2="2558" y2="34944"/>
                        <a14:backgroundMark x1="2558" y1="34387" x2="2558" y2="34387"/>
                        <a14:backgroundMark x1="1395" y1="34387" x2="1395" y2="34387"/>
                        <a14:backgroundMark x1="1163" y1="34015" x2="1163" y2="34015"/>
                        <a14:backgroundMark x1="2674" y1="37546" x2="2674" y2="37546"/>
                        <a14:backgroundMark x1="6512" y1="39033" x2="9535" y2="37546"/>
                        <a14:backgroundMark x1="10116" y1="37546" x2="16047" y2="35874"/>
                        <a14:backgroundMark x1="16860" y1="35502" x2="17442" y2="35502"/>
                        <a14:backgroundMark x1="17791" y1="35316" x2="18256" y2="34758"/>
                        <a14:backgroundMark x1="19070" y1="34015" x2="19651" y2="32900"/>
                        <a14:backgroundMark x1="19651" y1="32342" x2="19651" y2="32342"/>
                        <a14:backgroundMark x1="20000" y1="32900" x2="21512" y2="33086"/>
                        <a14:backgroundMark x1="25233" y1="35502" x2="28023" y2="35688"/>
                        <a14:backgroundMark x1="30349" y1="35874" x2="32558" y2="35874"/>
                        <a14:backgroundMark x1="32791" y1="35874" x2="32791" y2="35874"/>
                        <a14:backgroundMark x1="32907" y1="35316" x2="33140" y2="34758"/>
                        <a14:backgroundMark x1="33140" y1="34572" x2="33140" y2="34572"/>
                        <a14:backgroundMark x1="34767" y1="34758" x2="36047" y2="35130"/>
                        <a14:backgroundMark x1="37907" y1="35502" x2="39302" y2="35502"/>
                        <a14:backgroundMark x1="40465" y1="35874" x2="41163" y2="35874"/>
                        <a14:backgroundMark x1="41860" y1="35874" x2="42674" y2="35688"/>
                        <a14:backgroundMark x1="44419" y1="35688" x2="47791" y2="35502"/>
                        <a14:backgroundMark x1="48140" y1="35502" x2="49186" y2="35502"/>
                        <a14:backgroundMark x1="49186" y1="35502" x2="49651" y2="35502"/>
                        <a14:backgroundMark x1="49884" y1="35502" x2="50349" y2="35502"/>
                        <a14:backgroundMark x1="50349" y1="35502" x2="51395" y2="35316"/>
                        <a14:backgroundMark x1="53256" y1="34201" x2="55814" y2="33271"/>
                        <a14:backgroundMark x1="59535" y1="33457" x2="60233" y2="33457"/>
                        <a14:backgroundMark x1="60465" y1="33643" x2="61047" y2="33643"/>
                        <a14:backgroundMark x1="61977" y1="35316" x2="61977" y2="35316"/>
                        <a14:backgroundMark x1="61977" y1="35316" x2="66047" y2="35502"/>
                        <a14:backgroundMark x1="69651" y1="35874" x2="69651" y2="35874"/>
                        <a14:backgroundMark x1="70465" y1="36431" x2="71279" y2="37175"/>
                        <a14:backgroundMark x1="71860" y1="37732" x2="72209" y2="38848"/>
                        <a14:backgroundMark x1="72558" y1="40706" x2="72558" y2="42193"/>
                        <a14:backgroundMark x1="72907" y1="43309" x2="72907" y2="43309"/>
                        <a14:backgroundMark x1="72907" y1="44052" x2="73256" y2="44981"/>
                        <a14:backgroundMark x1="73605" y1="47212" x2="73605" y2="47955"/>
                        <a14:backgroundMark x1="73605" y1="49442" x2="73256" y2="53532"/>
                        <a14:backgroundMark x1="73023" y1="55576" x2="72907" y2="56134"/>
                        <a14:backgroundMark x1="72674" y1="56320" x2="72674" y2="56320"/>
                        <a14:backgroundMark x1="48488" y1="57621" x2="48488" y2="57621"/>
                        <a14:backgroundMark x1="44884" y1="57621" x2="42791" y2="57621"/>
                        <a14:backgroundMark x1="41279" y1="57435" x2="37907" y2="57435"/>
                        <a14:backgroundMark x1="32907" y1="56506" x2="26977" y2="55204"/>
                        <a14:backgroundMark x1="25814" y1="54833" x2="22907" y2="54089"/>
                        <a14:backgroundMark x1="22209" y1="53532" x2="21512" y2="53532"/>
                        <a14:backgroundMark x1="20698" y1="53532" x2="20698" y2="53532"/>
                        <a14:backgroundMark x1="13488" y1="56691" x2="11279" y2="57621"/>
                        <a14:backgroundMark x1="10465" y1="57621" x2="8721" y2="57621"/>
                        <a14:backgroundMark x1="7674" y1="57621" x2="6860" y2="57621"/>
                        <a14:backgroundMark x1="5116" y1="54833" x2="5116" y2="54833"/>
                        <a14:backgroundMark x1="3023" y1="54647" x2="3023" y2="54647"/>
                        <a14:backgroundMark x1="1512" y1="62082" x2="1512" y2="62082"/>
                        <a14:backgroundMark x1="1395" y1="65613" x2="1395" y2="68030"/>
                        <a14:backgroundMark x1="2209" y1="72119" x2="2674" y2="72491"/>
                        <a14:backgroundMark x1="8372" y1="70260" x2="8372" y2="70260"/>
                        <a14:backgroundMark x1="10581" y1="70260" x2="12442" y2="70260"/>
                        <a14:backgroundMark x1="14884" y1="69703" x2="16395" y2="69703"/>
                        <a14:backgroundMark x1="16860" y1="69703" x2="17442" y2="69703"/>
                        <a14:backgroundMark x1="17907" y1="69888" x2="17907" y2="69888"/>
                      </a14:backgroundRemoval>
                    </a14:imgEffect>
                  </a14:imgLayer>
                </a14:imgProps>
              </a:ext>
              <a:ext uri="{28A0092B-C50C-407E-A947-70E740481C1C}">
                <a14:useLocalDpi xmlns:a14="http://schemas.microsoft.com/office/drawing/2010/main" val="0"/>
              </a:ext>
            </a:extLst>
          </a:blip>
          <a:srcRect t="24483" b="14810"/>
          <a:stretch/>
        </p:blipFill>
        <p:spPr>
          <a:xfrm flipH="1" flipV="1">
            <a:off x="-4" y="-2"/>
            <a:ext cx="9922933" cy="6858001"/>
          </a:xfrm>
          <a:prstGeom prst="rect">
            <a:avLst/>
          </a:prstGeom>
        </p:spPr>
      </p:pic>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4</a:t>
            </a:fld>
            <a:endParaRPr lang="en-US" dirty="0"/>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4024429" y="263274"/>
            <a:ext cx="55306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800" b="1" dirty="0">
                <a:solidFill>
                  <a:schemeClr val="bg1"/>
                </a:solidFill>
                <a:latin typeface="Verdana" panose="020B0604030504040204" pitchFamily="34" charset="0"/>
              </a:rPr>
              <a:t>Latar Belakang Perubahan</a:t>
            </a:r>
            <a:endParaRPr lang="en-US" altLang="id-ID" sz="2800" dirty="0">
              <a:solidFill>
                <a:schemeClr val="bg1"/>
              </a:solidFill>
              <a:latin typeface="Verdana" panose="020B0604030504040204" pitchFamily="34" charset="0"/>
            </a:endParaRPr>
          </a:p>
        </p:txBody>
      </p:sp>
      <p:sp>
        <p:nvSpPr>
          <p:cNvPr id="9" name="TextBox 8">
            <a:extLst>
              <a:ext uri="{FF2B5EF4-FFF2-40B4-BE49-F238E27FC236}">
                <a16:creationId xmlns:a16="http://schemas.microsoft.com/office/drawing/2014/main" id="{AEC6B54E-AA9F-4656-A6FD-C4AD543065A1}"/>
              </a:ext>
            </a:extLst>
          </p:cNvPr>
          <p:cNvSpPr txBox="1"/>
          <p:nvPr/>
        </p:nvSpPr>
        <p:spPr>
          <a:xfrm>
            <a:off x="1577273" y="1571910"/>
            <a:ext cx="7977837" cy="2862322"/>
          </a:xfrm>
          <a:prstGeom prst="rect">
            <a:avLst/>
          </a:prstGeom>
          <a:noFill/>
        </p:spPr>
        <p:txBody>
          <a:bodyPr wrap="square" rtlCol="0">
            <a:spAutoFit/>
          </a:bodyPr>
          <a:lstStyle/>
          <a:p>
            <a:pPr marL="342900" indent="-342900" algn="just">
              <a:buFont typeface="Wingdings" panose="05000000000000000000" pitchFamily="2" charset="2"/>
              <a:buChar char="ü"/>
            </a:pPr>
            <a:r>
              <a:rPr lang="id-ID" sz="2000" b="1" dirty="0"/>
              <a:t>FMEA Handbook 1st edition </a:t>
            </a:r>
            <a:r>
              <a:rPr lang="id-ID" sz="2000" dirty="0"/>
              <a:t>ini</a:t>
            </a:r>
            <a:r>
              <a:rPr lang="id-ID" sz="2000" b="1" dirty="0"/>
              <a:t> </a:t>
            </a:r>
            <a:r>
              <a:rPr lang="id-ID" sz="2000" dirty="0"/>
              <a:t>menyelaraskan metode FMEA yang diterbitkan oleh </a:t>
            </a:r>
            <a:r>
              <a:rPr lang="id-ID" sz="2000" b="1" dirty="0"/>
              <a:t>AIAG</a:t>
            </a:r>
            <a:r>
              <a:rPr lang="id-ID" sz="2000" dirty="0"/>
              <a:t> dan </a:t>
            </a:r>
            <a:r>
              <a:rPr lang="id-ID" sz="2000" b="1" dirty="0"/>
              <a:t>VDA</a:t>
            </a:r>
            <a:r>
              <a:rPr lang="id-ID" sz="2000" dirty="0"/>
              <a:t>.</a:t>
            </a:r>
          </a:p>
          <a:p>
            <a:pPr marL="342900" indent="-342900" algn="just">
              <a:buFont typeface="Wingdings" panose="05000000000000000000" pitchFamily="2" charset="2"/>
              <a:buChar char="ü"/>
            </a:pPr>
            <a:r>
              <a:rPr lang="id-ID" sz="2000" dirty="0"/>
              <a:t>FMEA Handbook 1</a:t>
            </a:r>
            <a:r>
              <a:rPr lang="id-ID" sz="2000" baseline="30000" dirty="0"/>
              <a:t>st</a:t>
            </a:r>
            <a:r>
              <a:rPr lang="id-ID" sz="2000" dirty="0"/>
              <a:t> edition menggantikan </a:t>
            </a:r>
            <a:r>
              <a:rPr lang="id-ID" sz="2000" b="1" dirty="0"/>
              <a:t>FMEA edisi 4</a:t>
            </a:r>
            <a:r>
              <a:rPr lang="id-ID" sz="2000" b="1" baseline="30000" dirty="0"/>
              <a:t>th</a:t>
            </a:r>
            <a:r>
              <a:rPr lang="id-ID" sz="2000" dirty="0"/>
              <a:t> dari AIAG dan </a:t>
            </a:r>
            <a:r>
              <a:rPr lang="id-ID" sz="2000" b="1" dirty="0"/>
              <a:t>FMEA volume 4</a:t>
            </a:r>
            <a:r>
              <a:rPr lang="id-ID" sz="2000" dirty="0"/>
              <a:t> dari VDA.</a:t>
            </a:r>
          </a:p>
          <a:p>
            <a:pPr marL="285750" indent="-285750" algn="just">
              <a:buFont typeface="Wingdings" panose="05000000000000000000" pitchFamily="2" charset="2"/>
              <a:buChar char="ü"/>
            </a:pPr>
            <a:r>
              <a:rPr lang="id-ID" sz="2000" dirty="0"/>
              <a:t>FMEA Handbook 1</a:t>
            </a:r>
            <a:r>
              <a:rPr lang="id-ID" sz="2000" baseline="30000" dirty="0"/>
              <a:t>st</a:t>
            </a:r>
            <a:r>
              <a:rPr lang="id-ID" sz="2000" dirty="0"/>
              <a:t> edition menggabungkan FMEA versi Amerika vs versi German. Dengan adanya kolaborasi ini, Supplier yang mengirim produk ke perusahaan Automotive Amerika dan German akan lebih mudah karena cukup mengacu pada satu metode yang sudah dikolaborasi tersebut.</a:t>
            </a:r>
          </a:p>
        </p:txBody>
      </p:sp>
      <p:grpSp>
        <p:nvGrpSpPr>
          <p:cNvPr id="16" name="Group 15">
            <a:extLst>
              <a:ext uri="{FF2B5EF4-FFF2-40B4-BE49-F238E27FC236}">
                <a16:creationId xmlns:a16="http://schemas.microsoft.com/office/drawing/2014/main" id="{706A0ABE-006A-4535-A2DA-D063FF5D5D6D}"/>
              </a:ext>
            </a:extLst>
          </p:cNvPr>
          <p:cNvGrpSpPr/>
          <p:nvPr/>
        </p:nvGrpSpPr>
        <p:grpSpPr>
          <a:xfrm>
            <a:off x="5881573" y="4330565"/>
            <a:ext cx="3806111" cy="1229373"/>
            <a:chOff x="5881573" y="4330565"/>
            <a:chExt cx="3806111" cy="1229373"/>
          </a:xfrm>
        </p:grpSpPr>
        <p:pic>
          <p:nvPicPr>
            <p:cNvPr id="8" name="Picture 7">
              <a:extLst>
                <a:ext uri="{FF2B5EF4-FFF2-40B4-BE49-F238E27FC236}">
                  <a16:creationId xmlns:a16="http://schemas.microsoft.com/office/drawing/2014/main" id="{6FD1949C-4F3B-4408-B497-805946AB4B2D}"/>
                </a:ext>
              </a:extLst>
            </p:cNvPr>
            <p:cNvPicPr>
              <a:picLocks noChangeAspect="1"/>
            </p:cNvPicPr>
            <p:nvPr/>
          </p:nvPicPr>
          <p:blipFill rotWithShape="1">
            <a:blip r:embed="rId4">
              <a:extLst>
                <a:ext uri="{28A0092B-C50C-407E-A947-70E740481C1C}">
                  <a14:useLocalDpi xmlns:a14="http://schemas.microsoft.com/office/drawing/2010/main" val="0"/>
                </a:ext>
              </a:extLst>
            </a:blip>
            <a:srcRect t="25586" b="21406"/>
            <a:stretch/>
          </p:blipFill>
          <p:spPr>
            <a:xfrm>
              <a:off x="5881573" y="4330565"/>
              <a:ext cx="3806111" cy="889083"/>
            </a:xfrm>
            <a:prstGeom prst="rect">
              <a:avLst/>
            </a:prstGeom>
          </p:spPr>
        </p:pic>
        <p:sp>
          <p:nvSpPr>
            <p:cNvPr id="12" name="TextBox 11">
              <a:extLst>
                <a:ext uri="{FF2B5EF4-FFF2-40B4-BE49-F238E27FC236}">
                  <a16:creationId xmlns:a16="http://schemas.microsoft.com/office/drawing/2014/main" id="{709D4DCD-DF5C-4E39-9DDB-DCCD8D63550B}"/>
                </a:ext>
              </a:extLst>
            </p:cNvPr>
            <p:cNvSpPr txBox="1"/>
            <p:nvPr/>
          </p:nvSpPr>
          <p:spPr>
            <a:xfrm>
              <a:off x="6005686" y="5190606"/>
              <a:ext cx="3536346" cy="369332"/>
            </a:xfrm>
            <a:prstGeom prst="rect">
              <a:avLst/>
            </a:prstGeom>
            <a:noFill/>
          </p:spPr>
          <p:txBody>
            <a:bodyPr wrap="square" rtlCol="0">
              <a:spAutoFit/>
            </a:bodyPr>
            <a:lstStyle/>
            <a:p>
              <a:r>
                <a:rPr lang="id-ID" dirty="0"/>
                <a:t>(BMW, Porsche, Volkswagen)</a:t>
              </a:r>
            </a:p>
          </p:txBody>
        </p:sp>
      </p:grpSp>
      <p:pic>
        <p:nvPicPr>
          <p:cNvPr id="15" name="Picture 14">
            <a:extLst>
              <a:ext uri="{FF2B5EF4-FFF2-40B4-BE49-F238E27FC236}">
                <a16:creationId xmlns:a16="http://schemas.microsoft.com/office/drawing/2014/main" id="{5E664517-2A87-4DD8-87F7-C637C8F4F139}"/>
              </a:ext>
            </a:extLst>
          </p:cNvPr>
          <p:cNvPicPr>
            <a:picLocks noChangeAspect="1"/>
          </p:cNvPicPr>
          <p:nvPr/>
        </p:nvPicPr>
        <p:blipFill>
          <a:blip r:embed="rId5"/>
          <a:stretch>
            <a:fillRect/>
          </a:stretch>
        </p:blipFill>
        <p:spPr>
          <a:xfrm>
            <a:off x="3831161" y="4434232"/>
            <a:ext cx="2028873" cy="1298675"/>
          </a:xfrm>
          <a:prstGeom prst="rect">
            <a:avLst/>
          </a:prstGeom>
        </p:spPr>
      </p:pic>
      <p:sp>
        <p:nvSpPr>
          <p:cNvPr id="2" name="Footer Placeholder 1">
            <a:extLst>
              <a:ext uri="{FF2B5EF4-FFF2-40B4-BE49-F238E27FC236}">
                <a16:creationId xmlns:a16="http://schemas.microsoft.com/office/drawing/2014/main" id="{BF37DDA9-60FE-4F0F-84CB-15023F46DB7D}"/>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4044573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500938" y="6424589"/>
            <a:ext cx="2228850" cy="365125"/>
          </a:xfrm>
        </p:spPr>
        <p:txBody>
          <a:bodyPr/>
          <a:lstStyle/>
          <a:p>
            <a:pPr>
              <a:defRPr/>
            </a:pPr>
            <a:fld id="{6479658B-7F9C-4333-9499-869B8642C574}" type="slidenum">
              <a:rPr lang="en-US" smtClean="0"/>
              <a:pPr>
                <a:defRPr/>
              </a:pPr>
              <a:t>40</a:t>
            </a:fld>
            <a:endParaRPr lang="en-US" dirty="0"/>
          </a:p>
        </p:txBody>
      </p:sp>
      <p:sp>
        <p:nvSpPr>
          <p:cNvPr id="4" name="Rectangle 3"/>
          <p:cNvSpPr/>
          <p:nvPr/>
        </p:nvSpPr>
        <p:spPr>
          <a:xfrm>
            <a:off x="-1" y="-22824"/>
            <a:ext cx="501921" cy="6880824"/>
          </a:xfrm>
          <a:prstGeom prst="rect">
            <a:avLst/>
          </a:prstGeom>
          <a:solidFill>
            <a:srgbClr val="7D088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4934546" y="158911"/>
            <a:ext cx="471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3. CONTOH Analisa Fungsi</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0A4D61AC-EC4E-4B26-9E18-9131372B48AB}"/>
              </a:ext>
            </a:extLst>
          </p:cNvPr>
          <p:cNvPicPr>
            <a:picLocks noChangeAspect="1"/>
          </p:cNvPicPr>
          <p:nvPr/>
        </p:nvPicPr>
        <p:blipFill>
          <a:blip r:embed="rId2"/>
          <a:stretch>
            <a:fillRect/>
          </a:stretch>
        </p:blipFill>
        <p:spPr>
          <a:xfrm>
            <a:off x="595930" y="1226748"/>
            <a:ext cx="3485249" cy="2524548"/>
          </a:xfrm>
          <a:prstGeom prst="rect">
            <a:avLst/>
          </a:prstGeom>
        </p:spPr>
      </p:pic>
      <p:pic>
        <p:nvPicPr>
          <p:cNvPr id="18" name="Picture 17">
            <a:extLst>
              <a:ext uri="{FF2B5EF4-FFF2-40B4-BE49-F238E27FC236}">
                <a16:creationId xmlns:a16="http://schemas.microsoft.com/office/drawing/2014/main" id="{8B8CCC68-DC99-4F52-82D2-CAF7DF28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144" y="3145124"/>
            <a:ext cx="7793926" cy="3159938"/>
          </a:xfrm>
          <a:prstGeom prst="rect">
            <a:avLst/>
          </a:prstGeom>
          <a:solidFill>
            <a:schemeClr val="bg1"/>
          </a:solidFill>
          <a:ln w="12700">
            <a:solidFill>
              <a:schemeClr val="tx1"/>
            </a:solidFill>
          </a:ln>
        </p:spPr>
      </p:pic>
      <p:sp>
        <p:nvSpPr>
          <p:cNvPr id="9" name="Oval 8">
            <a:extLst>
              <a:ext uri="{FF2B5EF4-FFF2-40B4-BE49-F238E27FC236}">
                <a16:creationId xmlns:a16="http://schemas.microsoft.com/office/drawing/2014/main" id="{14B959FE-1631-4229-AB89-D4FB7CCF4276}"/>
              </a:ext>
            </a:extLst>
          </p:cNvPr>
          <p:cNvSpPr/>
          <p:nvPr/>
        </p:nvSpPr>
        <p:spPr>
          <a:xfrm>
            <a:off x="1481805" y="1561620"/>
            <a:ext cx="1637731" cy="577610"/>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cxnSp>
        <p:nvCxnSpPr>
          <p:cNvPr id="12" name="Straight Arrow Connector 11">
            <a:extLst>
              <a:ext uri="{FF2B5EF4-FFF2-40B4-BE49-F238E27FC236}">
                <a16:creationId xmlns:a16="http://schemas.microsoft.com/office/drawing/2014/main" id="{37B47899-EBE4-4D7C-B950-71BE33CD326B}"/>
              </a:ext>
            </a:extLst>
          </p:cNvPr>
          <p:cNvCxnSpPr>
            <a:cxnSpLocks/>
            <a:stCxn id="9" idx="4"/>
          </p:cNvCxnSpPr>
          <p:nvPr/>
        </p:nvCxnSpPr>
        <p:spPr>
          <a:xfrm>
            <a:off x="2300671" y="2139230"/>
            <a:ext cx="1993927" cy="1134945"/>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D0E1CDDB-E0AF-4A72-ABE8-A81068FD9555}"/>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95972120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2824"/>
            <a:ext cx="501921" cy="6880824"/>
          </a:xfrm>
          <a:prstGeom prst="rect">
            <a:avLst/>
          </a:prstGeom>
          <a:solidFill>
            <a:srgbClr val="7D088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F45520-C018-47EA-A939-AD3EDAEE4887}"/>
              </a:ext>
            </a:extLst>
          </p:cNvPr>
          <p:cNvSpPr/>
          <p:nvPr/>
        </p:nvSpPr>
        <p:spPr>
          <a:xfrm>
            <a:off x="2051864" y="727287"/>
            <a:ext cx="770836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Box 2">
            <a:extLst>
              <a:ext uri="{FF2B5EF4-FFF2-40B4-BE49-F238E27FC236}">
                <a16:creationId xmlns:a16="http://schemas.microsoft.com/office/drawing/2014/main" id="{F00D4628-4A32-42E4-A06C-618E8B72D269}"/>
              </a:ext>
            </a:extLst>
          </p:cNvPr>
          <p:cNvSpPr txBox="1">
            <a:spLocks noChangeArrowheads="1"/>
          </p:cNvSpPr>
          <p:nvPr/>
        </p:nvSpPr>
        <p:spPr bwMode="auto">
          <a:xfrm>
            <a:off x="7135746" y="158911"/>
            <a:ext cx="2560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WORKSHOP 2</a:t>
            </a:r>
            <a:endParaRPr lang="en-US" altLang="id-ID" sz="2400" dirty="0">
              <a:latin typeface="Verdana" panose="020B0604030504040204" pitchFamily="34" charset="0"/>
            </a:endParaRPr>
          </a:p>
        </p:txBody>
      </p:sp>
      <p:sp>
        <p:nvSpPr>
          <p:cNvPr id="3" name="Slide Number Placeholder 2">
            <a:extLst>
              <a:ext uri="{FF2B5EF4-FFF2-40B4-BE49-F238E27FC236}">
                <a16:creationId xmlns:a16="http://schemas.microsoft.com/office/drawing/2014/main" id="{6CB1B53E-A006-4E7A-8A3F-033609D56AAE}"/>
              </a:ext>
            </a:extLst>
          </p:cNvPr>
          <p:cNvSpPr>
            <a:spLocks noGrp="1"/>
          </p:cNvSpPr>
          <p:nvPr>
            <p:ph type="sldNum" sz="quarter" idx="12"/>
          </p:nvPr>
        </p:nvSpPr>
        <p:spPr/>
        <p:txBody>
          <a:bodyPr/>
          <a:lstStyle/>
          <a:p>
            <a:fld id="{0BE96E79-1F98-4396-B82F-94B4AEA37C6A}" type="slidenum">
              <a:rPr lang="en-US" smtClean="0"/>
              <a:t>41</a:t>
            </a:fld>
            <a:endParaRPr lang="en-US"/>
          </a:p>
        </p:txBody>
      </p:sp>
      <p:sp>
        <p:nvSpPr>
          <p:cNvPr id="13" name="Rectangle 3">
            <a:extLst>
              <a:ext uri="{FF2B5EF4-FFF2-40B4-BE49-F238E27FC236}">
                <a16:creationId xmlns:a16="http://schemas.microsoft.com/office/drawing/2014/main" id="{1D6480C5-812F-42A9-BE33-4C5C14C6DAD7}"/>
              </a:ext>
            </a:extLst>
          </p:cNvPr>
          <p:cNvSpPr>
            <a:spLocks noChangeArrowheads="1"/>
          </p:cNvSpPr>
          <p:nvPr/>
        </p:nvSpPr>
        <p:spPr bwMode="auto">
          <a:xfrm>
            <a:off x="698583" y="1104450"/>
            <a:ext cx="7514411" cy="770084"/>
          </a:xfrm>
          <a:prstGeom prst="rect">
            <a:avLst/>
          </a:prstGeom>
          <a:noFill/>
          <a:ln w="9525">
            <a:noFill/>
            <a:miter lim="800000"/>
            <a:headEnd/>
            <a:tailEnd/>
          </a:ln>
        </p:spPr>
        <p:txBody>
          <a:bodyPr wrap="square" lIns="92075" tIns="46038" rIns="92075" bIns="46038">
            <a:spAutoFit/>
          </a:bodyPr>
          <a:lstStyle/>
          <a:p>
            <a:pPr eaLnBrk="0" hangingPunct="0"/>
            <a:r>
              <a:rPr lang="id-ID" sz="2200" b="1" dirty="0">
                <a:solidFill>
                  <a:srgbClr val="503D00"/>
                </a:solidFill>
                <a:latin typeface="Times New Roman" pitchFamily="18" charset="0"/>
              </a:rPr>
              <a:t>Lanjutkan Proses FMEA Anda, ke step 3, analisa Fungsi dari Item Proses, Tahapan proses dan </a:t>
            </a:r>
            <a:r>
              <a:rPr lang="id-ID" sz="2200" b="1" dirty="0" err="1">
                <a:solidFill>
                  <a:srgbClr val="503D00"/>
                </a:solidFill>
                <a:latin typeface="Times New Roman" pitchFamily="18" charset="0"/>
              </a:rPr>
              <a:t>Working</a:t>
            </a:r>
            <a:r>
              <a:rPr lang="id-ID" sz="2200" b="1" dirty="0">
                <a:solidFill>
                  <a:srgbClr val="503D00"/>
                </a:solidFill>
                <a:latin typeface="Times New Roman" pitchFamily="18" charset="0"/>
              </a:rPr>
              <a:t> </a:t>
            </a:r>
            <a:r>
              <a:rPr lang="id-ID" sz="2200" b="1" dirty="0" err="1">
                <a:solidFill>
                  <a:srgbClr val="503D00"/>
                </a:solidFill>
                <a:latin typeface="Times New Roman" pitchFamily="18" charset="0"/>
              </a:rPr>
              <a:t>Element</a:t>
            </a:r>
            <a:endParaRPr lang="en-US" sz="2200" dirty="0">
              <a:solidFill>
                <a:srgbClr val="503D00"/>
              </a:solidFill>
              <a:latin typeface="Times New Roman" pitchFamily="18" charset="0"/>
            </a:endParaRPr>
          </a:p>
        </p:txBody>
      </p:sp>
      <p:pic>
        <p:nvPicPr>
          <p:cNvPr id="16" name="Picture 15">
            <a:extLst>
              <a:ext uri="{FF2B5EF4-FFF2-40B4-BE49-F238E27FC236}">
                <a16:creationId xmlns:a16="http://schemas.microsoft.com/office/drawing/2014/main" id="{3A78B827-FC9B-455E-9EEB-333E3EAC4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007" y="2296012"/>
            <a:ext cx="6607897" cy="40603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1C5A02D-9CD7-4E00-B78F-B9B3D4D8913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0191801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53AF94-5B35-4E49-94EA-D1A9AAD5EBB6}"/>
              </a:ext>
            </a:extLst>
          </p:cNvPr>
          <p:cNvPicPr>
            <a:picLocks noChangeAspect="1"/>
          </p:cNvPicPr>
          <p:nvPr/>
        </p:nvPicPr>
        <p:blipFill>
          <a:blip r:embed="rId2"/>
          <a:stretch>
            <a:fillRect/>
          </a:stretch>
        </p:blipFill>
        <p:spPr>
          <a:xfrm>
            <a:off x="0" y="0"/>
            <a:ext cx="9906000" cy="6858000"/>
          </a:xfrm>
          <a:prstGeom prst="rect">
            <a:avLst/>
          </a:prstGeom>
        </p:spPr>
      </p:pic>
      <p:sp>
        <p:nvSpPr>
          <p:cNvPr id="24" name="Rectangle 23">
            <a:extLst>
              <a:ext uri="{FF2B5EF4-FFF2-40B4-BE49-F238E27FC236}">
                <a16:creationId xmlns:a16="http://schemas.microsoft.com/office/drawing/2014/main" id="{60366EBE-AF8F-4737-8373-567A0E7C716B}"/>
              </a:ext>
            </a:extLst>
          </p:cNvPr>
          <p:cNvSpPr/>
          <p:nvPr/>
        </p:nvSpPr>
        <p:spPr>
          <a:xfrm>
            <a:off x="-1" y="-22824"/>
            <a:ext cx="9906001" cy="6880824"/>
          </a:xfrm>
          <a:prstGeom prst="rect">
            <a:avLst/>
          </a:prstGeom>
          <a:gradFill>
            <a:gsLst>
              <a:gs pos="0">
                <a:schemeClr val="tx1">
                  <a:lumMod val="95000"/>
                  <a:lumOff val="5000"/>
                </a:schemeClr>
              </a:gs>
              <a:gs pos="54000">
                <a:schemeClr val="accent6">
                  <a:lumMod val="50000"/>
                </a:schemeClr>
              </a:gs>
              <a:gs pos="100000">
                <a:srgbClr val="002060"/>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42</a:t>
            </a:fld>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3570835" y="202707"/>
            <a:ext cx="31325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solidFill>
                  <a:srgbClr val="FFFF00"/>
                </a:solidFill>
                <a:latin typeface="Verdana" panose="020B0604030504040204" pitchFamily="34" charset="0"/>
              </a:rPr>
              <a:t>4. Analisa Risiko</a:t>
            </a:r>
            <a:endParaRPr lang="en-US" altLang="id-ID" sz="2400" dirty="0">
              <a:solidFill>
                <a:srgbClr val="FFFF00"/>
              </a:solidFill>
              <a:latin typeface="Verdana" panose="020B0604030504040204" pitchFamily="34" charset="0"/>
            </a:endParaRPr>
          </a:p>
        </p:txBody>
      </p:sp>
      <p:sp>
        <p:nvSpPr>
          <p:cNvPr id="21" name="TextBox 20">
            <a:extLst>
              <a:ext uri="{FF2B5EF4-FFF2-40B4-BE49-F238E27FC236}">
                <a16:creationId xmlns:a16="http://schemas.microsoft.com/office/drawing/2014/main" id="{824C7D4F-ACCE-4143-9E96-1D9882E2CA12}"/>
              </a:ext>
            </a:extLst>
          </p:cNvPr>
          <p:cNvSpPr txBox="1"/>
          <p:nvPr/>
        </p:nvSpPr>
        <p:spPr>
          <a:xfrm>
            <a:off x="657991" y="5395535"/>
            <a:ext cx="8786798" cy="707886"/>
          </a:xfrm>
          <a:prstGeom prst="rect">
            <a:avLst/>
          </a:prstGeom>
          <a:noFill/>
        </p:spPr>
        <p:txBody>
          <a:bodyPr wrap="square" rtlCol="0">
            <a:spAutoFit/>
          </a:bodyPr>
          <a:lstStyle/>
          <a:p>
            <a:r>
              <a:rPr lang="en-ID" sz="2000" i="1" dirty="0" err="1">
                <a:solidFill>
                  <a:srgbClr val="FFFF00"/>
                </a:solidFill>
              </a:rPr>
              <a:t>Mengidentifiaksi</a:t>
            </a:r>
            <a:r>
              <a:rPr lang="en-ID" sz="2000" i="1" dirty="0">
                <a:solidFill>
                  <a:srgbClr val="FFFF00"/>
                </a:solidFill>
              </a:rPr>
              <a:t> </a:t>
            </a:r>
            <a:r>
              <a:rPr lang="en-ID" sz="2000" i="1" dirty="0" err="1">
                <a:solidFill>
                  <a:srgbClr val="FFFF00"/>
                </a:solidFill>
              </a:rPr>
              <a:t>dampak</a:t>
            </a:r>
            <a:r>
              <a:rPr lang="en-ID" sz="2000" i="1" dirty="0">
                <a:solidFill>
                  <a:srgbClr val="FFFF00"/>
                </a:solidFill>
              </a:rPr>
              <a:t> </a:t>
            </a:r>
            <a:r>
              <a:rPr lang="en-ID" sz="2000" i="1" dirty="0" err="1">
                <a:solidFill>
                  <a:srgbClr val="FFFF00"/>
                </a:solidFill>
              </a:rPr>
              <a:t>kegagalan</a:t>
            </a:r>
            <a:r>
              <a:rPr lang="en-ID" sz="2000" i="1" dirty="0">
                <a:solidFill>
                  <a:srgbClr val="FFFF00"/>
                </a:solidFill>
              </a:rPr>
              <a:t> </a:t>
            </a:r>
            <a:r>
              <a:rPr lang="en-ID" sz="2000" i="1" dirty="0" err="1">
                <a:solidFill>
                  <a:srgbClr val="FFFF00"/>
                </a:solidFill>
              </a:rPr>
              <a:t>produk</a:t>
            </a:r>
            <a:r>
              <a:rPr lang="en-ID" sz="2000" i="1" dirty="0">
                <a:solidFill>
                  <a:srgbClr val="FFFF00"/>
                </a:solidFill>
              </a:rPr>
              <a:t> di customer dan </a:t>
            </a:r>
            <a:r>
              <a:rPr lang="en-ID" sz="2000" i="1" dirty="0" err="1">
                <a:solidFill>
                  <a:srgbClr val="FFFF00"/>
                </a:solidFill>
              </a:rPr>
              <a:t>dari</a:t>
            </a:r>
            <a:r>
              <a:rPr lang="en-ID" sz="2000" i="1" dirty="0">
                <a:solidFill>
                  <a:srgbClr val="FFFF00"/>
                </a:solidFill>
              </a:rPr>
              <a:t> </a:t>
            </a:r>
            <a:r>
              <a:rPr lang="en-ID" sz="2000" i="1" dirty="0" err="1">
                <a:solidFill>
                  <a:srgbClr val="FFFF00"/>
                </a:solidFill>
              </a:rPr>
              <a:t>itu</a:t>
            </a:r>
            <a:r>
              <a:rPr lang="en-ID" sz="2000" i="1" dirty="0">
                <a:solidFill>
                  <a:srgbClr val="FFFF00"/>
                </a:solidFill>
              </a:rPr>
              <a:t> </a:t>
            </a:r>
            <a:r>
              <a:rPr lang="en-ID" sz="2000" i="1" dirty="0" err="1">
                <a:solidFill>
                  <a:srgbClr val="FFFF00"/>
                </a:solidFill>
              </a:rPr>
              <a:t>tentukan</a:t>
            </a:r>
            <a:r>
              <a:rPr lang="en-ID" sz="2000" i="1" dirty="0">
                <a:solidFill>
                  <a:srgbClr val="FFFF00"/>
                </a:solidFill>
              </a:rPr>
              <a:t> </a:t>
            </a:r>
            <a:r>
              <a:rPr lang="en-ID" sz="2000" i="1" dirty="0" err="1">
                <a:solidFill>
                  <a:srgbClr val="FFFF00"/>
                </a:solidFill>
              </a:rPr>
              <a:t>kegagalam</a:t>
            </a:r>
            <a:r>
              <a:rPr lang="en-ID" sz="2000" i="1" dirty="0">
                <a:solidFill>
                  <a:srgbClr val="FFFF00"/>
                </a:solidFill>
              </a:rPr>
              <a:t> </a:t>
            </a:r>
            <a:r>
              <a:rPr lang="en-ID" sz="2000" i="1" dirty="0" err="1">
                <a:solidFill>
                  <a:srgbClr val="FFFF00"/>
                </a:solidFill>
              </a:rPr>
              <a:t>dari</a:t>
            </a:r>
            <a:r>
              <a:rPr lang="en-ID" sz="2000" i="1" dirty="0">
                <a:solidFill>
                  <a:srgbClr val="FFFF00"/>
                </a:solidFill>
              </a:rPr>
              <a:t> proses, </a:t>
            </a:r>
            <a:r>
              <a:rPr lang="en-ID" sz="2000" i="1" dirty="0" err="1">
                <a:solidFill>
                  <a:srgbClr val="FFFF00"/>
                </a:solidFill>
              </a:rPr>
              <a:t>serta</a:t>
            </a:r>
            <a:r>
              <a:rPr lang="en-ID" sz="2000" i="1" dirty="0">
                <a:solidFill>
                  <a:srgbClr val="FFFF00"/>
                </a:solidFill>
              </a:rPr>
              <a:t> </a:t>
            </a:r>
            <a:r>
              <a:rPr lang="en-ID" sz="2000" i="1" dirty="0" err="1">
                <a:solidFill>
                  <a:srgbClr val="FFFF00"/>
                </a:solidFill>
              </a:rPr>
              <a:t>tetapkan</a:t>
            </a:r>
            <a:r>
              <a:rPr lang="en-ID" sz="2000" i="1" dirty="0">
                <a:solidFill>
                  <a:srgbClr val="FFFF00"/>
                </a:solidFill>
              </a:rPr>
              <a:t> </a:t>
            </a:r>
            <a:r>
              <a:rPr lang="en-ID" sz="2000" i="1" dirty="0" err="1">
                <a:solidFill>
                  <a:srgbClr val="FFFF00"/>
                </a:solidFill>
              </a:rPr>
              <a:t>penyebab</a:t>
            </a:r>
            <a:r>
              <a:rPr lang="en-ID" sz="2000" i="1" dirty="0">
                <a:solidFill>
                  <a:srgbClr val="FFFF00"/>
                </a:solidFill>
              </a:rPr>
              <a:t> </a:t>
            </a:r>
            <a:r>
              <a:rPr lang="en-ID" sz="2000" i="1" dirty="0" err="1">
                <a:solidFill>
                  <a:srgbClr val="FFFF00"/>
                </a:solidFill>
              </a:rPr>
              <a:t>kegagalan</a:t>
            </a:r>
            <a:r>
              <a:rPr lang="en-ID" sz="2000" i="1" dirty="0">
                <a:solidFill>
                  <a:srgbClr val="FFFF00"/>
                </a:solidFill>
              </a:rPr>
              <a:t> </a:t>
            </a:r>
            <a:r>
              <a:rPr lang="en-ID" sz="2000" i="1" dirty="0" err="1">
                <a:solidFill>
                  <a:srgbClr val="FFFF00"/>
                </a:solidFill>
              </a:rPr>
              <a:t>tersebut</a:t>
            </a:r>
            <a:r>
              <a:rPr lang="en-ID" sz="2000" i="1" dirty="0">
                <a:solidFill>
                  <a:srgbClr val="FFFF00"/>
                </a:solidFill>
              </a:rPr>
              <a:t> </a:t>
            </a:r>
            <a:r>
              <a:rPr lang="en-ID" sz="2000" i="1" dirty="0" err="1">
                <a:solidFill>
                  <a:srgbClr val="FFFF00"/>
                </a:solidFill>
              </a:rPr>
              <a:t>dari</a:t>
            </a:r>
            <a:r>
              <a:rPr lang="en-ID" sz="2000" i="1" dirty="0">
                <a:solidFill>
                  <a:srgbClr val="FFFF00"/>
                </a:solidFill>
              </a:rPr>
              <a:t> 4M + 1E</a:t>
            </a:r>
            <a:endParaRPr lang="id-ID" sz="2000" i="1" dirty="0">
              <a:solidFill>
                <a:srgbClr val="FFFF00"/>
              </a:solidFill>
            </a:endParaRPr>
          </a:p>
        </p:txBody>
      </p:sp>
      <p:sp>
        <p:nvSpPr>
          <p:cNvPr id="12" name="Oval 11">
            <a:extLst>
              <a:ext uri="{FF2B5EF4-FFF2-40B4-BE49-F238E27FC236}">
                <a16:creationId xmlns:a16="http://schemas.microsoft.com/office/drawing/2014/main" id="{A8533DCF-93D9-4DCE-8053-9F37BECB0472}"/>
              </a:ext>
            </a:extLst>
          </p:cNvPr>
          <p:cNvSpPr/>
          <p:nvPr/>
        </p:nvSpPr>
        <p:spPr>
          <a:xfrm>
            <a:off x="3839947" y="1256596"/>
            <a:ext cx="2594367" cy="2584694"/>
          </a:xfrm>
          <a:prstGeom prst="ellipse">
            <a:avLst/>
          </a:prstGeom>
          <a:solidFill>
            <a:srgbClr val="00B0F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coolSlant"/>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chemeClr val="tx1"/>
                </a:solidFill>
                <a:latin typeface="Arial" panose="020B0604020202020204" pitchFamily="34" charset="0"/>
                <a:cs typeface="Arial" panose="020B0604020202020204" pitchFamily="34" charset="0"/>
              </a:rPr>
              <a:t>Failure Mode</a:t>
            </a:r>
          </a:p>
        </p:txBody>
      </p:sp>
      <p:grpSp>
        <p:nvGrpSpPr>
          <p:cNvPr id="3" name="Group 2">
            <a:extLst>
              <a:ext uri="{FF2B5EF4-FFF2-40B4-BE49-F238E27FC236}">
                <a16:creationId xmlns:a16="http://schemas.microsoft.com/office/drawing/2014/main" id="{6A247468-CB16-4828-B518-BBAFBE5E1895}"/>
              </a:ext>
            </a:extLst>
          </p:cNvPr>
          <p:cNvGrpSpPr/>
          <p:nvPr/>
        </p:nvGrpSpPr>
        <p:grpSpPr>
          <a:xfrm>
            <a:off x="1540732" y="1256596"/>
            <a:ext cx="2594367" cy="2584694"/>
            <a:chOff x="950410" y="1256596"/>
            <a:chExt cx="2594367" cy="2584694"/>
          </a:xfrm>
          <a:solidFill>
            <a:srgbClr val="EB4B5A">
              <a:alpha val="30000"/>
            </a:srgbClr>
          </a:solidFill>
          <a:scene3d>
            <a:camera prst="orthographicFront">
              <a:rot lat="0" lon="0" rev="0"/>
            </a:camera>
            <a:lightRig rig="balanced" dir="t">
              <a:rot lat="0" lon="0" rev="8700000"/>
            </a:lightRig>
          </a:scene3d>
        </p:grpSpPr>
        <p:sp>
          <p:nvSpPr>
            <p:cNvPr id="11" name="Oval 10">
              <a:extLst>
                <a:ext uri="{FF2B5EF4-FFF2-40B4-BE49-F238E27FC236}">
                  <a16:creationId xmlns:a16="http://schemas.microsoft.com/office/drawing/2014/main" id="{94124CC7-2C09-4AF2-85DF-62B46FD949CD}"/>
                </a:ext>
              </a:extLst>
            </p:cNvPr>
            <p:cNvSpPr/>
            <p:nvPr/>
          </p:nvSpPr>
          <p:spPr>
            <a:xfrm>
              <a:off x="950410" y="1256596"/>
              <a:ext cx="2594367" cy="2584694"/>
            </a:xfrm>
            <a:prstGeom prst="ellipse">
              <a:avLst/>
            </a:prstGeom>
            <a:grpFill/>
            <a:ln w="38100">
              <a:noFill/>
            </a:ln>
            <a:effectLst>
              <a:outerShdw blurRad="107950" dist="12700" dir="5400000" algn="ctr">
                <a:srgbClr val="000000"/>
              </a:outerShdw>
            </a:effectLst>
            <a:sp3d contourW="44450" prstMaterial="matte">
              <a:bevelT w="63500" h="63500" prst="divot"/>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chemeClr val="bg1"/>
                  </a:solidFill>
                  <a:latin typeface="Arial" panose="020B0604020202020204" pitchFamily="34" charset="0"/>
                  <a:cs typeface="Arial" panose="020B0604020202020204" pitchFamily="34" charset="0"/>
                </a:rPr>
                <a:t>Failure Effect</a:t>
              </a:r>
            </a:p>
          </p:txBody>
        </p:sp>
        <p:sp>
          <p:nvSpPr>
            <p:cNvPr id="17" name="TextBox 16">
              <a:extLst>
                <a:ext uri="{FF2B5EF4-FFF2-40B4-BE49-F238E27FC236}">
                  <a16:creationId xmlns:a16="http://schemas.microsoft.com/office/drawing/2014/main" id="{5CE03B38-F046-43DC-AFC6-7CD40460B047}"/>
                </a:ext>
              </a:extLst>
            </p:cNvPr>
            <p:cNvSpPr txBox="1"/>
            <p:nvPr/>
          </p:nvSpPr>
          <p:spPr>
            <a:xfrm>
              <a:off x="1205348" y="1749662"/>
              <a:ext cx="209204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pPr algn="ctr"/>
              <a:r>
                <a:rPr lang="id-ID" dirty="0">
                  <a:solidFill>
                    <a:schemeClr val="bg1"/>
                  </a:solidFill>
                  <a:latin typeface="Arial" panose="020B0604020202020204" pitchFamily="34" charset="0"/>
                  <a:cs typeface="Arial" panose="020B0604020202020204" pitchFamily="34" charset="0"/>
                </a:rPr>
                <a:t>What Happens?</a:t>
              </a:r>
            </a:p>
          </p:txBody>
        </p:sp>
      </p:grpSp>
      <p:grpSp>
        <p:nvGrpSpPr>
          <p:cNvPr id="2" name="Group 1">
            <a:extLst>
              <a:ext uri="{FF2B5EF4-FFF2-40B4-BE49-F238E27FC236}">
                <a16:creationId xmlns:a16="http://schemas.microsoft.com/office/drawing/2014/main" id="{FFC85DE9-36E1-4378-B012-5402638C3DF4}"/>
              </a:ext>
            </a:extLst>
          </p:cNvPr>
          <p:cNvGrpSpPr/>
          <p:nvPr/>
        </p:nvGrpSpPr>
        <p:grpSpPr>
          <a:xfrm>
            <a:off x="6141632" y="1256596"/>
            <a:ext cx="2594367" cy="2584694"/>
            <a:chOff x="6742139" y="1256596"/>
            <a:chExt cx="2594367" cy="2584694"/>
          </a:xfrm>
          <a:solidFill>
            <a:srgbClr val="B889DB">
              <a:alpha val="30000"/>
            </a:srgbClr>
          </a:solidFill>
          <a:scene3d>
            <a:camera prst="orthographicFront">
              <a:rot lat="0" lon="0" rev="0"/>
            </a:camera>
            <a:lightRig rig="soft" dir="t">
              <a:rot lat="0" lon="0" rev="0"/>
            </a:lightRig>
          </a:scene3d>
        </p:grpSpPr>
        <p:sp>
          <p:nvSpPr>
            <p:cNvPr id="16" name="Oval 15">
              <a:extLst>
                <a:ext uri="{FF2B5EF4-FFF2-40B4-BE49-F238E27FC236}">
                  <a16:creationId xmlns:a16="http://schemas.microsoft.com/office/drawing/2014/main" id="{E81412BA-5BF2-46DE-BC1A-A9E7AFE35AE0}"/>
                </a:ext>
              </a:extLst>
            </p:cNvPr>
            <p:cNvSpPr/>
            <p:nvPr/>
          </p:nvSpPr>
          <p:spPr>
            <a:xfrm>
              <a:off x="6742139" y="1256596"/>
              <a:ext cx="2594367" cy="2584694"/>
            </a:xfrm>
            <a:prstGeom prst="ellipse">
              <a:avLst/>
            </a:prstGeom>
            <a:grpFill/>
            <a:ln w="38100">
              <a:noFill/>
            </a:ln>
            <a:effectLst>
              <a:outerShdw blurRad="107950" dist="12700" dir="5400000" algn="ctr">
                <a:srgbClr val="000000"/>
              </a:outerShdw>
            </a:effectLst>
            <a:sp3d contourW="44450" prstMaterial="matte">
              <a:bevelT w="63500" h="63500" prst="riblet"/>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chemeClr val="bg1"/>
                  </a:solidFill>
                  <a:latin typeface="Arial" panose="020B0604020202020204" pitchFamily="34" charset="0"/>
                  <a:cs typeface="Arial" panose="020B0604020202020204" pitchFamily="34" charset="0"/>
                </a:rPr>
                <a:t>Failure Cause</a:t>
              </a:r>
            </a:p>
          </p:txBody>
        </p:sp>
        <p:sp>
          <p:nvSpPr>
            <p:cNvPr id="18" name="TextBox 17">
              <a:extLst>
                <a:ext uri="{FF2B5EF4-FFF2-40B4-BE49-F238E27FC236}">
                  <a16:creationId xmlns:a16="http://schemas.microsoft.com/office/drawing/2014/main" id="{CDD361D5-67A7-4B8B-858D-B07328900C07}"/>
                </a:ext>
              </a:extLst>
            </p:cNvPr>
            <p:cNvSpPr txBox="1"/>
            <p:nvPr/>
          </p:nvSpPr>
          <p:spPr>
            <a:xfrm>
              <a:off x="7212793" y="2880225"/>
              <a:ext cx="1742798"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id-ID" dirty="0">
                  <a:solidFill>
                    <a:schemeClr val="bg1"/>
                  </a:solidFill>
                </a:rPr>
                <a:t>Why?</a:t>
              </a:r>
            </a:p>
          </p:txBody>
        </p:sp>
      </p:grpSp>
      <p:sp>
        <p:nvSpPr>
          <p:cNvPr id="19" name="Arrow: Curved Down 18">
            <a:extLst>
              <a:ext uri="{FF2B5EF4-FFF2-40B4-BE49-F238E27FC236}">
                <a16:creationId xmlns:a16="http://schemas.microsoft.com/office/drawing/2014/main" id="{76D6B20A-78D9-4ADC-AD3E-4A7FEFC485A3}"/>
              </a:ext>
            </a:extLst>
          </p:cNvPr>
          <p:cNvSpPr/>
          <p:nvPr/>
        </p:nvSpPr>
        <p:spPr>
          <a:xfrm>
            <a:off x="5472548" y="1194771"/>
            <a:ext cx="2231358" cy="924223"/>
          </a:xfrm>
          <a:prstGeom prst="curved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Arial" panose="020B0604020202020204" pitchFamily="34" charset="0"/>
              <a:cs typeface="Arial" panose="020B0604020202020204" pitchFamily="34" charset="0"/>
            </a:endParaRPr>
          </a:p>
        </p:txBody>
      </p:sp>
      <p:sp>
        <p:nvSpPr>
          <p:cNvPr id="20" name="Arrow: Curved Down 19">
            <a:extLst>
              <a:ext uri="{FF2B5EF4-FFF2-40B4-BE49-F238E27FC236}">
                <a16:creationId xmlns:a16="http://schemas.microsoft.com/office/drawing/2014/main" id="{D7B49ED7-4707-4188-9E48-738A332B6D21}"/>
              </a:ext>
            </a:extLst>
          </p:cNvPr>
          <p:cNvSpPr/>
          <p:nvPr/>
        </p:nvSpPr>
        <p:spPr>
          <a:xfrm rot="10800000">
            <a:off x="2490718" y="2989341"/>
            <a:ext cx="2231358" cy="886142"/>
          </a:xfrm>
          <a:prstGeom prst="curvedDown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latin typeface="Arial" panose="020B0604020202020204" pitchFamily="34" charset="0"/>
              <a:cs typeface="Arial" panose="020B0604020202020204" pitchFamily="34" charset="0"/>
            </a:endParaRPr>
          </a:p>
        </p:txBody>
      </p:sp>
      <p:sp>
        <p:nvSpPr>
          <p:cNvPr id="22" name="Arrow: Up 21">
            <a:extLst>
              <a:ext uri="{FF2B5EF4-FFF2-40B4-BE49-F238E27FC236}">
                <a16:creationId xmlns:a16="http://schemas.microsoft.com/office/drawing/2014/main" id="{FFC41A53-EEE5-4D5E-811E-DB87AB2F884B}"/>
              </a:ext>
            </a:extLst>
          </p:cNvPr>
          <p:cNvSpPr/>
          <p:nvPr/>
        </p:nvSpPr>
        <p:spPr>
          <a:xfrm>
            <a:off x="4889885" y="3903114"/>
            <a:ext cx="501921" cy="715617"/>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Rounded Corners 22">
            <a:extLst>
              <a:ext uri="{FF2B5EF4-FFF2-40B4-BE49-F238E27FC236}">
                <a16:creationId xmlns:a16="http://schemas.microsoft.com/office/drawing/2014/main" id="{A99C370C-5F4C-40F4-AA04-1CEBED199DD3}"/>
              </a:ext>
            </a:extLst>
          </p:cNvPr>
          <p:cNvSpPr/>
          <p:nvPr/>
        </p:nvSpPr>
        <p:spPr>
          <a:xfrm>
            <a:off x="4100920" y="4740789"/>
            <a:ext cx="2072422" cy="365827"/>
          </a:xfrm>
          <a:prstGeom prst="roundRect">
            <a:avLst/>
          </a:prstGeom>
          <a:solidFill>
            <a:srgbClr val="FFC000"/>
          </a:solidFill>
          <a:ln w="19050">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chemeClr val="tx1"/>
                </a:solidFill>
              </a:rPr>
              <a:t>Focus Element</a:t>
            </a:r>
          </a:p>
        </p:txBody>
      </p:sp>
      <p:sp>
        <p:nvSpPr>
          <p:cNvPr id="4" name="Arrow: Right 3">
            <a:extLst>
              <a:ext uri="{FF2B5EF4-FFF2-40B4-BE49-F238E27FC236}">
                <a16:creationId xmlns:a16="http://schemas.microsoft.com/office/drawing/2014/main" id="{01E84DD4-1A56-46E6-9230-371638FE53DC}"/>
              </a:ext>
            </a:extLst>
          </p:cNvPr>
          <p:cNvSpPr/>
          <p:nvPr/>
        </p:nvSpPr>
        <p:spPr>
          <a:xfrm>
            <a:off x="6182867" y="2394857"/>
            <a:ext cx="260972" cy="31636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26D00FC-B1C6-432B-A7CD-8845EF04F3D9}"/>
              </a:ext>
            </a:extLst>
          </p:cNvPr>
          <p:cNvSpPr/>
          <p:nvPr/>
        </p:nvSpPr>
        <p:spPr>
          <a:xfrm flipH="1">
            <a:off x="3830422" y="2424493"/>
            <a:ext cx="260972" cy="31636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D324FEA-CFA5-43CE-8D84-143C502AC679}"/>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8738326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2500"/>
                            </p:stCondLst>
                            <p:childTnLst>
                              <p:par>
                                <p:cTn id="37" presetID="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2" grpId="0" animBg="1"/>
      <p:bldP spid="19" grpId="0" animBg="1"/>
      <p:bldP spid="20" grpId="0" animBg="1"/>
      <p:bldP spid="22" grpId="0" animBg="1"/>
      <p:bldP spid="23" grpId="0" animBg="1"/>
      <p:bldP spid="4"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356473" y="6228232"/>
            <a:ext cx="2228850" cy="365125"/>
          </a:xfrm>
        </p:spPr>
        <p:txBody>
          <a:bodyPr/>
          <a:lstStyle/>
          <a:p>
            <a:pPr>
              <a:defRPr/>
            </a:pPr>
            <a:fld id="{6479658B-7F9C-4333-9499-869B8642C574}" type="slidenum">
              <a:rPr lang="en-US" smtClean="0"/>
              <a:pPr>
                <a:defRPr/>
              </a:pPr>
              <a:t>43</a:t>
            </a:fld>
            <a:endParaRPr lang="en-US" dirty="0"/>
          </a:p>
        </p:txBody>
      </p:sp>
      <p:pic>
        <p:nvPicPr>
          <p:cNvPr id="18" name="Picture 17">
            <a:extLst>
              <a:ext uri="{FF2B5EF4-FFF2-40B4-BE49-F238E27FC236}">
                <a16:creationId xmlns:a16="http://schemas.microsoft.com/office/drawing/2014/main" id="{9E5CBB2F-1567-4FFF-9CD4-8B9DBE232CED}"/>
              </a:ext>
            </a:extLst>
          </p:cNvPr>
          <p:cNvPicPr>
            <a:picLocks noChangeAspect="1"/>
          </p:cNvPicPr>
          <p:nvPr/>
        </p:nvPicPr>
        <p:blipFill>
          <a:blip r:embed="rId2"/>
          <a:stretch>
            <a:fillRect/>
          </a:stretch>
        </p:blipFill>
        <p:spPr>
          <a:xfrm>
            <a:off x="-16509" y="0"/>
            <a:ext cx="1170060" cy="1068683"/>
          </a:xfrm>
          <a:prstGeom prst="rect">
            <a:avLst/>
          </a:prstGeom>
        </p:spPr>
      </p:pic>
      <p:sp>
        <p:nvSpPr>
          <p:cNvPr id="30" name="Rectangle 29">
            <a:extLst>
              <a:ext uri="{FF2B5EF4-FFF2-40B4-BE49-F238E27FC236}">
                <a16:creationId xmlns:a16="http://schemas.microsoft.com/office/drawing/2014/main" id="{7D9E27A6-45C1-4BAD-89EE-DC997BEE6C2B}"/>
              </a:ext>
            </a:extLst>
          </p:cNvPr>
          <p:cNvSpPr/>
          <p:nvPr/>
        </p:nvSpPr>
        <p:spPr>
          <a:xfrm>
            <a:off x="794737" y="395842"/>
            <a:ext cx="6316153" cy="621309"/>
          </a:xfrm>
          <a:prstGeom prst="rect">
            <a:avLst/>
          </a:prstGeom>
          <a:gradFill flip="none" rotWithShape="1">
            <a:gsLst>
              <a:gs pos="86000">
                <a:schemeClr val="bg1"/>
              </a:gs>
              <a:gs pos="0">
                <a:schemeClr val="bg1">
                  <a:alpha val="0"/>
                </a:schemeClr>
              </a:gs>
              <a:gs pos="100000">
                <a:schemeClr val="bg1">
                  <a:lumMod val="65000"/>
                </a:schemeClr>
              </a:gs>
            </a:gsLst>
            <a:lin ang="10800000" scaled="1"/>
            <a:tileRect/>
          </a:gradFill>
          <a:ln>
            <a:noFill/>
          </a:ln>
          <a:effectLst>
            <a:outerShdw blurRad="622300" dist="215900" dir="13500000" sx="87000" sy="87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2120177-C49C-462C-985A-BBA3E70473FE}"/>
              </a:ext>
            </a:extLst>
          </p:cNvPr>
          <p:cNvSpPr/>
          <p:nvPr/>
        </p:nvSpPr>
        <p:spPr>
          <a:xfrm>
            <a:off x="-16508" y="6328715"/>
            <a:ext cx="4121834" cy="529285"/>
          </a:xfrm>
          <a:custGeom>
            <a:avLst/>
            <a:gdLst>
              <a:gd name="connsiteX0" fmla="*/ 0 w 9906000"/>
              <a:gd name="connsiteY0" fmla="*/ 0 h 529285"/>
              <a:gd name="connsiteX1" fmla="*/ 9906000 w 9906000"/>
              <a:gd name="connsiteY1" fmla="*/ 0 h 529285"/>
              <a:gd name="connsiteX2" fmla="*/ 9906000 w 9906000"/>
              <a:gd name="connsiteY2" fmla="*/ 529285 h 529285"/>
              <a:gd name="connsiteX3" fmla="*/ 0 w 9906000"/>
              <a:gd name="connsiteY3" fmla="*/ 529285 h 529285"/>
              <a:gd name="connsiteX4" fmla="*/ 0 w 9906000"/>
              <a:gd name="connsiteY4" fmla="*/ 0 h 529285"/>
              <a:gd name="connsiteX0" fmla="*/ 0 w 9906000"/>
              <a:gd name="connsiteY0" fmla="*/ 0 h 529285"/>
              <a:gd name="connsiteX1" fmla="*/ 9906000 w 9906000"/>
              <a:gd name="connsiteY1" fmla="*/ 0 h 529285"/>
              <a:gd name="connsiteX2" fmla="*/ 9526172 w 9906000"/>
              <a:gd name="connsiteY2" fmla="*/ 529285 h 529285"/>
              <a:gd name="connsiteX3" fmla="*/ 0 w 9906000"/>
              <a:gd name="connsiteY3" fmla="*/ 529285 h 529285"/>
              <a:gd name="connsiteX4" fmla="*/ 0 w 9906000"/>
              <a:gd name="connsiteY4" fmla="*/ 0 h 529285"/>
              <a:gd name="connsiteX0" fmla="*/ 0 w 10219922"/>
              <a:gd name="connsiteY0" fmla="*/ 0 h 529285"/>
              <a:gd name="connsiteX1" fmla="*/ 10219922 w 10219922"/>
              <a:gd name="connsiteY1" fmla="*/ 0 h 529285"/>
              <a:gd name="connsiteX2" fmla="*/ 9526172 w 10219922"/>
              <a:gd name="connsiteY2" fmla="*/ 529285 h 529285"/>
              <a:gd name="connsiteX3" fmla="*/ 0 w 10219922"/>
              <a:gd name="connsiteY3" fmla="*/ 529285 h 529285"/>
              <a:gd name="connsiteX4" fmla="*/ 0 w 10219922"/>
              <a:gd name="connsiteY4" fmla="*/ 0 h 52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9922" h="529285">
                <a:moveTo>
                  <a:pt x="0" y="0"/>
                </a:moveTo>
                <a:lnTo>
                  <a:pt x="10219922" y="0"/>
                </a:lnTo>
                <a:lnTo>
                  <a:pt x="9526172" y="529285"/>
                </a:lnTo>
                <a:lnTo>
                  <a:pt x="0" y="529285"/>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A087EBC-BD39-4F0E-A151-F6426EBD1F14}"/>
              </a:ext>
            </a:extLst>
          </p:cNvPr>
          <p:cNvSpPr/>
          <p:nvPr/>
        </p:nvSpPr>
        <p:spPr>
          <a:xfrm>
            <a:off x="7312844" y="-14068"/>
            <a:ext cx="2593156" cy="457706"/>
          </a:xfrm>
          <a:custGeom>
            <a:avLst/>
            <a:gdLst>
              <a:gd name="connsiteX0" fmla="*/ 0 w 2593156"/>
              <a:gd name="connsiteY0" fmla="*/ 0 h 443638"/>
              <a:gd name="connsiteX1" fmla="*/ 2593156 w 2593156"/>
              <a:gd name="connsiteY1" fmla="*/ 0 h 443638"/>
              <a:gd name="connsiteX2" fmla="*/ 2593156 w 2593156"/>
              <a:gd name="connsiteY2" fmla="*/ 443638 h 443638"/>
              <a:gd name="connsiteX3" fmla="*/ 0 w 2593156"/>
              <a:gd name="connsiteY3" fmla="*/ 443638 h 443638"/>
              <a:gd name="connsiteX4" fmla="*/ 0 w 2593156"/>
              <a:gd name="connsiteY4" fmla="*/ 0 h 443638"/>
              <a:gd name="connsiteX0" fmla="*/ 351692 w 2593156"/>
              <a:gd name="connsiteY0" fmla="*/ 0 h 457706"/>
              <a:gd name="connsiteX1" fmla="*/ 2593156 w 2593156"/>
              <a:gd name="connsiteY1" fmla="*/ 14068 h 457706"/>
              <a:gd name="connsiteX2" fmla="*/ 2593156 w 2593156"/>
              <a:gd name="connsiteY2" fmla="*/ 457706 h 457706"/>
              <a:gd name="connsiteX3" fmla="*/ 0 w 2593156"/>
              <a:gd name="connsiteY3" fmla="*/ 457706 h 457706"/>
              <a:gd name="connsiteX4" fmla="*/ 351692 w 2593156"/>
              <a:gd name="connsiteY4" fmla="*/ 0 h 457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3156" h="457706">
                <a:moveTo>
                  <a:pt x="351692" y="0"/>
                </a:moveTo>
                <a:lnTo>
                  <a:pt x="2593156" y="14068"/>
                </a:lnTo>
                <a:lnTo>
                  <a:pt x="2593156" y="457706"/>
                </a:lnTo>
                <a:lnTo>
                  <a:pt x="0" y="457706"/>
                </a:lnTo>
                <a:lnTo>
                  <a:pt x="35169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95ECFC-00B2-E345-8945-A52EE7F49F94}"/>
              </a:ext>
            </a:extLst>
          </p:cNvPr>
          <p:cNvPicPr>
            <a:picLocks noChangeAspect="1"/>
          </p:cNvPicPr>
          <p:nvPr/>
        </p:nvPicPr>
        <p:blipFill>
          <a:blip r:embed="rId3"/>
          <a:stretch>
            <a:fillRect/>
          </a:stretch>
        </p:blipFill>
        <p:spPr>
          <a:xfrm>
            <a:off x="3452962" y="1412469"/>
            <a:ext cx="4653880" cy="1771016"/>
          </a:xfrm>
          <a:prstGeom prst="rect">
            <a:avLst/>
          </a:prstGeom>
        </p:spPr>
      </p:pic>
      <p:sp>
        <p:nvSpPr>
          <p:cNvPr id="14" name="Oval 13">
            <a:extLst>
              <a:ext uri="{FF2B5EF4-FFF2-40B4-BE49-F238E27FC236}">
                <a16:creationId xmlns:a16="http://schemas.microsoft.com/office/drawing/2014/main" id="{88B5BA0B-C501-BF40-B0E7-B024E6E1F736}"/>
              </a:ext>
            </a:extLst>
          </p:cNvPr>
          <p:cNvSpPr/>
          <p:nvPr/>
        </p:nvSpPr>
        <p:spPr>
          <a:xfrm>
            <a:off x="4089197" y="3866548"/>
            <a:ext cx="474014" cy="447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D6F37006-3DF1-0A48-989F-F420426D65C8}"/>
              </a:ext>
            </a:extLst>
          </p:cNvPr>
          <p:cNvSpPr/>
          <p:nvPr/>
        </p:nvSpPr>
        <p:spPr>
          <a:xfrm>
            <a:off x="5583291" y="3866548"/>
            <a:ext cx="474014" cy="447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a:extLst>
              <a:ext uri="{FF2B5EF4-FFF2-40B4-BE49-F238E27FC236}">
                <a16:creationId xmlns:a16="http://schemas.microsoft.com/office/drawing/2014/main" id="{61DBA309-4D3D-1B4C-8692-9E5963E5361F}"/>
              </a:ext>
            </a:extLst>
          </p:cNvPr>
          <p:cNvSpPr/>
          <p:nvPr/>
        </p:nvSpPr>
        <p:spPr>
          <a:xfrm>
            <a:off x="7126638" y="3886698"/>
            <a:ext cx="474014" cy="447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TextBox 14">
            <a:extLst>
              <a:ext uri="{FF2B5EF4-FFF2-40B4-BE49-F238E27FC236}">
                <a16:creationId xmlns:a16="http://schemas.microsoft.com/office/drawing/2014/main" id="{985259E7-1B97-0647-A670-1AF8055E44A4}"/>
              </a:ext>
            </a:extLst>
          </p:cNvPr>
          <p:cNvSpPr txBox="1"/>
          <p:nvPr/>
        </p:nvSpPr>
        <p:spPr>
          <a:xfrm>
            <a:off x="1992938" y="3510968"/>
            <a:ext cx="1629742" cy="646331"/>
          </a:xfrm>
          <a:prstGeom prst="rect">
            <a:avLst/>
          </a:prstGeom>
          <a:solidFill>
            <a:schemeClr val="accent2">
              <a:lumMod val="20000"/>
              <a:lumOff val="80000"/>
            </a:schemeClr>
          </a:solidFill>
          <a:ln>
            <a:solidFill>
              <a:schemeClr val="bg1"/>
            </a:solidFill>
          </a:ln>
        </p:spPr>
        <p:txBody>
          <a:bodyPr wrap="none" rtlCol="0">
            <a:spAutoFit/>
          </a:bodyPr>
          <a:lstStyle/>
          <a:p>
            <a:pPr algn="ctr"/>
            <a:r>
              <a:rPr lang="en-US" dirty="0"/>
              <a:t>Tingkat </a:t>
            </a:r>
          </a:p>
          <a:p>
            <a:pPr algn="ctr"/>
            <a:r>
              <a:rPr lang="en-US" dirty="0" err="1"/>
              <a:t>keseriusan</a:t>
            </a:r>
            <a:r>
              <a:rPr lang="en-US" dirty="0"/>
              <a:t> </a:t>
            </a:r>
            <a:r>
              <a:rPr lang="en-US" dirty="0" err="1"/>
              <a:t>efek</a:t>
            </a:r>
            <a:endParaRPr lang="en-US" dirty="0"/>
          </a:p>
        </p:txBody>
      </p:sp>
      <p:sp>
        <p:nvSpPr>
          <p:cNvPr id="31" name="Oval 30">
            <a:extLst>
              <a:ext uri="{FF2B5EF4-FFF2-40B4-BE49-F238E27FC236}">
                <a16:creationId xmlns:a16="http://schemas.microsoft.com/office/drawing/2014/main" id="{B4CB4AC2-1613-0842-A621-6F06029CA007}"/>
              </a:ext>
            </a:extLst>
          </p:cNvPr>
          <p:cNvSpPr/>
          <p:nvPr/>
        </p:nvSpPr>
        <p:spPr>
          <a:xfrm>
            <a:off x="2514425" y="4860092"/>
            <a:ext cx="474014" cy="447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6" name="Rounded Rectangle 25">
            <a:extLst>
              <a:ext uri="{FF2B5EF4-FFF2-40B4-BE49-F238E27FC236}">
                <a16:creationId xmlns:a16="http://schemas.microsoft.com/office/drawing/2014/main" id="{266C6B38-9E4F-6E45-B712-0FB6AAE70B52}"/>
              </a:ext>
            </a:extLst>
          </p:cNvPr>
          <p:cNvSpPr/>
          <p:nvPr/>
        </p:nvSpPr>
        <p:spPr>
          <a:xfrm>
            <a:off x="1153551" y="937547"/>
            <a:ext cx="7990449" cy="52182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2">
            <a:extLst>
              <a:ext uri="{FF2B5EF4-FFF2-40B4-BE49-F238E27FC236}">
                <a16:creationId xmlns:a16="http://schemas.microsoft.com/office/drawing/2014/main" id="{7C4D0227-C297-6145-95DE-CA8DC0FA9C87}"/>
              </a:ext>
            </a:extLst>
          </p:cNvPr>
          <p:cNvSpPr txBox="1">
            <a:spLocks noChangeArrowheads="1"/>
          </p:cNvSpPr>
          <p:nvPr/>
        </p:nvSpPr>
        <p:spPr bwMode="auto">
          <a:xfrm>
            <a:off x="3332970" y="960954"/>
            <a:ext cx="3366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Analisa Kegagalan</a:t>
            </a:r>
            <a:endParaRPr lang="en-US" altLang="id-ID" sz="2400" dirty="0">
              <a:latin typeface="Verdana" panose="020B0604030504040204" pitchFamily="34" charset="0"/>
            </a:endParaRPr>
          </a:p>
        </p:txBody>
      </p:sp>
      <p:sp>
        <p:nvSpPr>
          <p:cNvPr id="34" name="TextBox 33">
            <a:extLst>
              <a:ext uri="{FF2B5EF4-FFF2-40B4-BE49-F238E27FC236}">
                <a16:creationId xmlns:a16="http://schemas.microsoft.com/office/drawing/2014/main" id="{487F9981-C26C-C940-92DB-75A71714034D}"/>
              </a:ext>
            </a:extLst>
          </p:cNvPr>
          <p:cNvSpPr txBox="1"/>
          <p:nvPr/>
        </p:nvSpPr>
        <p:spPr>
          <a:xfrm>
            <a:off x="4966159" y="4391335"/>
            <a:ext cx="1660821" cy="954107"/>
          </a:xfrm>
          <a:prstGeom prst="rect">
            <a:avLst/>
          </a:prstGeom>
          <a:noFill/>
        </p:spPr>
        <p:txBody>
          <a:bodyPr wrap="square" rtlCol="0">
            <a:spAutoFit/>
          </a:bodyPr>
          <a:lstStyle/>
          <a:p>
            <a:pPr algn="ctr"/>
            <a:r>
              <a:rPr lang="id-ID" sz="1400" b="1" dirty="0">
                <a:latin typeface="Gill Sans MT" panose="020B0502020104020203" pitchFamily="34" charset="77"/>
              </a:rPr>
              <a:t>Potensi kegagalan dari tiap tahapan Proses </a:t>
            </a:r>
          </a:p>
          <a:p>
            <a:pPr algn="ctr"/>
            <a:endParaRPr lang="en-US" sz="1400" dirty="0">
              <a:latin typeface="Gill Sans MT" panose="020B0502020104020203" pitchFamily="34" charset="77"/>
            </a:endParaRPr>
          </a:p>
        </p:txBody>
      </p:sp>
      <p:sp>
        <p:nvSpPr>
          <p:cNvPr id="35" name="Rectangle 34">
            <a:extLst>
              <a:ext uri="{FF2B5EF4-FFF2-40B4-BE49-F238E27FC236}">
                <a16:creationId xmlns:a16="http://schemas.microsoft.com/office/drawing/2014/main" id="{4BAB0F35-9938-8849-B173-B98428E1FD75}"/>
              </a:ext>
            </a:extLst>
          </p:cNvPr>
          <p:cNvSpPr/>
          <p:nvPr/>
        </p:nvSpPr>
        <p:spPr>
          <a:xfrm>
            <a:off x="3696806" y="4403070"/>
            <a:ext cx="1258795" cy="523220"/>
          </a:xfrm>
          <a:prstGeom prst="rect">
            <a:avLst/>
          </a:prstGeom>
        </p:spPr>
        <p:txBody>
          <a:bodyPr wrap="square">
            <a:spAutoFit/>
          </a:bodyPr>
          <a:lstStyle/>
          <a:p>
            <a:pPr algn="ctr"/>
            <a:r>
              <a:rPr lang="id-ID" sz="1400" b="1" dirty="0">
                <a:latin typeface="Gill Sans MT" panose="020B0502020104020203" pitchFamily="34" charset="77"/>
              </a:rPr>
              <a:t>Efek dari kegagalan </a:t>
            </a:r>
          </a:p>
        </p:txBody>
      </p:sp>
      <p:sp>
        <p:nvSpPr>
          <p:cNvPr id="36" name="Rectangle 35">
            <a:extLst>
              <a:ext uri="{FF2B5EF4-FFF2-40B4-BE49-F238E27FC236}">
                <a16:creationId xmlns:a16="http://schemas.microsoft.com/office/drawing/2014/main" id="{FB90AB34-9BC2-1140-8EEB-DD09E026DAC3}"/>
              </a:ext>
            </a:extLst>
          </p:cNvPr>
          <p:cNvSpPr/>
          <p:nvPr/>
        </p:nvSpPr>
        <p:spPr>
          <a:xfrm>
            <a:off x="1479832" y="5393717"/>
            <a:ext cx="2655954" cy="523220"/>
          </a:xfrm>
          <a:prstGeom prst="rect">
            <a:avLst/>
          </a:prstGeom>
        </p:spPr>
        <p:txBody>
          <a:bodyPr wrap="square">
            <a:spAutoFit/>
          </a:bodyPr>
          <a:lstStyle/>
          <a:p>
            <a:pPr algn="ctr"/>
            <a:r>
              <a:rPr lang="id-ID" sz="1400" b="1" dirty="0">
                <a:latin typeface="Gill Sans MT" panose="020B0502020104020203" pitchFamily="34" charset="77"/>
              </a:rPr>
              <a:t>Tingkat Keseriusan dari Efek yang ditimbulkan</a:t>
            </a:r>
          </a:p>
        </p:txBody>
      </p:sp>
      <p:sp>
        <p:nvSpPr>
          <p:cNvPr id="37" name="Rectangle 36">
            <a:extLst>
              <a:ext uri="{FF2B5EF4-FFF2-40B4-BE49-F238E27FC236}">
                <a16:creationId xmlns:a16="http://schemas.microsoft.com/office/drawing/2014/main" id="{6550593C-322F-884F-84CC-B638CCE61562}"/>
              </a:ext>
            </a:extLst>
          </p:cNvPr>
          <p:cNvSpPr/>
          <p:nvPr/>
        </p:nvSpPr>
        <p:spPr>
          <a:xfrm>
            <a:off x="6708666" y="4448794"/>
            <a:ext cx="1660820" cy="523220"/>
          </a:xfrm>
          <a:prstGeom prst="rect">
            <a:avLst/>
          </a:prstGeom>
        </p:spPr>
        <p:txBody>
          <a:bodyPr wrap="square">
            <a:spAutoFit/>
          </a:bodyPr>
          <a:lstStyle/>
          <a:p>
            <a:pPr algn="ctr"/>
            <a:r>
              <a:rPr lang="id-ID" sz="1400" b="1" dirty="0">
                <a:latin typeface="Gill Sans MT" panose="020B0502020104020203" pitchFamily="34" charset="77"/>
              </a:rPr>
              <a:t>Analisa penyebab kegagalan </a:t>
            </a:r>
          </a:p>
        </p:txBody>
      </p:sp>
      <p:cxnSp>
        <p:nvCxnSpPr>
          <p:cNvPr id="3" name="Curved Connector 2">
            <a:extLst>
              <a:ext uri="{FF2B5EF4-FFF2-40B4-BE49-F238E27FC236}">
                <a16:creationId xmlns:a16="http://schemas.microsoft.com/office/drawing/2014/main" id="{EB8EE6D3-9055-8648-A300-CCF7A13A5D48}"/>
              </a:ext>
            </a:extLst>
          </p:cNvPr>
          <p:cNvCxnSpPr>
            <a:cxnSpLocks/>
            <a:stCxn id="20" idx="1"/>
          </p:cNvCxnSpPr>
          <p:nvPr/>
        </p:nvCxnSpPr>
        <p:spPr>
          <a:xfrm rot="10800000" flipV="1">
            <a:off x="2754086" y="2297977"/>
            <a:ext cx="698876" cy="1049054"/>
          </a:xfrm>
          <a:prstGeom prst="curvedConnector2">
            <a:avLst/>
          </a:prstGeom>
          <a:ln w="69850">
            <a:solidFill>
              <a:schemeClr val="accent1"/>
            </a:solidFill>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DC74A25-308E-0545-B0C5-6CDE16D6472E}"/>
              </a:ext>
            </a:extLst>
          </p:cNvPr>
          <p:cNvCxnSpPr/>
          <p:nvPr/>
        </p:nvCxnSpPr>
        <p:spPr>
          <a:xfrm>
            <a:off x="4288971" y="3139942"/>
            <a:ext cx="0" cy="6830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44C228-24DD-714E-8F9A-F24E95A21855}"/>
              </a:ext>
            </a:extLst>
          </p:cNvPr>
          <p:cNvCxnSpPr/>
          <p:nvPr/>
        </p:nvCxnSpPr>
        <p:spPr>
          <a:xfrm>
            <a:off x="7356388" y="3139942"/>
            <a:ext cx="0" cy="6830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6DA42F2-93D4-5B4E-A3FC-6691D47108E1}"/>
              </a:ext>
            </a:extLst>
          </p:cNvPr>
          <p:cNvCxnSpPr/>
          <p:nvPr/>
        </p:nvCxnSpPr>
        <p:spPr>
          <a:xfrm>
            <a:off x="5769428" y="3139942"/>
            <a:ext cx="0" cy="6830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E9D3F0-E12B-2243-B8BE-361F485AD917}"/>
              </a:ext>
            </a:extLst>
          </p:cNvPr>
          <p:cNvCxnSpPr>
            <a:cxnSpLocks/>
          </p:cNvCxnSpPr>
          <p:nvPr/>
        </p:nvCxnSpPr>
        <p:spPr>
          <a:xfrm>
            <a:off x="2754085" y="4209308"/>
            <a:ext cx="0" cy="5464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95C63BB-5279-4C76-9C1F-92DE7CB7D0D3}"/>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34518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44</a:t>
            </a:fld>
            <a:endParaRPr lang="en-US"/>
          </a:p>
        </p:txBody>
      </p:sp>
      <p:sp>
        <p:nvSpPr>
          <p:cNvPr id="2" name="TextBox 1">
            <a:extLst>
              <a:ext uri="{FF2B5EF4-FFF2-40B4-BE49-F238E27FC236}">
                <a16:creationId xmlns:a16="http://schemas.microsoft.com/office/drawing/2014/main" id="{E688F4BF-4DBF-439E-B5CB-08FD0C3C4E8D}"/>
              </a:ext>
            </a:extLst>
          </p:cNvPr>
          <p:cNvSpPr txBox="1"/>
          <p:nvPr/>
        </p:nvSpPr>
        <p:spPr>
          <a:xfrm>
            <a:off x="3634040" y="4152650"/>
            <a:ext cx="5727871" cy="2062103"/>
          </a:xfrm>
          <a:prstGeom prst="rect">
            <a:avLst/>
          </a:prstGeom>
          <a:noFill/>
        </p:spPr>
        <p:txBody>
          <a:bodyPr wrap="square" rtlCol="0">
            <a:spAutoFit/>
          </a:bodyPr>
          <a:lstStyle/>
          <a:p>
            <a:pPr marL="342900" indent="-342900">
              <a:buAutoNum type="arabicPeriod"/>
            </a:pPr>
            <a:endParaRPr lang="id-ID" sz="1600" dirty="0"/>
          </a:p>
          <a:p>
            <a:pPr marL="285750" indent="-285750">
              <a:buFont typeface="Courier New" panose="02070309020205020404" pitchFamily="49" charset="0"/>
              <a:buChar char="o"/>
            </a:pPr>
            <a:r>
              <a:rPr lang="id-ID" sz="1600" dirty="0"/>
              <a:t>Gambaran ketidaksesuaian pada proses dikarenakan tidak terpenuhinya persyaratan proses atau persyaratan customer yang ditentukan.</a:t>
            </a:r>
          </a:p>
          <a:p>
            <a:pPr marL="285750" indent="-285750">
              <a:buFont typeface="Courier New" panose="02070309020205020404" pitchFamily="49" charset="0"/>
              <a:buChar char="o"/>
            </a:pPr>
            <a:r>
              <a:rPr lang="id-ID" sz="1600" dirty="0"/>
              <a:t>Potensi kegagalan seperti: scratch, burry, crack, kotor, dimensi minus, kecelakaan kerja, dll.</a:t>
            </a:r>
          </a:p>
          <a:p>
            <a:pPr marL="285750" indent="-285750">
              <a:buFont typeface="Courier New" panose="02070309020205020404" pitchFamily="49" charset="0"/>
              <a:buChar char="o"/>
            </a:pPr>
            <a:r>
              <a:rPr lang="id-ID" sz="1600" dirty="0"/>
              <a:t>Potensi kegagalan juga bisa di definisikan kebalikan dari persyaratan produk</a:t>
            </a:r>
          </a:p>
        </p:txBody>
      </p:sp>
      <p:pic>
        <p:nvPicPr>
          <p:cNvPr id="19" name="Picture 2" descr="Related image">
            <a:extLst>
              <a:ext uri="{FF2B5EF4-FFF2-40B4-BE49-F238E27FC236}">
                <a16:creationId xmlns:a16="http://schemas.microsoft.com/office/drawing/2014/main" id="{6361CC6E-BC51-431F-B605-3317FC885B9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28906" r="74844"/>
                    </a14:imgEffect>
                  </a14:imgLayer>
                </a14:imgProps>
              </a:ext>
              <a:ext uri="{28A0092B-C50C-407E-A947-70E740481C1C}">
                <a14:useLocalDpi xmlns:a14="http://schemas.microsoft.com/office/drawing/2010/main" val="0"/>
              </a:ext>
            </a:extLst>
          </a:blip>
          <a:srcRect l="28131" r="23919"/>
          <a:stretch/>
        </p:blipFill>
        <p:spPr bwMode="auto">
          <a:xfrm rot="10800000">
            <a:off x="-144090" y="1017151"/>
            <a:ext cx="3192906" cy="271871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C724E58-F849-43DD-8112-C387610A4159}"/>
              </a:ext>
            </a:extLst>
          </p:cNvPr>
          <p:cNvGrpSpPr/>
          <p:nvPr/>
        </p:nvGrpSpPr>
        <p:grpSpPr>
          <a:xfrm>
            <a:off x="1965562" y="1073889"/>
            <a:ext cx="6926850" cy="1083732"/>
            <a:chOff x="2298113" y="2256087"/>
            <a:chExt cx="6926850" cy="1083732"/>
          </a:xfrm>
        </p:grpSpPr>
        <p:grpSp>
          <p:nvGrpSpPr>
            <p:cNvPr id="5" name="Group 4">
              <a:extLst>
                <a:ext uri="{FF2B5EF4-FFF2-40B4-BE49-F238E27FC236}">
                  <a16:creationId xmlns:a16="http://schemas.microsoft.com/office/drawing/2014/main" id="{2CDE0BF5-8863-40CF-AE7B-AC417D898CD9}"/>
                </a:ext>
              </a:extLst>
            </p:cNvPr>
            <p:cNvGrpSpPr/>
            <p:nvPr/>
          </p:nvGrpSpPr>
          <p:grpSpPr>
            <a:xfrm>
              <a:off x="2298113" y="2256087"/>
              <a:ext cx="6926850" cy="1083732"/>
              <a:chOff x="3066209" y="1945191"/>
              <a:chExt cx="6926850" cy="1083732"/>
            </a:xfrm>
          </p:grpSpPr>
          <p:sp>
            <p:nvSpPr>
              <p:cNvPr id="12" name="Trapezoid 11">
                <a:extLst>
                  <a:ext uri="{FF2B5EF4-FFF2-40B4-BE49-F238E27FC236}">
                    <a16:creationId xmlns:a16="http://schemas.microsoft.com/office/drawing/2014/main" id="{0F7DCC04-C511-4E20-85F9-BC546CE83CCD}"/>
                  </a:ext>
                </a:extLst>
              </p:cNvPr>
              <p:cNvSpPr/>
              <p:nvPr/>
            </p:nvSpPr>
            <p:spPr>
              <a:xfrm rot="16200000">
                <a:off x="3370771" y="1640629"/>
                <a:ext cx="1083732" cy="1692855"/>
              </a:xfrm>
              <a:custGeom>
                <a:avLst/>
                <a:gdLst>
                  <a:gd name="connsiteX0" fmla="*/ 0 w 1083732"/>
                  <a:gd name="connsiteY0" fmla="*/ 1547572 h 1547572"/>
                  <a:gd name="connsiteX1" fmla="*/ 270933 w 1083732"/>
                  <a:gd name="connsiteY1" fmla="*/ 0 h 1547572"/>
                  <a:gd name="connsiteX2" fmla="*/ 812799 w 1083732"/>
                  <a:gd name="connsiteY2" fmla="*/ 0 h 1547572"/>
                  <a:gd name="connsiteX3" fmla="*/ 1083732 w 1083732"/>
                  <a:gd name="connsiteY3" fmla="*/ 1547572 h 1547572"/>
                  <a:gd name="connsiteX4" fmla="*/ 0 w 1083732"/>
                  <a:gd name="connsiteY4" fmla="*/ 1547572 h 1547572"/>
                  <a:gd name="connsiteX0" fmla="*/ 0 w 1083732"/>
                  <a:gd name="connsiteY0" fmla="*/ 1547572 h 1547572"/>
                  <a:gd name="connsiteX1" fmla="*/ 812799 w 1083732"/>
                  <a:gd name="connsiteY1" fmla="*/ 0 h 1547572"/>
                  <a:gd name="connsiteX2" fmla="*/ 1083732 w 1083732"/>
                  <a:gd name="connsiteY2" fmla="*/ 1547572 h 1547572"/>
                  <a:gd name="connsiteX3" fmla="*/ 0 w 1083732"/>
                  <a:gd name="connsiteY3" fmla="*/ 1547572 h 1547572"/>
                  <a:gd name="connsiteX0" fmla="*/ 0 w 1083732"/>
                  <a:gd name="connsiteY0" fmla="*/ 1667493 h 1667493"/>
                  <a:gd name="connsiteX1" fmla="*/ 587946 w 1083732"/>
                  <a:gd name="connsiteY1" fmla="*/ 0 h 1667493"/>
                  <a:gd name="connsiteX2" fmla="*/ 1083732 w 1083732"/>
                  <a:gd name="connsiteY2" fmla="*/ 1667493 h 1667493"/>
                  <a:gd name="connsiteX3" fmla="*/ 0 w 1083732"/>
                  <a:gd name="connsiteY3" fmla="*/ 1667493 h 1667493"/>
                  <a:gd name="connsiteX0" fmla="*/ 0 w 1083732"/>
                  <a:gd name="connsiteY0" fmla="*/ 1622519 h 1622519"/>
                  <a:gd name="connsiteX1" fmla="*/ 557966 w 1083732"/>
                  <a:gd name="connsiteY1" fmla="*/ 0 h 1622519"/>
                  <a:gd name="connsiteX2" fmla="*/ 1083732 w 1083732"/>
                  <a:gd name="connsiteY2" fmla="*/ 1622519 h 1622519"/>
                  <a:gd name="connsiteX3" fmla="*/ 0 w 1083732"/>
                  <a:gd name="connsiteY3" fmla="*/ 1622519 h 1622519"/>
                  <a:gd name="connsiteX0" fmla="*/ 0 w 1083732"/>
                  <a:gd name="connsiteY0" fmla="*/ 1692855 h 1692855"/>
                  <a:gd name="connsiteX1" fmla="*/ 51529 w 1083732"/>
                  <a:gd name="connsiteY1" fmla="*/ 0 h 1692855"/>
                  <a:gd name="connsiteX2" fmla="*/ 1083732 w 1083732"/>
                  <a:gd name="connsiteY2" fmla="*/ 1692855 h 1692855"/>
                  <a:gd name="connsiteX3" fmla="*/ 0 w 1083732"/>
                  <a:gd name="connsiteY3" fmla="*/ 1692855 h 1692855"/>
                </a:gdLst>
                <a:ahLst/>
                <a:cxnLst>
                  <a:cxn ang="0">
                    <a:pos x="connsiteX0" y="connsiteY0"/>
                  </a:cxn>
                  <a:cxn ang="0">
                    <a:pos x="connsiteX1" y="connsiteY1"/>
                  </a:cxn>
                  <a:cxn ang="0">
                    <a:pos x="connsiteX2" y="connsiteY2"/>
                  </a:cxn>
                  <a:cxn ang="0">
                    <a:pos x="connsiteX3" y="connsiteY3"/>
                  </a:cxn>
                </a:cxnLst>
                <a:rect l="l" t="t" r="r" b="b"/>
                <a:pathLst>
                  <a:path w="1083732" h="1692855">
                    <a:moveTo>
                      <a:pt x="0" y="1692855"/>
                    </a:moveTo>
                    <a:lnTo>
                      <a:pt x="51529" y="0"/>
                    </a:lnTo>
                    <a:lnTo>
                      <a:pt x="1083732" y="1692855"/>
                    </a:lnTo>
                    <a:lnTo>
                      <a:pt x="0" y="1692855"/>
                    </a:lnTo>
                    <a:close/>
                  </a:path>
                </a:pathLst>
              </a:custGeom>
              <a:gradFill flip="none" rotWithShape="1">
                <a:gsLst>
                  <a:gs pos="0">
                    <a:srgbClr val="C00000">
                      <a:alpha val="0"/>
                    </a:srgbClr>
                  </a:gs>
                  <a:gs pos="59000">
                    <a:srgbClr val="FF0000"/>
                  </a:gs>
                  <a:gs pos="100000">
                    <a:srgbClr val="A8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44E331C-DF1C-4034-A51D-C64E806D5866}"/>
                  </a:ext>
                </a:extLst>
              </p:cNvPr>
              <p:cNvSpPr/>
              <p:nvPr/>
            </p:nvSpPr>
            <p:spPr>
              <a:xfrm>
                <a:off x="4757408" y="1945191"/>
                <a:ext cx="5235651" cy="1083732"/>
              </a:xfrm>
              <a:custGeom>
                <a:avLst/>
                <a:gdLst>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817" h="1080000">
                    <a:moveTo>
                      <a:pt x="0" y="0"/>
                    </a:moveTo>
                    <a:lnTo>
                      <a:pt x="0" y="0"/>
                    </a:lnTo>
                    <a:lnTo>
                      <a:pt x="5002817" y="0"/>
                    </a:lnTo>
                    <a:lnTo>
                      <a:pt x="5002817" y="0"/>
                    </a:lnTo>
                    <a:lnTo>
                      <a:pt x="5002817" y="1080000"/>
                    </a:lnTo>
                    <a:lnTo>
                      <a:pt x="5002817" y="1080000"/>
                    </a:lnTo>
                    <a:lnTo>
                      <a:pt x="0" y="1080000"/>
                    </a:lnTo>
                    <a:lnTo>
                      <a:pt x="0" y="1080000"/>
                    </a:ln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2063434-B961-4E76-AAF5-EA93C9B570F6}"/>
                </a:ext>
              </a:extLst>
            </p:cNvPr>
            <p:cNvSpPr txBox="1"/>
            <p:nvPr/>
          </p:nvSpPr>
          <p:spPr>
            <a:xfrm>
              <a:off x="3319611" y="2372705"/>
              <a:ext cx="470000" cy="769441"/>
            </a:xfrm>
            <a:prstGeom prst="rect">
              <a:avLst/>
            </a:prstGeom>
            <a:noFill/>
          </p:spPr>
          <p:txBody>
            <a:bodyPr wrap="none" rtlCol="0">
              <a:spAutoFit/>
            </a:bodyPr>
            <a:lstStyle/>
            <a:p>
              <a:r>
                <a:rPr lang="en-US" sz="4400" dirty="0">
                  <a:solidFill>
                    <a:schemeClr val="bg1"/>
                  </a:solidFill>
                </a:rPr>
                <a:t>1</a:t>
              </a:r>
            </a:p>
          </p:txBody>
        </p:sp>
        <p:sp>
          <p:nvSpPr>
            <p:cNvPr id="7" name="Rectangle 6">
              <a:extLst>
                <a:ext uri="{FF2B5EF4-FFF2-40B4-BE49-F238E27FC236}">
                  <a16:creationId xmlns:a16="http://schemas.microsoft.com/office/drawing/2014/main" id="{E5C57657-2CE1-4D00-9777-ED40ED500E6A}"/>
                </a:ext>
              </a:extLst>
            </p:cNvPr>
            <p:cNvSpPr/>
            <p:nvPr/>
          </p:nvSpPr>
          <p:spPr>
            <a:xfrm>
              <a:off x="4145561" y="2467351"/>
              <a:ext cx="5008981" cy="646331"/>
            </a:xfrm>
            <a:prstGeom prst="rect">
              <a:avLst/>
            </a:prstGeom>
          </p:spPr>
          <p:txBody>
            <a:bodyPr wrap="square">
              <a:spAutoFit/>
            </a:bodyPr>
            <a:lstStyle/>
            <a:p>
              <a:r>
                <a:rPr lang="id-ID" b="1" dirty="0">
                  <a:solidFill>
                    <a:schemeClr val="bg1"/>
                  </a:solidFill>
                </a:rPr>
                <a:t>IDENTIFIKASI POTENSI KEGAGALAN PADA TIAP TAHAPAN  PROSES</a:t>
              </a:r>
            </a:p>
          </p:txBody>
        </p:sp>
      </p:grpSp>
      <p:pic>
        <p:nvPicPr>
          <p:cNvPr id="18" name="Picture 17">
            <a:extLst>
              <a:ext uri="{FF2B5EF4-FFF2-40B4-BE49-F238E27FC236}">
                <a16:creationId xmlns:a16="http://schemas.microsoft.com/office/drawing/2014/main" id="{9E5CBB2F-1567-4FFF-9CD4-8B9DBE232CED}"/>
              </a:ext>
            </a:extLst>
          </p:cNvPr>
          <p:cNvPicPr>
            <a:picLocks noChangeAspect="1"/>
          </p:cNvPicPr>
          <p:nvPr/>
        </p:nvPicPr>
        <p:blipFill>
          <a:blip r:embed="rId4"/>
          <a:stretch>
            <a:fillRect/>
          </a:stretch>
        </p:blipFill>
        <p:spPr>
          <a:xfrm>
            <a:off x="-16509" y="0"/>
            <a:ext cx="1170060" cy="1068683"/>
          </a:xfrm>
          <a:prstGeom prst="rect">
            <a:avLst/>
          </a:prstGeom>
        </p:spPr>
      </p:pic>
      <p:sp>
        <p:nvSpPr>
          <p:cNvPr id="30" name="Rectangle 29">
            <a:extLst>
              <a:ext uri="{FF2B5EF4-FFF2-40B4-BE49-F238E27FC236}">
                <a16:creationId xmlns:a16="http://schemas.microsoft.com/office/drawing/2014/main" id="{7D9E27A6-45C1-4BAD-89EE-DC997BEE6C2B}"/>
              </a:ext>
            </a:extLst>
          </p:cNvPr>
          <p:cNvSpPr/>
          <p:nvPr/>
        </p:nvSpPr>
        <p:spPr>
          <a:xfrm>
            <a:off x="794737" y="395842"/>
            <a:ext cx="6316153" cy="621309"/>
          </a:xfrm>
          <a:prstGeom prst="rect">
            <a:avLst/>
          </a:prstGeom>
          <a:gradFill flip="none" rotWithShape="1">
            <a:gsLst>
              <a:gs pos="86000">
                <a:schemeClr val="bg1"/>
              </a:gs>
              <a:gs pos="0">
                <a:schemeClr val="bg1">
                  <a:alpha val="0"/>
                </a:schemeClr>
              </a:gs>
              <a:gs pos="100000">
                <a:schemeClr val="bg1">
                  <a:lumMod val="65000"/>
                </a:schemeClr>
              </a:gs>
            </a:gsLst>
            <a:lin ang="10800000" scaled="1"/>
            <a:tileRect/>
          </a:gradFill>
          <a:ln>
            <a:noFill/>
          </a:ln>
          <a:effectLst>
            <a:outerShdw blurRad="622300" dist="215900" dir="13500000" sx="87000" sy="87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996691" y="434074"/>
            <a:ext cx="3366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Analisa Kegagalan</a:t>
            </a:r>
            <a:endParaRPr lang="en-US" altLang="id-ID" sz="2400" dirty="0">
              <a:latin typeface="Verdana" panose="020B0604030504040204" pitchFamily="34" charset="0"/>
            </a:endParaRPr>
          </a:p>
        </p:txBody>
      </p:sp>
      <p:sp>
        <p:nvSpPr>
          <p:cNvPr id="28" name="Rectangle 27">
            <a:extLst>
              <a:ext uri="{FF2B5EF4-FFF2-40B4-BE49-F238E27FC236}">
                <a16:creationId xmlns:a16="http://schemas.microsoft.com/office/drawing/2014/main" id="{C2120177-C49C-462C-985A-BBA3E70473FE}"/>
              </a:ext>
            </a:extLst>
          </p:cNvPr>
          <p:cNvSpPr/>
          <p:nvPr/>
        </p:nvSpPr>
        <p:spPr>
          <a:xfrm>
            <a:off x="-16508" y="6328715"/>
            <a:ext cx="4121834" cy="529285"/>
          </a:xfrm>
          <a:custGeom>
            <a:avLst/>
            <a:gdLst>
              <a:gd name="connsiteX0" fmla="*/ 0 w 9906000"/>
              <a:gd name="connsiteY0" fmla="*/ 0 h 529285"/>
              <a:gd name="connsiteX1" fmla="*/ 9906000 w 9906000"/>
              <a:gd name="connsiteY1" fmla="*/ 0 h 529285"/>
              <a:gd name="connsiteX2" fmla="*/ 9906000 w 9906000"/>
              <a:gd name="connsiteY2" fmla="*/ 529285 h 529285"/>
              <a:gd name="connsiteX3" fmla="*/ 0 w 9906000"/>
              <a:gd name="connsiteY3" fmla="*/ 529285 h 529285"/>
              <a:gd name="connsiteX4" fmla="*/ 0 w 9906000"/>
              <a:gd name="connsiteY4" fmla="*/ 0 h 529285"/>
              <a:gd name="connsiteX0" fmla="*/ 0 w 9906000"/>
              <a:gd name="connsiteY0" fmla="*/ 0 h 529285"/>
              <a:gd name="connsiteX1" fmla="*/ 9906000 w 9906000"/>
              <a:gd name="connsiteY1" fmla="*/ 0 h 529285"/>
              <a:gd name="connsiteX2" fmla="*/ 9526172 w 9906000"/>
              <a:gd name="connsiteY2" fmla="*/ 529285 h 529285"/>
              <a:gd name="connsiteX3" fmla="*/ 0 w 9906000"/>
              <a:gd name="connsiteY3" fmla="*/ 529285 h 529285"/>
              <a:gd name="connsiteX4" fmla="*/ 0 w 9906000"/>
              <a:gd name="connsiteY4" fmla="*/ 0 h 529285"/>
              <a:gd name="connsiteX0" fmla="*/ 0 w 10219922"/>
              <a:gd name="connsiteY0" fmla="*/ 0 h 529285"/>
              <a:gd name="connsiteX1" fmla="*/ 10219922 w 10219922"/>
              <a:gd name="connsiteY1" fmla="*/ 0 h 529285"/>
              <a:gd name="connsiteX2" fmla="*/ 9526172 w 10219922"/>
              <a:gd name="connsiteY2" fmla="*/ 529285 h 529285"/>
              <a:gd name="connsiteX3" fmla="*/ 0 w 10219922"/>
              <a:gd name="connsiteY3" fmla="*/ 529285 h 529285"/>
              <a:gd name="connsiteX4" fmla="*/ 0 w 10219922"/>
              <a:gd name="connsiteY4" fmla="*/ 0 h 52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9922" h="529285">
                <a:moveTo>
                  <a:pt x="0" y="0"/>
                </a:moveTo>
                <a:lnTo>
                  <a:pt x="10219922" y="0"/>
                </a:lnTo>
                <a:lnTo>
                  <a:pt x="9526172" y="529285"/>
                </a:lnTo>
                <a:lnTo>
                  <a:pt x="0" y="529285"/>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A087EBC-BD39-4F0E-A151-F6426EBD1F14}"/>
              </a:ext>
            </a:extLst>
          </p:cNvPr>
          <p:cNvSpPr/>
          <p:nvPr/>
        </p:nvSpPr>
        <p:spPr>
          <a:xfrm>
            <a:off x="7312844" y="-14068"/>
            <a:ext cx="2593156" cy="457706"/>
          </a:xfrm>
          <a:custGeom>
            <a:avLst/>
            <a:gdLst>
              <a:gd name="connsiteX0" fmla="*/ 0 w 2593156"/>
              <a:gd name="connsiteY0" fmla="*/ 0 h 443638"/>
              <a:gd name="connsiteX1" fmla="*/ 2593156 w 2593156"/>
              <a:gd name="connsiteY1" fmla="*/ 0 h 443638"/>
              <a:gd name="connsiteX2" fmla="*/ 2593156 w 2593156"/>
              <a:gd name="connsiteY2" fmla="*/ 443638 h 443638"/>
              <a:gd name="connsiteX3" fmla="*/ 0 w 2593156"/>
              <a:gd name="connsiteY3" fmla="*/ 443638 h 443638"/>
              <a:gd name="connsiteX4" fmla="*/ 0 w 2593156"/>
              <a:gd name="connsiteY4" fmla="*/ 0 h 443638"/>
              <a:gd name="connsiteX0" fmla="*/ 351692 w 2593156"/>
              <a:gd name="connsiteY0" fmla="*/ 0 h 457706"/>
              <a:gd name="connsiteX1" fmla="*/ 2593156 w 2593156"/>
              <a:gd name="connsiteY1" fmla="*/ 14068 h 457706"/>
              <a:gd name="connsiteX2" fmla="*/ 2593156 w 2593156"/>
              <a:gd name="connsiteY2" fmla="*/ 457706 h 457706"/>
              <a:gd name="connsiteX3" fmla="*/ 0 w 2593156"/>
              <a:gd name="connsiteY3" fmla="*/ 457706 h 457706"/>
              <a:gd name="connsiteX4" fmla="*/ 351692 w 2593156"/>
              <a:gd name="connsiteY4" fmla="*/ 0 h 457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3156" h="457706">
                <a:moveTo>
                  <a:pt x="351692" y="0"/>
                </a:moveTo>
                <a:lnTo>
                  <a:pt x="2593156" y="14068"/>
                </a:lnTo>
                <a:lnTo>
                  <a:pt x="2593156" y="457706"/>
                </a:lnTo>
                <a:lnTo>
                  <a:pt x="0" y="457706"/>
                </a:lnTo>
                <a:lnTo>
                  <a:pt x="35169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FE8E6D-2CBF-674E-9CDF-A2D479CFEF27}"/>
              </a:ext>
            </a:extLst>
          </p:cNvPr>
          <p:cNvPicPr>
            <a:picLocks noChangeAspect="1"/>
          </p:cNvPicPr>
          <p:nvPr/>
        </p:nvPicPr>
        <p:blipFill>
          <a:blip r:embed="rId5"/>
          <a:stretch>
            <a:fillRect/>
          </a:stretch>
        </p:blipFill>
        <p:spPr>
          <a:xfrm>
            <a:off x="3952813" y="2217267"/>
            <a:ext cx="3564509" cy="1356460"/>
          </a:xfrm>
          <a:prstGeom prst="rect">
            <a:avLst/>
          </a:prstGeom>
        </p:spPr>
      </p:pic>
      <p:sp>
        <p:nvSpPr>
          <p:cNvPr id="4" name="Down Arrow 3">
            <a:extLst>
              <a:ext uri="{FF2B5EF4-FFF2-40B4-BE49-F238E27FC236}">
                <a16:creationId xmlns:a16="http://schemas.microsoft.com/office/drawing/2014/main" id="{7B1FAD19-925A-5242-A12B-1DA4B9C15A74}"/>
              </a:ext>
            </a:extLst>
          </p:cNvPr>
          <p:cNvSpPr/>
          <p:nvPr/>
        </p:nvSpPr>
        <p:spPr>
          <a:xfrm>
            <a:off x="5630779" y="3573727"/>
            <a:ext cx="336884" cy="360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49D4BD-F7A0-5440-B3B6-467D5C73B57D}"/>
              </a:ext>
            </a:extLst>
          </p:cNvPr>
          <p:cNvSpPr txBox="1"/>
          <p:nvPr/>
        </p:nvSpPr>
        <p:spPr>
          <a:xfrm>
            <a:off x="2945304" y="3996203"/>
            <a:ext cx="6387326" cy="369332"/>
          </a:xfrm>
          <a:prstGeom prst="rect">
            <a:avLst/>
          </a:prstGeom>
          <a:noFill/>
          <a:ln>
            <a:solidFill>
              <a:schemeClr val="tx1"/>
            </a:solidFill>
          </a:ln>
        </p:spPr>
        <p:txBody>
          <a:bodyPr wrap="none" rtlCol="0">
            <a:spAutoFit/>
          </a:bodyPr>
          <a:lstStyle/>
          <a:p>
            <a:r>
              <a:rPr lang="en-US" b="1" dirty="0" err="1"/>
              <a:t>Kegagalan</a:t>
            </a:r>
            <a:r>
              <a:rPr lang="en-US" b="1" dirty="0"/>
              <a:t> </a:t>
            </a:r>
            <a:r>
              <a:rPr lang="en-US" b="1" dirty="0" err="1"/>
              <a:t>adalah</a:t>
            </a:r>
            <a:r>
              <a:rPr lang="en-US" b="1" dirty="0"/>
              <a:t> ANTITESA </a:t>
            </a:r>
            <a:r>
              <a:rPr lang="en-US" b="1" dirty="0" err="1"/>
              <a:t>dari</a:t>
            </a:r>
            <a:r>
              <a:rPr lang="en-US" b="1" dirty="0"/>
              <a:t> FUNGSI pada TAHAPAN PROSES </a:t>
            </a:r>
          </a:p>
        </p:txBody>
      </p:sp>
      <p:sp>
        <p:nvSpPr>
          <p:cNvPr id="11" name="Footer Placeholder 10">
            <a:extLst>
              <a:ext uri="{FF2B5EF4-FFF2-40B4-BE49-F238E27FC236}">
                <a16:creationId xmlns:a16="http://schemas.microsoft.com/office/drawing/2014/main" id="{419CB490-2B51-4765-869E-694848ECA95A}"/>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732021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733EC5-AFCB-494E-A2AA-D9B58D134BBA}"/>
              </a:ext>
            </a:extLst>
          </p:cNvPr>
          <p:cNvSpPr>
            <a:spLocks noGrp="1"/>
          </p:cNvSpPr>
          <p:nvPr>
            <p:ph type="sldNum" sz="quarter" idx="12"/>
          </p:nvPr>
        </p:nvSpPr>
        <p:spPr/>
        <p:txBody>
          <a:bodyPr/>
          <a:lstStyle/>
          <a:p>
            <a:fld id="{0BE96E79-1F98-4396-B82F-94B4AEA37C6A}" type="slidenum">
              <a:rPr lang="en-US" smtClean="0"/>
              <a:t>45</a:t>
            </a:fld>
            <a:endParaRPr lang="en-US"/>
          </a:p>
        </p:txBody>
      </p:sp>
      <p:sp>
        <p:nvSpPr>
          <p:cNvPr id="4" name="TextBox 3">
            <a:extLst>
              <a:ext uri="{FF2B5EF4-FFF2-40B4-BE49-F238E27FC236}">
                <a16:creationId xmlns:a16="http://schemas.microsoft.com/office/drawing/2014/main" id="{D56A504C-95B0-3449-B65A-44BC9D75026E}"/>
              </a:ext>
            </a:extLst>
          </p:cNvPr>
          <p:cNvSpPr txBox="1"/>
          <p:nvPr/>
        </p:nvSpPr>
        <p:spPr>
          <a:xfrm>
            <a:off x="17448" y="50928"/>
            <a:ext cx="9207515" cy="707886"/>
          </a:xfrm>
          <a:prstGeom prst="rect">
            <a:avLst/>
          </a:prstGeom>
          <a:solidFill>
            <a:schemeClr val="accent5">
              <a:lumMod val="75000"/>
            </a:schemeClr>
          </a:solidFill>
        </p:spPr>
        <p:txBody>
          <a:bodyPr wrap="square" rtlCol="0">
            <a:spAutoFit/>
          </a:bodyPr>
          <a:lstStyle/>
          <a:p>
            <a:r>
              <a:rPr lang="en-US" sz="2000" dirty="0" err="1">
                <a:solidFill>
                  <a:schemeClr val="bg1"/>
                </a:solidFill>
                <a:latin typeface="Gill Sans MT" panose="020B0502020104020203" pitchFamily="34" charset="77"/>
              </a:rPr>
              <a:t>Kegagalan</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dapat</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akan</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timbul</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ketika</a:t>
            </a:r>
            <a:r>
              <a:rPr lang="en-US" sz="2000" dirty="0">
                <a:solidFill>
                  <a:schemeClr val="bg1"/>
                </a:solidFill>
                <a:latin typeface="Gill Sans MT" panose="020B0502020104020203" pitchFamily="34" charset="77"/>
              </a:rPr>
              <a:t> FUNGSI </a:t>
            </a:r>
            <a:r>
              <a:rPr lang="en-US" sz="2000" dirty="0" err="1">
                <a:solidFill>
                  <a:schemeClr val="bg1"/>
                </a:solidFill>
                <a:latin typeface="Gill Sans MT" panose="020B0502020104020203" pitchFamily="34" charset="77"/>
              </a:rPr>
              <a:t>dari</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suatu</a:t>
            </a:r>
            <a:r>
              <a:rPr lang="en-US" sz="2000" dirty="0">
                <a:solidFill>
                  <a:schemeClr val="bg1"/>
                </a:solidFill>
                <a:latin typeface="Gill Sans MT" panose="020B0502020104020203" pitchFamily="34" charset="77"/>
              </a:rPr>
              <a:t> proses </a:t>
            </a:r>
            <a:r>
              <a:rPr lang="en-US" sz="2000" dirty="0" err="1">
                <a:solidFill>
                  <a:schemeClr val="bg1"/>
                </a:solidFill>
                <a:latin typeface="Gill Sans MT" panose="020B0502020104020203" pitchFamily="34" charset="77"/>
              </a:rPr>
              <a:t>tidak</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tercapai</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atau</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tidak</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sepenuhnya</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tercapai</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seperti</a:t>
            </a:r>
            <a:r>
              <a:rPr lang="en-US" sz="2000" dirty="0">
                <a:solidFill>
                  <a:schemeClr val="bg1"/>
                </a:solidFill>
                <a:latin typeface="Gill Sans MT" panose="020B0502020104020203" pitchFamily="34" charset="77"/>
              </a:rPr>
              <a:t> di </a:t>
            </a:r>
            <a:r>
              <a:rPr lang="en-US" sz="2000" dirty="0" err="1">
                <a:solidFill>
                  <a:schemeClr val="bg1"/>
                </a:solidFill>
                <a:latin typeface="Gill Sans MT" panose="020B0502020104020203" pitchFamily="34" charset="77"/>
              </a:rPr>
              <a:t>bawah</a:t>
            </a:r>
            <a:r>
              <a:rPr lang="en-US" sz="2000" dirty="0">
                <a:solidFill>
                  <a:schemeClr val="bg1"/>
                </a:solidFill>
                <a:latin typeface="Gill Sans MT" panose="020B0502020104020203" pitchFamily="34" charset="77"/>
              </a:rPr>
              <a:t> </a:t>
            </a:r>
            <a:r>
              <a:rPr lang="en-US" sz="2000" dirty="0" err="1">
                <a:solidFill>
                  <a:schemeClr val="bg1"/>
                </a:solidFill>
                <a:latin typeface="Gill Sans MT" panose="020B0502020104020203" pitchFamily="34" charset="77"/>
              </a:rPr>
              <a:t>ini</a:t>
            </a:r>
            <a:r>
              <a:rPr lang="en-US" sz="2000" dirty="0">
                <a:solidFill>
                  <a:schemeClr val="bg1"/>
                </a:solidFill>
                <a:latin typeface="Gill Sans MT" panose="020B0502020104020203" pitchFamily="34" charset="77"/>
              </a:rPr>
              <a:t> :</a:t>
            </a:r>
          </a:p>
        </p:txBody>
      </p:sp>
      <p:sp>
        <p:nvSpPr>
          <p:cNvPr id="5" name="TextBox 4">
            <a:extLst>
              <a:ext uri="{FF2B5EF4-FFF2-40B4-BE49-F238E27FC236}">
                <a16:creationId xmlns:a16="http://schemas.microsoft.com/office/drawing/2014/main" id="{5C153C7B-BAC6-6B41-8E36-630C8E563D3E}"/>
              </a:ext>
            </a:extLst>
          </p:cNvPr>
          <p:cNvSpPr txBox="1"/>
          <p:nvPr/>
        </p:nvSpPr>
        <p:spPr>
          <a:xfrm>
            <a:off x="2143565" y="1636308"/>
            <a:ext cx="5713047" cy="1200329"/>
          </a:xfrm>
          <a:prstGeom prst="rect">
            <a:avLst/>
          </a:prstGeom>
          <a:solidFill>
            <a:schemeClr val="accent1">
              <a:lumMod val="75000"/>
            </a:schemeClr>
          </a:solidFill>
        </p:spPr>
        <p:txBody>
          <a:bodyPr wrap="square" rtlCol="0">
            <a:spAutoFit/>
          </a:bodyPr>
          <a:lstStyle/>
          <a:p>
            <a:pPr algn="ctr"/>
            <a:r>
              <a:rPr lang="en-US" sz="2400" dirty="0">
                <a:solidFill>
                  <a:schemeClr val="bg1"/>
                </a:solidFill>
                <a:latin typeface="Gill Sans MT" panose="020B0502020104020203" pitchFamily="34" charset="77"/>
              </a:rPr>
              <a:t>KEGAGALAN (</a:t>
            </a:r>
            <a:r>
              <a:rPr lang="en-US" sz="2400" dirty="0" err="1">
                <a:solidFill>
                  <a:schemeClr val="bg1"/>
                </a:solidFill>
                <a:latin typeface="Gill Sans MT" panose="020B0502020104020203" pitchFamily="34" charset="77"/>
              </a:rPr>
              <a:t>tercapainya</a:t>
            </a:r>
            <a:r>
              <a:rPr lang="en-US" sz="2400" dirty="0">
                <a:solidFill>
                  <a:schemeClr val="bg1"/>
                </a:solidFill>
                <a:latin typeface="Gill Sans MT" panose="020B0502020104020203" pitchFamily="34" charset="77"/>
              </a:rPr>
              <a:t>) </a:t>
            </a:r>
            <a:r>
              <a:rPr lang="en-US" sz="2400" dirty="0" err="1">
                <a:solidFill>
                  <a:schemeClr val="bg1"/>
                </a:solidFill>
                <a:latin typeface="Gill Sans MT" panose="020B0502020104020203" pitchFamily="34" charset="77"/>
              </a:rPr>
              <a:t>Fungsi</a:t>
            </a:r>
            <a:r>
              <a:rPr lang="en-US" sz="2400" dirty="0">
                <a:solidFill>
                  <a:schemeClr val="bg1"/>
                </a:solidFill>
                <a:latin typeface="Gill Sans MT" panose="020B0502020104020203" pitchFamily="34" charset="77"/>
              </a:rPr>
              <a:t> </a:t>
            </a:r>
          </a:p>
          <a:p>
            <a:pPr algn="ctr"/>
            <a:r>
              <a:rPr lang="en-US" sz="2400" dirty="0" err="1">
                <a:solidFill>
                  <a:schemeClr val="bg1"/>
                </a:solidFill>
                <a:latin typeface="Gill Sans MT" panose="020B0502020104020203" pitchFamily="34" charset="77"/>
              </a:rPr>
              <a:t>dari</a:t>
            </a:r>
            <a:r>
              <a:rPr lang="en-US" sz="2400" dirty="0">
                <a:solidFill>
                  <a:schemeClr val="bg1"/>
                </a:solidFill>
                <a:latin typeface="Gill Sans MT" panose="020B0502020104020203" pitchFamily="34" charset="77"/>
              </a:rPr>
              <a:t> </a:t>
            </a:r>
            <a:r>
              <a:rPr lang="en-US" sz="2400" dirty="0" err="1">
                <a:solidFill>
                  <a:schemeClr val="bg1"/>
                </a:solidFill>
                <a:latin typeface="Gill Sans MT" panose="020B0502020104020203" pitchFamily="34" charset="77"/>
              </a:rPr>
              <a:t>sebuah</a:t>
            </a:r>
            <a:r>
              <a:rPr lang="en-US" sz="2400" dirty="0">
                <a:solidFill>
                  <a:schemeClr val="bg1"/>
                </a:solidFill>
                <a:latin typeface="Gill Sans MT" panose="020B0502020104020203" pitchFamily="34" charset="77"/>
              </a:rPr>
              <a:t> proses</a:t>
            </a:r>
            <a:endParaRPr lang="en-US" sz="2400" dirty="0">
              <a:solidFill>
                <a:schemeClr val="bg1"/>
              </a:solidFill>
              <a:latin typeface="Gill Sans MT" panose="020B0502020104020203" pitchFamily="34" charset="77"/>
              <a:sym typeface="Wingdings" pitchFamily="2" charset="2"/>
            </a:endParaRPr>
          </a:p>
          <a:p>
            <a:pPr algn="ctr"/>
            <a:r>
              <a:rPr lang="en-US" sz="2400" dirty="0" err="1">
                <a:solidFill>
                  <a:schemeClr val="bg1"/>
                </a:solidFill>
                <a:latin typeface="Gill Sans MT" panose="020B0502020104020203" pitchFamily="34" charset="77"/>
              </a:rPr>
              <a:t>Fungsi</a:t>
            </a:r>
            <a:r>
              <a:rPr lang="en-US" sz="2400" dirty="0">
                <a:solidFill>
                  <a:schemeClr val="bg1"/>
                </a:solidFill>
                <a:latin typeface="Gill Sans MT" panose="020B0502020104020203" pitchFamily="34" charset="77"/>
              </a:rPr>
              <a:t> : </a:t>
            </a:r>
            <a:r>
              <a:rPr lang="en-US" sz="2400" dirty="0" err="1">
                <a:solidFill>
                  <a:schemeClr val="bg1"/>
                </a:solidFill>
                <a:latin typeface="Gill Sans MT" panose="020B0502020104020203" pitchFamily="34" charset="77"/>
              </a:rPr>
              <a:t>Positifnya</a:t>
            </a:r>
            <a:r>
              <a:rPr lang="en-US" sz="2400" dirty="0">
                <a:solidFill>
                  <a:schemeClr val="bg1"/>
                </a:solidFill>
                <a:latin typeface="Gill Sans MT" panose="020B0502020104020203" pitchFamily="34" charset="77"/>
              </a:rPr>
              <a:t>  -  </a:t>
            </a:r>
            <a:r>
              <a:rPr lang="en-US" sz="2400" dirty="0" err="1">
                <a:solidFill>
                  <a:schemeClr val="bg1"/>
                </a:solidFill>
                <a:latin typeface="Gill Sans MT" panose="020B0502020104020203" pitchFamily="34" charset="77"/>
              </a:rPr>
              <a:t>Kegagalan</a:t>
            </a:r>
            <a:r>
              <a:rPr lang="en-US" sz="2400" dirty="0">
                <a:solidFill>
                  <a:schemeClr val="bg1"/>
                </a:solidFill>
                <a:latin typeface="Gill Sans MT" panose="020B0502020104020203" pitchFamily="34" charset="77"/>
              </a:rPr>
              <a:t> : </a:t>
            </a:r>
            <a:r>
              <a:rPr lang="en-US" sz="2400" dirty="0" err="1">
                <a:solidFill>
                  <a:schemeClr val="bg1"/>
                </a:solidFill>
                <a:latin typeface="Gill Sans MT" panose="020B0502020104020203" pitchFamily="34" charset="77"/>
              </a:rPr>
              <a:t>Negatifnya</a:t>
            </a:r>
            <a:endParaRPr lang="en-US" sz="2400" dirty="0">
              <a:solidFill>
                <a:schemeClr val="bg1"/>
              </a:solidFill>
              <a:latin typeface="Gill Sans MT" panose="020B0502020104020203" pitchFamily="34" charset="77"/>
            </a:endParaRPr>
          </a:p>
        </p:txBody>
      </p:sp>
      <p:sp>
        <p:nvSpPr>
          <p:cNvPr id="6" name="TextBox 5">
            <a:extLst>
              <a:ext uri="{FF2B5EF4-FFF2-40B4-BE49-F238E27FC236}">
                <a16:creationId xmlns:a16="http://schemas.microsoft.com/office/drawing/2014/main" id="{7344F028-48B0-5346-AE2B-F709FB265571}"/>
              </a:ext>
            </a:extLst>
          </p:cNvPr>
          <p:cNvSpPr txBox="1"/>
          <p:nvPr/>
        </p:nvSpPr>
        <p:spPr>
          <a:xfrm>
            <a:off x="536945" y="3639495"/>
            <a:ext cx="1669311" cy="954107"/>
          </a:xfrm>
          <a:prstGeom prst="rect">
            <a:avLst/>
          </a:prstGeom>
          <a:solidFill>
            <a:schemeClr val="bg1"/>
          </a:solidFill>
          <a:ln>
            <a:solidFill>
              <a:srgbClr val="0A0D10"/>
            </a:solidFill>
          </a:ln>
        </p:spPr>
        <p:txBody>
          <a:bodyPr wrap="square" rtlCol="0">
            <a:spAutoFit/>
          </a:bodyPr>
          <a:lstStyle/>
          <a:p>
            <a:r>
              <a:rPr lang="en-US" sz="1400" dirty="0" err="1">
                <a:solidFill>
                  <a:schemeClr val="tx1">
                    <a:lumMod val="75000"/>
                    <a:lumOff val="25000"/>
                  </a:schemeClr>
                </a:solidFill>
                <a:latin typeface="Gill Sans MT" panose="020B0502020104020203" pitchFamily="34" charset="77"/>
                <a:cs typeface="Arial" panose="020B0604020202020204" pitchFamily="34" charset="0"/>
              </a:rPr>
              <a:t>Sama</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sekali</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tidak</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tercapainya</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Fungsi</a:t>
            </a:r>
            <a:r>
              <a:rPr lang="en-US" sz="1400" dirty="0">
                <a:solidFill>
                  <a:schemeClr val="tx1">
                    <a:lumMod val="75000"/>
                    <a:lumOff val="25000"/>
                  </a:schemeClr>
                </a:solidFill>
                <a:latin typeface="Gill Sans MT" panose="020B0502020104020203" pitchFamily="34" charset="77"/>
                <a:cs typeface="Arial" panose="020B0604020202020204" pitchFamily="34" charset="0"/>
              </a:rPr>
              <a:t> yang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diharapkan</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dalam</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suatu</a:t>
            </a:r>
            <a:r>
              <a:rPr lang="en-US" sz="1400" dirty="0">
                <a:solidFill>
                  <a:schemeClr val="tx1">
                    <a:lumMod val="75000"/>
                    <a:lumOff val="25000"/>
                  </a:schemeClr>
                </a:solidFill>
                <a:latin typeface="Gill Sans MT" panose="020B0502020104020203" pitchFamily="34" charset="77"/>
                <a:cs typeface="Arial" panose="020B0604020202020204" pitchFamily="34" charset="0"/>
              </a:rPr>
              <a:t> proses </a:t>
            </a:r>
          </a:p>
        </p:txBody>
      </p:sp>
      <p:sp>
        <p:nvSpPr>
          <p:cNvPr id="7" name="TextBox 6">
            <a:extLst>
              <a:ext uri="{FF2B5EF4-FFF2-40B4-BE49-F238E27FC236}">
                <a16:creationId xmlns:a16="http://schemas.microsoft.com/office/drawing/2014/main" id="{F02D3400-D46D-1747-B295-FD58F78C337B}"/>
              </a:ext>
            </a:extLst>
          </p:cNvPr>
          <p:cNvSpPr txBox="1"/>
          <p:nvPr/>
        </p:nvSpPr>
        <p:spPr>
          <a:xfrm>
            <a:off x="2636874" y="3647255"/>
            <a:ext cx="1669311" cy="738664"/>
          </a:xfrm>
          <a:prstGeom prst="rect">
            <a:avLst/>
          </a:prstGeom>
          <a:solidFill>
            <a:schemeClr val="bg1"/>
          </a:solidFill>
          <a:ln>
            <a:solidFill>
              <a:srgbClr val="0A0D10"/>
            </a:solidFill>
          </a:ln>
        </p:spPr>
        <p:txBody>
          <a:bodyPr wrap="square" rtlCol="0">
            <a:spAutoFit/>
          </a:bodyPr>
          <a:lstStyle/>
          <a:p>
            <a:r>
              <a:rPr lang="en-US" sz="1400" dirty="0" err="1">
                <a:solidFill>
                  <a:schemeClr val="tx1">
                    <a:lumMod val="75000"/>
                    <a:lumOff val="25000"/>
                  </a:schemeClr>
                </a:solidFill>
                <a:latin typeface="Gill Sans MT" panose="020B0502020104020203" pitchFamily="34" charset="77"/>
                <a:cs typeface="Arial" panose="020B0604020202020204" pitchFamily="34" charset="0"/>
              </a:rPr>
              <a:t>Fungsi</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tercapai</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sebagaian</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tidak</a:t>
            </a:r>
            <a:r>
              <a:rPr lang="en-US" sz="1400" dirty="0">
                <a:solidFill>
                  <a:schemeClr val="tx1">
                    <a:lumMod val="75000"/>
                    <a:lumOff val="25000"/>
                  </a:schemeClr>
                </a:solidFill>
                <a:latin typeface="Gill Sans MT" panose="020B0502020104020203" pitchFamily="34" charset="77"/>
                <a:cs typeface="Arial" panose="020B0604020202020204" pitchFamily="34" charset="0"/>
              </a:rPr>
              <a:t> optimal </a:t>
            </a:r>
          </a:p>
        </p:txBody>
      </p:sp>
      <p:sp>
        <p:nvSpPr>
          <p:cNvPr id="8" name="TextBox 7">
            <a:extLst>
              <a:ext uri="{FF2B5EF4-FFF2-40B4-BE49-F238E27FC236}">
                <a16:creationId xmlns:a16="http://schemas.microsoft.com/office/drawing/2014/main" id="{3EC94981-30BF-5149-A97B-610603C3A8F6}"/>
              </a:ext>
            </a:extLst>
          </p:cNvPr>
          <p:cNvSpPr txBox="1"/>
          <p:nvPr/>
        </p:nvSpPr>
        <p:spPr>
          <a:xfrm>
            <a:off x="4795332" y="3639495"/>
            <a:ext cx="1669311" cy="1384995"/>
          </a:xfrm>
          <a:prstGeom prst="rect">
            <a:avLst/>
          </a:prstGeom>
          <a:solidFill>
            <a:schemeClr val="bg1"/>
          </a:solidFill>
          <a:ln>
            <a:solidFill>
              <a:srgbClr val="0A0D10"/>
            </a:solidFill>
          </a:ln>
        </p:spPr>
        <p:txBody>
          <a:bodyPr wrap="square" rtlCol="0">
            <a:spAutoFit/>
          </a:bodyPr>
          <a:lstStyle/>
          <a:p>
            <a:r>
              <a:rPr lang="en-US" sz="1400" dirty="0" err="1">
                <a:solidFill>
                  <a:schemeClr val="tx1">
                    <a:lumMod val="75000"/>
                    <a:lumOff val="25000"/>
                  </a:schemeClr>
                </a:solidFill>
                <a:latin typeface="Gill Sans MT" panose="020B0502020104020203" pitchFamily="34" charset="77"/>
                <a:cs typeface="Arial" panose="020B0604020202020204" pitchFamily="34" charset="0"/>
              </a:rPr>
              <a:t>Fungsi</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tercapai</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sepenuhnya</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b="1" dirty="0">
                <a:solidFill>
                  <a:schemeClr val="tx1">
                    <a:lumMod val="75000"/>
                    <a:lumOff val="25000"/>
                  </a:schemeClr>
                </a:solidFill>
                <a:latin typeface="Gill Sans MT" panose="020B0502020104020203" pitchFamily="34" charset="77"/>
                <a:cs typeface="Arial" panose="020B0604020202020204" pitchFamily="34" charset="0"/>
              </a:rPr>
              <a:t>HANYA </a:t>
            </a:r>
            <a:r>
              <a:rPr lang="en-US" sz="1400" b="1" dirty="0" err="1">
                <a:solidFill>
                  <a:schemeClr val="tx1">
                    <a:lumMod val="75000"/>
                    <a:lumOff val="25000"/>
                  </a:schemeClr>
                </a:solidFill>
                <a:latin typeface="Gill Sans MT" panose="020B0502020104020203" pitchFamily="34" charset="77"/>
                <a:cs typeface="Arial" panose="020B0604020202020204" pitchFamily="34" charset="0"/>
              </a:rPr>
              <a:t>dalam</a:t>
            </a:r>
            <a:r>
              <a:rPr lang="en-US" sz="1400" b="1" dirty="0">
                <a:solidFill>
                  <a:schemeClr val="tx1">
                    <a:lumMod val="75000"/>
                    <a:lumOff val="25000"/>
                  </a:schemeClr>
                </a:solidFill>
                <a:latin typeface="Gill Sans MT" panose="020B0502020104020203" pitchFamily="34" charset="77"/>
                <a:cs typeface="Arial" panose="020B0604020202020204" pitchFamily="34" charset="0"/>
              </a:rPr>
              <a:t> </a:t>
            </a:r>
            <a:r>
              <a:rPr lang="en-US" sz="1400" b="1" dirty="0" err="1">
                <a:solidFill>
                  <a:schemeClr val="tx1">
                    <a:lumMod val="75000"/>
                    <a:lumOff val="25000"/>
                  </a:schemeClr>
                </a:solidFill>
                <a:latin typeface="Gill Sans MT" panose="020B0502020104020203" pitchFamily="34" charset="77"/>
                <a:cs typeface="Arial" panose="020B0604020202020204" pitchFamily="34" charset="0"/>
              </a:rPr>
              <a:t>durasi</a:t>
            </a:r>
            <a:r>
              <a:rPr lang="en-US" sz="1400" b="1"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terlalu</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cepat</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atau</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bahkan</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terlalu</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lambat</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p>
        </p:txBody>
      </p:sp>
      <p:sp>
        <p:nvSpPr>
          <p:cNvPr id="9" name="TextBox 8">
            <a:extLst>
              <a:ext uri="{FF2B5EF4-FFF2-40B4-BE49-F238E27FC236}">
                <a16:creationId xmlns:a16="http://schemas.microsoft.com/office/drawing/2014/main" id="{092445AA-7723-824B-9FDA-72BF3B609D40}"/>
              </a:ext>
            </a:extLst>
          </p:cNvPr>
          <p:cNvSpPr txBox="1"/>
          <p:nvPr/>
        </p:nvSpPr>
        <p:spPr>
          <a:xfrm>
            <a:off x="6677248" y="3647256"/>
            <a:ext cx="2158408" cy="954107"/>
          </a:xfrm>
          <a:prstGeom prst="rect">
            <a:avLst/>
          </a:prstGeom>
          <a:solidFill>
            <a:schemeClr val="bg1"/>
          </a:solidFill>
          <a:ln>
            <a:solidFill>
              <a:srgbClr val="0A0D10"/>
            </a:solidFill>
          </a:ln>
        </p:spPr>
        <p:txBody>
          <a:bodyPr wrap="square" rtlCol="0">
            <a:spAutoFit/>
          </a:bodyPr>
          <a:lstStyle/>
          <a:p>
            <a:r>
              <a:rPr lang="en-US" sz="1400" dirty="0" err="1">
                <a:solidFill>
                  <a:schemeClr val="tx1">
                    <a:lumMod val="75000"/>
                    <a:lumOff val="25000"/>
                  </a:schemeClr>
                </a:solidFill>
                <a:latin typeface="Gill Sans MT" panose="020B0502020104020203" pitchFamily="34" charset="77"/>
                <a:cs typeface="Arial" panose="020B0604020202020204" pitchFamily="34" charset="0"/>
              </a:rPr>
              <a:t>Adanya</a:t>
            </a:r>
            <a:r>
              <a:rPr lang="en-US" sz="1400" dirty="0">
                <a:solidFill>
                  <a:schemeClr val="tx1">
                    <a:lumMod val="75000"/>
                    <a:lumOff val="25000"/>
                  </a:schemeClr>
                </a:solidFill>
                <a:latin typeface="Gill Sans MT" panose="020B0502020104020203" pitchFamily="34" charset="77"/>
                <a:cs typeface="Arial" panose="020B0604020202020204" pitchFamily="34" charset="0"/>
              </a:rPr>
              <a:t> side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efek</a:t>
            </a:r>
            <a:r>
              <a:rPr lang="en-US" sz="1400" dirty="0">
                <a:solidFill>
                  <a:schemeClr val="tx1">
                    <a:lumMod val="75000"/>
                    <a:lumOff val="25000"/>
                  </a:schemeClr>
                </a:solidFill>
                <a:latin typeface="Gill Sans MT" panose="020B0502020104020203" pitchFamily="34" charset="77"/>
                <a:cs typeface="Arial" panose="020B0604020202020204" pitchFamily="34" charset="0"/>
              </a:rPr>
              <a:t> yang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tidak</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diharapkan</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baik</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terhadap</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produk</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atau</a:t>
            </a:r>
            <a:r>
              <a:rPr lang="en-US" sz="1400" dirty="0">
                <a:solidFill>
                  <a:schemeClr val="tx1">
                    <a:lumMod val="75000"/>
                    <a:lumOff val="25000"/>
                  </a:schemeClr>
                </a:solidFill>
                <a:latin typeface="Gill Sans MT" panose="020B0502020104020203" pitchFamily="34" charset="77"/>
                <a:cs typeface="Arial" panose="020B0604020202020204" pitchFamily="34" charset="0"/>
              </a:rPr>
              <a:t> </a:t>
            </a:r>
            <a:r>
              <a:rPr lang="en-US" sz="1400" dirty="0" err="1">
                <a:solidFill>
                  <a:schemeClr val="tx1">
                    <a:lumMod val="75000"/>
                    <a:lumOff val="25000"/>
                  </a:schemeClr>
                </a:solidFill>
                <a:latin typeface="Gill Sans MT" panose="020B0502020104020203" pitchFamily="34" charset="77"/>
                <a:cs typeface="Arial" panose="020B0604020202020204" pitchFamily="34" charset="0"/>
              </a:rPr>
              <a:t>komponen</a:t>
            </a:r>
            <a:r>
              <a:rPr lang="en-US" sz="1400" dirty="0">
                <a:solidFill>
                  <a:schemeClr val="tx1">
                    <a:lumMod val="75000"/>
                    <a:lumOff val="25000"/>
                  </a:schemeClr>
                </a:solidFill>
                <a:latin typeface="Gill Sans MT" panose="020B0502020104020203" pitchFamily="34" charset="77"/>
                <a:cs typeface="Arial" panose="020B0604020202020204" pitchFamily="34" charset="0"/>
              </a:rPr>
              <a:t> lain</a:t>
            </a:r>
          </a:p>
        </p:txBody>
      </p:sp>
      <p:cxnSp>
        <p:nvCxnSpPr>
          <p:cNvPr id="11" name="Straight Connector 10">
            <a:extLst>
              <a:ext uri="{FF2B5EF4-FFF2-40B4-BE49-F238E27FC236}">
                <a16:creationId xmlns:a16="http://schemas.microsoft.com/office/drawing/2014/main" id="{5B53F38A-307F-0240-89F2-52D4D2DEBA52}"/>
              </a:ext>
            </a:extLst>
          </p:cNvPr>
          <p:cNvCxnSpPr/>
          <p:nvPr/>
        </p:nvCxnSpPr>
        <p:spPr>
          <a:xfrm>
            <a:off x="1339702" y="3274828"/>
            <a:ext cx="646459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518F28-0278-CA41-B1C3-7EF1B1810D12}"/>
              </a:ext>
            </a:extLst>
          </p:cNvPr>
          <p:cNvCxnSpPr/>
          <p:nvPr/>
        </p:nvCxnSpPr>
        <p:spPr>
          <a:xfrm>
            <a:off x="1350335" y="3285460"/>
            <a:ext cx="0" cy="354035"/>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175630-C7B5-1940-ABA8-6D47B9F2FB46}"/>
              </a:ext>
            </a:extLst>
          </p:cNvPr>
          <p:cNvCxnSpPr/>
          <p:nvPr/>
        </p:nvCxnSpPr>
        <p:spPr>
          <a:xfrm>
            <a:off x="3476847" y="3274828"/>
            <a:ext cx="0" cy="36466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FDF81B-5F6C-DC46-AA19-FA38026AD8C5}"/>
              </a:ext>
            </a:extLst>
          </p:cNvPr>
          <p:cNvCxnSpPr>
            <a:cxnSpLocks/>
            <a:endCxn id="8" idx="0"/>
          </p:cNvCxnSpPr>
          <p:nvPr/>
        </p:nvCxnSpPr>
        <p:spPr>
          <a:xfrm>
            <a:off x="5629988" y="3285460"/>
            <a:ext cx="0" cy="354035"/>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12C101-6924-6F4E-8DD4-1E782E51016B}"/>
              </a:ext>
            </a:extLst>
          </p:cNvPr>
          <p:cNvCxnSpPr/>
          <p:nvPr/>
        </p:nvCxnSpPr>
        <p:spPr>
          <a:xfrm>
            <a:off x="7804298" y="3274828"/>
            <a:ext cx="0" cy="36466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BBBED10-814D-1441-8733-6A662B23F092}"/>
              </a:ext>
            </a:extLst>
          </p:cNvPr>
          <p:cNvCxnSpPr>
            <a:cxnSpLocks/>
          </p:cNvCxnSpPr>
          <p:nvPr/>
        </p:nvCxnSpPr>
        <p:spPr>
          <a:xfrm>
            <a:off x="4976037" y="2836638"/>
            <a:ext cx="0" cy="43819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7BBBECF-EA00-4ADA-B603-C7064444FA82}"/>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85426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Related image">
            <a:extLst>
              <a:ext uri="{FF2B5EF4-FFF2-40B4-BE49-F238E27FC236}">
                <a16:creationId xmlns:a16="http://schemas.microsoft.com/office/drawing/2014/main" id="{31F56536-DBB1-4CD5-A759-9933ED86350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28906" r="74844"/>
                    </a14:imgEffect>
                  </a14:imgLayer>
                </a14:imgProps>
              </a:ext>
              <a:ext uri="{28A0092B-C50C-407E-A947-70E740481C1C}">
                <a14:useLocalDpi xmlns:a14="http://schemas.microsoft.com/office/drawing/2010/main" val="0"/>
              </a:ext>
            </a:extLst>
          </a:blip>
          <a:srcRect l="28131" r="23919"/>
          <a:stretch/>
        </p:blipFill>
        <p:spPr bwMode="auto">
          <a:xfrm rot="10800000">
            <a:off x="-104933" y="0"/>
            <a:ext cx="3192906" cy="2718712"/>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46</a:t>
            </a:fld>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5617191" y="150100"/>
            <a:ext cx="3802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4. Analisa Kegagalan</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88F4BF-4DBF-439E-B5CB-08FD0C3C4E8D}"/>
              </a:ext>
            </a:extLst>
          </p:cNvPr>
          <p:cNvSpPr txBox="1"/>
          <p:nvPr/>
        </p:nvSpPr>
        <p:spPr>
          <a:xfrm>
            <a:off x="1690923" y="2196324"/>
            <a:ext cx="8069303" cy="5139869"/>
          </a:xfrm>
          <a:prstGeom prst="rect">
            <a:avLst/>
          </a:prstGeom>
          <a:noFill/>
        </p:spPr>
        <p:txBody>
          <a:bodyPr wrap="square" rtlCol="0">
            <a:spAutoFit/>
          </a:bodyPr>
          <a:lstStyle/>
          <a:p>
            <a:endParaRPr lang="id-ID" sz="1600" dirty="0"/>
          </a:p>
          <a:p>
            <a:pPr marL="285750" indent="-285750">
              <a:buFont typeface="Courier New" panose="02070309020205020404" pitchFamily="49" charset="0"/>
              <a:buChar char="o"/>
            </a:pPr>
            <a:r>
              <a:rPr lang="id-ID" sz="1600" dirty="0"/>
              <a:t>Tidak terpenuhinya persyaratan </a:t>
            </a:r>
          </a:p>
          <a:p>
            <a:r>
              <a:rPr lang="id-ID" sz="1600" dirty="0"/>
              <a:t>      proses/produk sehingga menyebabkan </a:t>
            </a:r>
          </a:p>
          <a:p>
            <a:r>
              <a:rPr lang="id-ID" sz="1600" dirty="0"/>
              <a:t>      dampak kegagalan terhadap </a:t>
            </a:r>
            <a:r>
              <a:rPr lang="id-ID" sz="1600" dirty="0" err="1"/>
              <a:t>customer</a:t>
            </a:r>
            <a:r>
              <a:rPr lang="id-ID" sz="1600" dirty="0"/>
              <a:t>.</a:t>
            </a:r>
          </a:p>
          <a:p>
            <a:endParaRPr lang="id-ID" sz="800" dirty="0"/>
          </a:p>
          <a:p>
            <a:pPr marL="285750" indent="-285750">
              <a:buFont typeface="Courier New" panose="02070309020205020404" pitchFamily="49" charset="0"/>
              <a:buChar char="o"/>
            </a:pPr>
            <a:r>
              <a:rPr lang="id-ID" sz="1600" dirty="0"/>
              <a:t>Definisi Customer meliputi:</a:t>
            </a:r>
          </a:p>
          <a:p>
            <a:r>
              <a:rPr lang="id-ID" sz="1600" dirty="0"/>
              <a:t>      - Internal Customer (Next Proses)</a:t>
            </a:r>
          </a:p>
          <a:p>
            <a:r>
              <a:rPr lang="id-ID" sz="1600" dirty="0"/>
              <a:t>      - External Customer (Next Tier / OEM / Dealer)</a:t>
            </a:r>
          </a:p>
          <a:p>
            <a:r>
              <a:rPr lang="id-ID" sz="1600" dirty="0"/>
              <a:t>      - Badan Legislative</a:t>
            </a:r>
          </a:p>
          <a:p>
            <a:r>
              <a:rPr lang="id-ID" sz="1600" dirty="0"/>
              <a:t>      - Product </a:t>
            </a:r>
            <a:r>
              <a:rPr lang="id-ID" sz="1600" dirty="0" err="1"/>
              <a:t>End</a:t>
            </a:r>
            <a:r>
              <a:rPr lang="id-ID" sz="1600" dirty="0"/>
              <a:t> </a:t>
            </a:r>
            <a:r>
              <a:rPr lang="id-ID" sz="1600" dirty="0" err="1"/>
              <a:t>User</a:t>
            </a:r>
            <a:endParaRPr lang="id-ID" sz="1600" dirty="0"/>
          </a:p>
          <a:p>
            <a:endParaRPr lang="id-ID" sz="800" dirty="0"/>
          </a:p>
          <a:p>
            <a:pPr marL="285750" indent="-285750">
              <a:buFont typeface="Courier New" panose="02070309020205020404" pitchFamily="49" charset="0"/>
              <a:buChar char="o"/>
            </a:pPr>
            <a:r>
              <a:rPr lang="id-ID" sz="1600" dirty="0"/>
              <a:t>Dampak kegagalan diberi tingkat Severity menurut:</a:t>
            </a:r>
          </a:p>
          <a:p>
            <a:r>
              <a:rPr lang="id-ID" sz="1600" dirty="0"/>
              <a:t>      - Your Plant     :  Dampak potensi kegagalan yang terdeteksi di plant (next proses).</a:t>
            </a:r>
          </a:p>
          <a:p>
            <a:r>
              <a:rPr lang="id-ID" sz="1600" dirty="0"/>
              <a:t>                                  Misalnya: dimensi minus, diameter over, dll</a:t>
            </a:r>
          </a:p>
          <a:p>
            <a:r>
              <a:rPr lang="id-ID" sz="1600" dirty="0"/>
              <a:t>      - Ship-to Plant : Dampak potensi kegagalan yang tidak terdeteksi sebelum pengiriman</a:t>
            </a:r>
          </a:p>
          <a:p>
            <a:r>
              <a:rPr lang="id-ID" sz="1600" dirty="0"/>
              <a:t>                                  ke customer. Misalnya: salah pasang, jumlah kurang, dll</a:t>
            </a:r>
          </a:p>
          <a:p>
            <a:r>
              <a:rPr lang="id-ID" sz="1600" dirty="0"/>
              <a:t>      - End User        : Dampak kegagalan yang dirasakan oleh pengguna kendaraan.</a:t>
            </a:r>
          </a:p>
          <a:p>
            <a:r>
              <a:rPr lang="id-ID" sz="1600" dirty="0"/>
              <a:t>                                   Misalnya: getar, kebisingan, dll </a:t>
            </a:r>
          </a:p>
          <a:p>
            <a:r>
              <a:rPr lang="id-ID" sz="1600" dirty="0"/>
              <a:t>                                    </a:t>
            </a:r>
          </a:p>
          <a:p>
            <a:endParaRPr lang="id-ID" sz="1600" dirty="0"/>
          </a:p>
          <a:p>
            <a:endParaRPr lang="id-ID" sz="1600" dirty="0"/>
          </a:p>
        </p:txBody>
      </p:sp>
      <p:grpSp>
        <p:nvGrpSpPr>
          <p:cNvPr id="8" name="Group 7">
            <a:extLst>
              <a:ext uri="{FF2B5EF4-FFF2-40B4-BE49-F238E27FC236}">
                <a16:creationId xmlns:a16="http://schemas.microsoft.com/office/drawing/2014/main" id="{5BD6BA1D-4693-4644-91E2-B4D1AE8021A2}"/>
              </a:ext>
            </a:extLst>
          </p:cNvPr>
          <p:cNvGrpSpPr/>
          <p:nvPr/>
        </p:nvGrpSpPr>
        <p:grpSpPr>
          <a:xfrm>
            <a:off x="2053652" y="1229325"/>
            <a:ext cx="7300537" cy="1139844"/>
            <a:chOff x="2678544" y="2256087"/>
            <a:chExt cx="7300537" cy="1083732"/>
          </a:xfrm>
        </p:grpSpPr>
        <p:grpSp>
          <p:nvGrpSpPr>
            <p:cNvPr id="9" name="Group 8">
              <a:extLst>
                <a:ext uri="{FF2B5EF4-FFF2-40B4-BE49-F238E27FC236}">
                  <a16:creationId xmlns:a16="http://schemas.microsoft.com/office/drawing/2014/main" id="{06983671-81CB-44DC-929B-71EEDF29C638}"/>
                </a:ext>
              </a:extLst>
            </p:cNvPr>
            <p:cNvGrpSpPr/>
            <p:nvPr/>
          </p:nvGrpSpPr>
          <p:grpSpPr>
            <a:xfrm>
              <a:off x="2678544" y="2256087"/>
              <a:ext cx="7300537" cy="1083732"/>
              <a:chOff x="3446640" y="1945191"/>
              <a:chExt cx="7300537" cy="1083732"/>
            </a:xfrm>
          </p:grpSpPr>
          <p:sp>
            <p:nvSpPr>
              <p:cNvPr id="15" name="Trapezoid 14">
                <a:extLst>
                  <a:ext uri="{FF2B5EF4-FFF2-40B4-BE49-F238E27FC236}">
                    <a16:creationId xmlns:a16="http://schemas.microsoft.com/office/drawing/2014/main" id="{5808CF0C-5743-42D0-9EE0-714B91CBA931}"/>
                  </a:ext>
                </a:extLst>
              </p:cNvPr>
              <p:cNvSpPr/>
              <p:nvPr/>
            </p:nvSpPr>
            <p:spPr>
              <a:xfrm rot="16200000">
                <a:off x="3560987" y="1830844"/>
                <a:ext cx="1083732" cy="1312425"/>
              </a:xfrm>
              <a:custGeom>
                <a:avLst/>
                <a:gdLst>
                  <a:gd name="connsiteX0" fmla="*/ 0 w 1139844"/>
                  <a:gd name="connsiteY0" fmla="*/ 1282444 h 1282444"/>
                  <a:gd name="connsiteX1" fmla="*/ 284961 w 1139844"/>
                  <a:gd name="connsiteY1" fmla="*/ 0 h 1282444"/>
                  <a:gd name="connsiteX2" fmla="*/ 854883 w 1139844"/>
                  <a:gd name="connsiteY2" fmla="*/ 0 h 1282444"/>
                  <a:gd name="connsiteX3" fmla="*/ 1139844 w 1139844"/>
                  <a:gd name="connsiteY3" fmla="*/ 1282444 h 1282444"/>
                  <a:gd name="connsiteX4" fmla="*/ 0 w 1139844"/>
                  <a:gd name="connsiteY4" fmla="*/ 1282444 h 1282444"/>
                  <a:gd name="connsiteX0" fmla="*/ 0 w 1139844"/>
                  <a:gd name="connsiteY0" fmla="*/ 1282444 h 1282444"/>
                  <a:gd name="connsiteX1" fmla="*/ 284961 w 1139844"/>
                  <a:gd name="connsiteY1" fmla="*/ 0 h 1282444"/>
                  <a:gd name="connsiteX2" fmla="*/ 1139844 w 1139844"/>
                  <a:gd name="connsiteY2" fmla="*/ 1282444 h 1282444"/>
                  <a:gd name="connsiteX3" fmla="*/ 0 w 1139844"/>
                  <a:gd name="connsiteY3" fmla="*/ 1282444 h 1282444"/>
                  <a:gd name="connsiteX0" fmla="*/ 0 w 1139844"/>
                  <a:gd name="connsiteY0" fmla="*/ 1432346 h 1432346"/>
                  <a:gd name="connsiteX1" fmla="*/ 629735 w 1139844"/>
                  <a:gd name="connsiteY1" fmla="*/ 0 h 1432346"/>
                  <a:gd name="connsiteX2" fmla="*/ 1139844 w 1139844"/>
                  <a:gd name="connsiteY2" fmla="*/ 1432346 h 1432346"/>
                  <a:gd name="connsiteX3" fmla="*/ 0 w 1139844"/>
                  <a:gd name="connsiteY3" fmla="*/ 1432346 h 1432346"/>
                  <a:gd name="connsiteX0" fmla="*/ 0 w 1139844"/>
                  <a:gd name="connsiteY0" fmla="*/ 1312425 h 1312425"/>
                  <a:gd name="connsiteX1" fmla="*/ 509814 w 1139844"/>
                  <a:gd name="connsiteY1" fmla="*/ 0 h 1312425"/>
                  <a:gd name="connsiteX2" fmla="*/ 1139844 w 1139844"/>
                  <a:gd name="connsiteY2" fmla="*/ 1312425 h 1312425"/>
                  <a:gd name="connsiteX3" fmla="*/ 0 w 1139844"/>
                  <a:gd name="connsiteY3" fmla="*/ 1312425 h 1312425"/>
                </a:gdLst>
                <a:ahLst/>
                <a:cxnLst>
                  <a:cxn ang="0">
                    <a:pos x="connsiteX0" y="connsiteY0"/>
                  </a:cxn>
                  <a:cxn ang="0">
                    <a:pos x="connsiteX1" y="connsiteY1"/>
                  </a:cxn>
                  <a:cxn ang="0">
                    <a:pos x="connsiteX2" y="connsiteY2"/>
                  </a:cxn>
                  <a:cxn ang="0">
                    <a:pos x="connsiteX3" y="connsiteY3"/>
                  </a:cxn>
                </a:cxnLst>
                <a:rect l="l" t="t" r="r" b="b"/>
                <a:pathLst>
                  <a:path w="1139844" h="1312425">
                    <a:moveTo>
                      <a:pt x="0" y="1312425"/>
                    </a:moveTo>
                    <a:lnTo>
                      <a:pt x="509814" y="0"/>
                    </a:lnTo>
                    <a:lnTo>
                      <a:pt x="1139844" y="1312425"/>
                    </a:lnTo>
                    <a:lnTo>
                      <a:pt x="0" y="1312425"/>
                    </a:lnTo>
                    <a:close/>
                  </a:path>
                </a:pathLst>
              </a:custGeom>
              <a:gradFill>
                <a:gsLst>
                  <a:gs pos="0">
                    <a:srgbClr val="00B0F0">
                      <a:alpha val="0"/>
                    </a:srgbClr>
                  </a:gs>
                  <a:gs pos="59000">
                    <a:schemeClr val="accent5">
                      <a:lumMod val="50000"/>
                    </a:schemeClr>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5">
                <a:extLst>
                  <a:ext uri="{FF2B5EF4-FFF2-40B4-BE49-F238E27FC236}">
                    <a16:creationId xmlns:a16="http://schemas.microsoft.com/office/drawing/2014/main" id="{A11734D6-EAFB-47D1-9CD9-490630898235}"/>
                  </a:ext>
                </a:extLst>
              </p:cNvPr>
              <p:cNvSpPr/>
              <p:nvPr/>
            </p:nvSpPr>
            <p:spPr>
              <a:xfrm>
                <a:off x="4757408" y="1945191"/>
                <a:ext cx="5989769" cy="1083732"/>
              </a:xfrm>
              <a:custGeom>
                <a:avLst/>
                <a:gdLst>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817" h="1080000">
                    <a:moveTo>
                      <a:pt x="0" y="0"/>
                    </a:moveTo>
                    <a:lnTo>
                      <a:pt x="0" y="0"/>
                    </a:lnTo>
                    <a:lnTo>
                      <a:pt x="5002817" y="0"/>
                    </a:lnTo>
                    <a:lnTo>
                      <a:pt x="5002817" y="0"/>
                    </a:lnTo>
                    <a:lnTo>
                      <a:pt x="5002817" y="1080000"/>
                    </a:lnTo>
                    <a:lnTo>
                      <a:pt x="5002817" y="1080000"/>
                    </a:lnTo>
                    <a:lnTo>
                      <a:pt x="0" y="1080000"/>
                    </a:lnTo>
                    <a:lnTo>
                      <a:pt x="0" y="1080000"/>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B80A814C-F086-48F0-8233-B0447C00BA9A}"/>
                </a:ext>
              </a:extLst>
            </p:cNvPr>
            <p:cNvSpPr txBox="1"/>
            <p:nvPr/>
          </p:nvSpPr>
          <p:spPr>
            <a:xfrm>
              <a:off x="3463980" y="2399737"/>
              <a:ext cx="470000" cy="769441"/>
            </a:xfrm>
            <a:prstGeom prst="rect">
              <a:avLst/>
            </a:prstGeom>
            <a:noFill/>
          </p:spPr>
          <p:txBody>
            <a:bodyPr wrap="none" rtlCol="0">
              <a:spAutoFit/>
            </a:bodyPr>
            <a:lstStyle/>
            <a:p>
              <a:r>
                <a:rPr lang="en-US" sz="4400" dirty="0">
                  <a:solidFill>
                    <a:schemeClr val="bg1"/>
                  </a:solidFill>
                </a:rPr>
                <a:t>2</a:t>
              </a:r>
            </a:p>
          </p:txBody>
        </p:sp>
        <p:sp>
          <p:nvSpPr>
            <p:cNvPr id="12" name="Rectangle 11">
              <a:extLst>
                <a:ext uri="{FF2B5EF4-FFF2-40B4-BE49-F238E27FC236}">
                  <a16:creationId xmlns:a16="http://schemas.microsoft.com/office/drawing/2014/main" id="{B02E5D3F-BCE0-4126-991B-8DFE884224E2}"/>
                </a:ext>
              </a:extLst>
            </p:cNvPr>
            <p:cNvSpPr/>
            <p:nvPr/>
          </p:nvSpPr>
          <p:spPr>
            <a:xfrm>
              <a:off x="4026485" y="2615124"/>
              <a:ext cx="5434565" cy="351151"/>
            </a:xfrm>
            <a:prstGeom prst="rect">
              <a:avLst/>
            </a:prstGeom>
          </p:spPr>
          <p:txBody>
            <a:bodyPr wrap="none">
              <a:spAutoFit/>
            </a:bodyPr>
            <a:lstStyle/>
            <a:p>
              <a:r>
                <a:rPr lang="id-ID" b="1" dirty="0">
                  <a:solidFill>
                    <a:schemeClr val="bg1"/>
                  </a:solidFill>
                </a:rPr>
                <a:t>IDENTIFIKASI EFEK POTENSI KEGAGALAN PADA PROSES</a:t>
              </a:r>
            </a:p>
          </p:txBody>
        </p:sp>
      </p:grpSp>
      <p:sp>
        <p:nvSpPr>
          <p:cNvPr id="5" name="Rectangle 4">
            <a:extLst>
              <a:ext uri="{FF2B5EF4-FFF2-40B4-BE49-F238E27FC236}">
                <a16:creationId xmlns:a16="http://schemas.microsoft.com/office/drawing/2014/main" id="{0A9B5E94-6DBD-497D-86EF-739CFEB0C5BE}"/>
              </a:ext>
            </a:extLst>
          </p:cNvPr>
          <p:cNvSpPr/>
          <p:nvPr/>
        </p:nvSpPr>
        <p:spPr>
          <a:xfrm>
            <a:off x="0" y="3284457"/>
            <a:ext cx="681037" cy="35735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BF2E7DB-9E9C-F941-AD3A-1ECDC481AE13}"/>
              </a:ext>
            </a:extLst>
          </p:cNvPr>
          <p:cNvPicPr>
            <a:picLocks noChangeAspect="1"/>
          </p:cNvPicPr>
          <p:nvPr/>
        </p:nvPicPr>
        <p:blipFill>
          <a:blip r:embed="rId4"/>
          <a:stretch>
            <a:fillRect/>
          </a:stretch>
        </p:blipFill>
        <p:spPr>
          <a:xfrm>
            <a:off x="5917884" y="2573953"/>
            <a:ext cx="3564509" cy="1356460"/>
          </a:xfrm>
          <a:prstGeom prst="rect">
            <a:avLst/>
          </a:prstGeom>
        </p:spPr>
      </p:pic>
      <p:sp>
        <p:nvSpPr>
          <p:cNvPr id="4" name="Up Arrow 3">
            <a:extLst>
              <a:ext uri="{FF2B5EF4-FFF2-40B4-BE49-F238E27FC236}">
                <a16:creationId xmlns:a16="http://schemas.microsoft.com/office/drawing/2014/main" id="{0928861F-BB8B-AF4E-8489-9477CCFF3D27}"/>
              </a:ext>
            </a:extLst>
          </p:cNvPr>
          <p:cNvSpPr/>
          <p:nvPr/>
        </p:nvSpPr>
        <p:spPr>
          <a:xfrm>
            <a:off x="6222814" y="3940745"/>
            <a:ext cx="733927" cy="701745"/>
          </a:xfrm>
          <a:prstGeom prst="up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F0B87B6-F5A4-5445-BAEA-D0FE3CF65C95}"/>
              </a:ext>
            </a:extLst>
          </p:cNvPr>
          <p:cNvSpPr txBox="1"/>
          <p:nvPr/>
        </p:nvSpPr>
        <p:spPr>
          <a:xfrm>
            <a:off x="6993983" y="4029041"/>
            <a:ext cx="2826403" cy="461665"/>
          </a:xfrm>
          <a:prstGeom prst="rect">
            <a:avLst/>
          </a:prstGeom>
          <a:solidFill>
            <a:schemeClr val="accent4">
              <a:lumMod val="40000"/>
              <a:lumOff val="60000"/>
            </a:schemeClr>
          </a:solidFill>
          <a:ln>
            <a:noFill/>
          </a:ln>
        </p:spPr>
        <p:txBody>
          <a:bodyPr wrap="square" rtlCol="0">
            <a:spAutoFit/>
          </a:bodyPr>
          <a:lstStyle/>
          <a:p>
            <a:r>
              <a:rPr lang="en-US" sz="1200" b="1" dirty="0" err="1">
                <a:latin typeface="Gill Sans MT" panose="020B0502020104020203" pitchFamily="34" charset="77"/>
              </a:rPr>
              <a:t>Efect</a:t>
            </a:r>
            <a:r>
              <a:rPr lang="en-US" sz="1200" b="1" dirty="0">
                <a:latin typeface="Gill Sans MT" panose="020B0502020104020203" pitchFamily="34" charset="77"/>
              </a:rPr>
              <a:t> </a:t>
            </a:r>
            <a:r>
              <a:rPr lang="en-US" sz="1200" b="1" dirty="0" err="1">
                <a:latin typeface="Gill Sans MT" panose="020B0502020104020203" pitchFamily="34" charset="77"/>
              </a:rPr>
              <a:t>adalah</a:t>
            </a:r>
            <a:r>
              <a:rPr lang="en-US" sz="1200" b="1" dirty="0">
                <a:latin typeface="Gill Sans MT" panose="020B0502020104020203" pitchFamily="34" charset="77"/>
              </a:rPr>
              <a:t> </a:t>
            </a:r>
            <a:r>
              <a:rPr lang="en-US" sz="1200" b="1" dirty="0" err="1">
                <a:latin typeface="Gill Sans MT" panose="020B0502020104020203" pitchFamily="34" charset="77"/>
              </a:rPr>
              <a:t>Antitesa</a:t>
            </a:r>
            <a:r>
              <a:rPr lang="en-US" sz="1200" b="1" dirty="0">
                <a:latin typeface="Gill Sans MT" panose="020B0502020104020203" pitchFamily="34" charset="77"/>
              </a:rPr>
              <a:t> FUNGSI </a:t>
            </a:r>
            <a:r>
              <a:rPr lang="en-US" sz="1200" b="1" dirty="0" err="1">
                <a:latin typeface="Gill Sans MT" panose="020B0502020104020203" pitchFamily="34" charset="77"/>
              </a:rPr>
              <a:t>dari</a:t>
            </a:r>
            <a:r>
              <a:rPr lang="en-US" sz="1200" b="1" dirty="0">
                <a:latin typeface="Gill Sans MT" panose="020B0502020104020203" pitchFamily="34" charset="77"/>
              </a:rPr>
              <a:t>  ITEM PROSES</a:t>
            </a:r>
          </a:p>
        </p:txBody>
      </p:sp>
      <p:sp>
        <p:nvSpPr>
          <p:cNvPr id="6" name="Footer Placeholder 5">
            <a:extLst>
              <a:ext uri="{FF2B5EF4-FFF2-40B4-BE49-F238E27FC236}">
                <a16:creationId xmlns:a16="http://schemas.microsoft.com/office/drawing/2014/main" id="{866B6926-BA17-4498-B9BE-13E44C159FDD}"/>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412757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down)">
                                      <p:cBhvr>
                                        <p:cTn id="11" dur="500"/>
                                        <p:tgtEl>
                                          <p:spTgt spid="2">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down)">
                                      <p:cBhvr>
                                        <p:cTn id="19" dur="500"/>
                                        <p:tgtEl>
                                          <p:spTgt spid="2">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wipe(down)">
                                      <p:cBhvr>
                                        <p:cTn id="23" dur="500"/>
                                        <p:tgtEl>
                                          <p:spTgt spid="2">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wipe(down)">
                                      <p:cBhvr>
                                        <p:cTn id="26" dur="500"/>
                                        <p:tgtEl>
                                          <p:spTgt spid="2">
                                            <p:txEl>
                                              <p:pRg st="6" end="6"/>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wipe(down)">
                                      <p:cBhvr>
                                        <p:cTn id="29" dur="500"/>
                                        <p:tgtEl>
                                          <p:spTgt spid="2">
                                            <p:txEl>
                                              <p:pRg st="7" end="7"/>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wipe(down)">
                                      <p:cBhvr>
                                        <p:cTn id="32" dur="500"/>
                                        <p:tgtEl>
                                          <p:spTgt spid="2">
                                            <p:txEl>
                                              <p:pRg st="8" end="8"/>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wipe(down)">
                                      <p:cBhvr>
                                        <p:cTn id="35" dur="500"/>
                                        <p:tgtEl>
                                          <p:spTgt spid="2">
                                            <p:txEl>
                                              <p:pRg st="9" end="9"/>
                                            </p:txEl>
                                          </p:spTgt>
                                        </p:tgtEl>
                                      </p:cBhvr>
                                    </p:animEffect>
                                  </p:childTnLst>
                                </p:cTn>
                              </p:par>
                            </p:childTnLst>
                          </p:cTn>
                        </p:par>
                        <p:par>
                          <p:cTn id="36" fill="hold">
                            <p:stCondLst>
                              <p:cond delay="2500"/>
                            </p:stCondLst>
                            <p:childTnLst>
                              <p:par>
                                <p:cTn id="37" presetID="22" presetClass="entr" presetSubtype="4" fill="hold" nodeType="after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animEffect transition="in" filter="wipe(down)">
                                      <p:cBhvr>
                                        <p:cTn id="39" dur="500"/>
                                        <p:tgtEl>
                                          <p:spTgt spid="2">
                                            <p:txEl>
                                              <p:pRg st="11" end="11"/>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2">
                                            <p:txEl>
                                              <p:pRg st="12" end="12"/>
                                            </p:txEl>
                                          </p:spTgt>
                                        </p:tgtEl>
                                        <p:attrNameLst>
                                          <p:attrName>style.visibility</p:attrName>
                                        </p:attrNameLst>
                                      </p:cBhvr>
                                      <p:to>
                                        <p:strVal val="visible"/>
                                      </p:to>
                                    </p:set>
                                    <p:animEffect transition="in" filter="wipe(down)">
                                      <p:cBhvr>
                                        <p:cTn id="42" dur="500"/>
                                        <p:tgtEl>
                                          <p:spTgt spid="2">
                                            <p:txEl>
                                              <p:pRg st="12" end="12"/>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animEffect transition="in" filter="wipe(down)">
                                      <p:cBhvr>
                                        <p:cTn id="45" dur="500"/>
                                        <p:tgtEl>
                                          <p:spTgt spid="2">
                                            <p:txEl>
                                              <p:pRg st="13" end="13"/>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2">
                                            <p:txEl>
                                              <p:pRg st="14" end="14"/>
                                            </p:txEl>
                                          </p:spTgt>
                                        </p:tgtEl>
                                        <p:attrNameLst>
                                          <p:attrName>style.visibility</p:attrName>
                                        </p:attrNameLst>
                                      </p:cBhvr>
                                      <p:to>
                                        <p:strVal val="visible"/>
                                      </p:to>
                                    </p:set>
                                    <p:animEffect transition="in" filter="wipe(down)">
                                      <p:cBhvr>
                                        <p:cTn id="48" dur="500"/>
                                        <p:tgtEl>
                                          <p:spTgt spid="2">
                                            <p:txEl>
                                              <p:pRg st="14" end="14"/>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animEffect transition="in" filter="wipe(down)">
                                      <p:cBhvr>
                                        <p:cTn id="51" dur="500"/>
                                        <p:tgtEl>
                                          <p:spTgt spid="2">
                                            <p:txEl>
                                              <p:pRg st="15" end="15"/>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2">
                                            <p:txEl>
                                              <p:pRg st="16" end="16"/>
                                            </p:txEl>
                                          </p:spTgt>
                                        </p:tgtEl>
                                        <p:attrNameLst>
                                          <p:attrName>style.visibility</p:attrName>
                                        </p:attrNameLst>
                                      </p:cBhvr>
                                      <p:to>
                                        <p:strVal val="visible"/>
                                      </p:to>
                                    </p:set>
                                    <p:animEffect transition="in" filter="wipe(down)">
                                      <p:cBhvr>
                                        <p:cTn id="54" dur="500"/>
                                        <p:tgtEl>
                                          <p:spTgt spid="2">
                                            <p:txEl>
                                              <p:pRg st="16" end="16"/>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2">
                                            <p:txEl>
                                              <p:pRg st="17" end="17"/>
                                            </p:txEl>
                                          </p:spTgt>
                                        </p:tgtEl>
                                        <p:attrNameLst>
                                          <p:attrName>style.visibility</p:attrName>
                                        </p:attrNameLst>
                                      </p:cBhvr>
                                      <p:to>
                                        <p:strVal val="visible"/>
                                      </p:to>
                                    </p:set>
                                    <p:animEffect transition="in" filter="wipe(down)">
                                      <p:cBhvr>
                                        <p:cTn id="57" dur="500"/>
                                        <p:tgtEl>
                                          <p:spTgt spid="2">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47</a:t>
            </a:fld>
            <a:endParaRPr lang="en-US"/>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88F4BF-4DBF-439E-B5CB-08FD0C3C4E8D}"/>
              </a:ext>
            </a:extLst>
          </p:cNvPr>
          <p:cNvSpPr txBox="1"/>
          <p:nvPr/>
        </p:nvSpPr>
        <p:spPr>
          <a:xfrm>
            <a:off x="1353312" y="2565686"/>
            <a:ext cx="7739997" cy="3600986"/>
          </a:xfrm>
          <a:prstGeom prst="rect">
            <a:avLst/>
          </a:prstGeom>
          <a:noFill/>
        </p:spPr>
        <p:txBody>
          <a:bodyPr wrap="square" rtlCol="0">
            <a:spAutoFit/>
          </a:bodyPr>
          <a:lstStyle/>
          <a:p>
            <a:pPr marL="342900" indent="-342900" algn="just">
              <a:buAutoNum type="arabicPeriod" startAt="4"/>
            </a:pPr>
            <a:endParaRPr lang="id-ID" sz="1600" dirty="0"/>
          </a:p>
          <a:p>
            <a:pPr marL="285750" indent="-285750" algn="just">
              <a:buFont typeface="Wingdings" panose="05000000000000000000" pitchFamily="2" charset="2"/>
              <a:buChar char="§"/>
            </a:pPr>
            <a:r>
              <a:rPr lang="id-ID" dirty="0"/>
              <a:t>Severity adalah </a:t>
            </a:r>
            <a:r>
              <a:rPr lang="en-US" altLang="id-ID" dirty="0" err="1"/>
              <a:t>adalah</a:t>
            </a:r>
            <a:r>
              <a:rPr lang="en-US" altLang="id-ID" dirty="0"/>
              <a:t> </a:t>
            </a:r>
            <a:r>
              <a:rPr lang="en-US" altLang="id-ID" dirty="0" err="1"/>
              <a:t>nilai</a:t>
            </a:r>
            <a:r>
              <a:rPr lang="en-US" altLang="id-ID" dirty="0"/>
              <a:t> yang </a:t>
            </a:r>
            <a:r>
              <a:rPr lang="en-US" altLang="id-ID" dirty="0" err="1"/>
              <a:t>terkait</a:t>
            </a:r>
            <a:r>
              <a:rPr lang="en-US" altLang="id-ID" dirty="0"/>
              <a:t> </a:t>
            </a:r>
            <a:r>
              <a:rPr lang="en-US" altLang="id-ID" dirty="0" err="1"/>
              <a:t>dengan</a:t>
            </a:r>
            <a:r>
              <a:rPr lang="en-US" altLang="id-ID" dirty="0"/>
              <a:t> </a:t>
            </a:r>
            <a:r>
              <a:rPr lang="en-US" altLang="id-ID" u="sng" dirty="0" err="1"/>
              <a:t>seberapa</a:t>
            </a:r>
            <a:r>
              <a:rPr lang="en-US" altLang="id-ID" u="sng" dirty="0"/>
              <a:t> </a:t>
            </a:r>
            <a:r>
              <a:rPr lang="en-US" altLang="id-ID" u="sng" dirty="0" err="1"/>
              <a:t>serius</a:t>
            </a:r>
            <a:r>
              <a:rPr lang="en-US" altLang="id-ID" u="sng" dirty="0"/>
              <a:t> </a:t>
            </a:r>
            <a:r>
              <a:rPr lang="en-US" altLang="id-ID" u="sng" dirty="0" err="1"/>
              <a:t>efek</a:t>
            </a:r>
            <a:r>
              <a:rPr lang="en-US" altLang="id-ID" u="sng" dirty="0"/>
              <a:t> </a:t>
            </a:r>
            <a:r>
              <a:rPr lang="en-US" altLang="id-ID" u="sng" dirty="0" err="1"/>
              <a:t>dari</a:t>
            </a:r>
            <a:r>
              <a:rPr lang="en-US" altLang="id-ID" u="sng" dirty="0"/>
              <a:t> </a:t>
            </a:r>
            <a:r>
              <a:rPr lang="en-US" altLang="id-ID" u="sng" dirty="0" err="1"/>
              <a:t>kegagalan</a:t>
            </a:r>
            <a:r>
              <a:rPr lang="en-US" altLang="id-ID" u="sng" dirty="0"/>
              <a:t> yang </a:t>
            </a:r>
            <a:r>
              <a:rPr lang="en-US" altLang="id-ID" u="sng" dirty="0" err="1"/>
              <a:t>terjadi</a:t>
            </a:r>
            <a:r>
              <a:rPr lang="id-ID" altLang="id-ID" u="sng" dirty="0"/>
              <a:t>.</a:t>
            </a:r>
          </a:p>
          <a:p>
            <a:pPr marL="285750" indent="-285750" algn="just">
              <a:buFont typeface="Wingdings" panose="05000000000000000000" pitchFamily="2" charset="2"/>
              <a:buChar char="§"/>
            </a:pPr>
            <a:r>
              <a:rPr lang="id-ID" altLang="id-ID" dirty="0">
                <a:solidFill>
                  <a:srgbClr val="C00000"/>
                </a:solidFill>
              </a:rPr>
              <a:t>Perbedaaan kalkulasi nilai Severity pada New FMEA adalah adanya </a:t>
            </a:r>
            <a:r>
              <a:rPr lang="id-ID" altLang="id-ID" b="1" dirty="0">
                <a:solidFill>
                  <a:srgbClr val="C00000"/>
                </a:solidFill>
              </a:rPr>
              <a:t>penambahan nilai Severity terhadap </a:t>
            </a:r>
            <a:r>
              <a:rPr lang="id-ID" altLang="id-ID" b="1" dirty="0" err="1">
                <a:solidFill>
                  <a:srgbClr val="C00000"/>
                </a:solidFill>
              </a:rPr>
              <a:t>Ship-to</a:t>
            </a:r>
            <a:r>
              <a:rPr lang="id-ID" altLang="id-ID" b="1" dirty="0">
                <a:solidFill>
                  <a:srgbClr val="C00000"/>
                </a:solidFill>
              </a:rPr>
              <a:t> </a:t>
            </a:r>
            <a:r>
              <a:rPr lang="id-ID" altLang="id-ID" b="1" dirty="0" err="1">
                <a:solidFill>
                  <a:srgbClr val="C00000"/>
                </a:solidFill>
              </a:rPr>
              <a:t>Plant</a:t>
            </a:r>
            <a:r>
              <a:rPr lang="id-ID" altLang="id-ID" b="1" dirty="0">
                <a:solidFill>
                  <a:srgbClr val="C00000"/>
                </a:solidFill>
              </a:rPr>
              <a:t> (dampak terhadap pengiriman)</a:t>
            </a:r>
            <a:r>
              <a:rPr lang="id-ID" altLang="id-ID" dirty="0">
                <a:solidFill>
                  <a:srgbClr val="C00000"/>
                </a:solidFill>
              </a:rPr>
              <a:t>, dimana pada FMEA sebelumnya hanya terhadap end user dan OEM/Perakitan kendaraan.</a:t>
            </a:r>
            <a:r>
              <a:rPr lang="id-ID" altLang="id-ID" dirty="0"/>
              <a:t> </a:t>
            </a:r>
          </a:p>
          <a:p>
            <a:pPr marL="285750" indent="-285750" algn="just">
              <a:buFont typeface="Wingdings" panose="05000000000000000000" pitchFamily="2" charset="2"/>
              <a:buChar char="§"/>
            </a:pPr>
            <a:r>
              <a:rPr lang="id-ID" altLang="id-ID" dirty="0"/>
              <a:t>Nilai </a:t>
            </a:r>
            <a:r>
              <a:rPr lang="id-ID" altLang="id-ID" dirty="0" err="1"/>
              <a:t>severity</a:t>
            </a:r>
            <a:r>
              <a:rPr lang="id-ID" altLang="id-ID" dirty="0"/>
              <a:t> tidak terkait dengan nilai </a:t>
            </a:r>
            <a:r>
              <a:rPr lang="id-ID" altLang="id-ID" dirty="0" err="1"/>
              <a:t>occurrence</a:t>
            </a:r>
            <a:r>
              <a:rPr lang="id-ID" altLang="id-ID" dirty="0"/>
              <a:t> dan </a:t>
            </a:r>
            <a:r>
              <a:rPr lang="id-ID" altLang="id-ID" dirty="0" err="1"/>
              <a:t>detection</a:t>
            </a:r>
            <a:endParaRPr lang="id-ID" altLang="id-ID" dirty="0"/>
          </a:p>
          <a:p>
            <a:pPr marL="285750" indent="-285750" algn="just">
              <a:buFont typeface="Wingdings" panose="05000000000000000000" pitchFamily="2" charset="2"/>
              <a:buChar char="§"/>
            </a:pPr>
            <a:r>
              <a:rPr lang="id-ID" altLang="id-ID" dirty="0"/>
              <a:t>Pengurangan </a:t>
            </a:r>
            <a:r>
              <a:rPr lang="en-US" altLang="id-ID" dirty="0" err="1"/>
              <a:t>nilai</a:t>
            </a:r>
            <a:r>
              <a:rPr lang="en-US" altLang="id-ID" dirty="0"/>
              <a:t> severity </a:t>
            </a:r>
            <a:r>
              <a:rPr lang="en-US" altLang="id-ID" dirty="0" err="1"/>
              <a:t>hanya</a:t>
            </a:r>
            <a:r>
              <a:rPr lang="en-US" altLang="id-ID" dirty="0"/>
              <a:t> </a:t>
            </a:r>
            <a:r>
              <a:rPr lang="en-US" altLang="id-ID" dirty="0" err="1"/>
              <a:t>bisa</a:t>
            </a:r>
            <a:r>
              <a:rPr lang="en-US" altLang="id-ID" dirty="0"/>
              <a:t> </a:t>
            </a:r>
            <a:r>
              <a:rPr lang="en-US" altLang="id-ID" dirty="0" err="1"/>
              <a:t>dilakukan</a:t>
            </a:r>
            <a:r>
              <a:rPr lang="en-US" altLang="id-ID" dirty="0"/>
              <a:t> </a:t>
            </a:r>
            <a:r>
              <a:rPr lang="en-US" altLang="id-ID" dirty="0" err="1"/>
              <a:t>melalui</a:t>
            </a:r>
            <a:r>
              <a:rPr lang="en-US" altLang="id-ID" dirty="0"/>
              <a:t> </a:t>
            </a:r>
            <a:r>
              <a:rPr lang="en-US" altLang="id-ID" dirty="0" err="1"/>
              <a:t>perubahan</a:t>
            </a:r>
            <a:r>
              <a:rPr lang="en-US" altLang="id-ID" dirty="0"/>
              <a:t> design </a:t>
            </a:r>
            <a:r>
              <a:rPr lang="en-US" altLang="id-ID" dirty="0" err="1"/>
              <a:t>terhadap</a:t>
            </a:r>
            <a:r>
              <a:rPr lang="en-US" altLang="id-ID" dirty="0"/>
              <a:t> </a:t>
            </a:r>
            <a:r>
              <a:rPr lang="en-US" altLang="id-ID" dirty="0" err="1"/>
              <a:t>sistem</a:t>
            </a:r>
            <a:r>
              <a:rPr lang="en-US" altLang="id-ID" dirty="0"/>
              <a:t>, </a:t>
            </a:r>
            <a:r>
              <a:rPr lang="en-US" altLang="id-ID" dirty="0" err="1"/>
              <a:t>subsistem</a:t>
            </a:r>
            <a:r>
              <a:rPr lang="en-US" altLang="id-ID" dirty="0"/>
              <a:t>, </a:t>
            </a:r>
            <a:r>
              <a:rPr lang="en-US" altLang="id-ID" dirty="0" err="1"/>
              <a:t>atau</a:t>
            </a:r>
            <a:r>
              <a:rPr lang="en-US" altLang="id-ID" dirty="0"/>
              <a:t> </a:t>
            </a:r>
            <a:r>
              <a:rPr lang="en-US" altLang="id-ID" dirty="0" err="1"/>
              <a:t>komponen</a:t>
            </a:r>
            <a:r>
              <a:rPr lang="en-US" altLang="id-ID" dirty="0"/>
              <a:t> </a:t>
            </a:r>
            <a:r>
              <a:rPr lang="en-US" altLang="id-ID" dirty="0" err="1"/>
              <a:t>atau</a:t>
            </a:r>
            <a:r>
              <a:rPr lang="en-US" altLang="id-ID" dirty="0"/>
              <a:t> </a:t>
            </a:r>
            <a:r>
              <a:rPr lang="en-US" altLang="id-ID" dirty="0" err="1"/>
              <a:t>melalui</a:t>
            </a:r>
            <a:r>
              <a:rPr lang="en-US" altLang="id-ID" dirty="0"/>
              <a:t>  </a:t>
            </a:r>
            <a:r>
              <a:rPr lang="en-US" altLang="id-ID" dirty="0" err="1"/>
              <a:t>perancangan</a:t>
            </a:r>
            <a:r>
              <a:rPr lang="en-US" altLang="id-ID" dirty="0"/>
              <a:t> </a:t>
            </a:r>
            <a:r>
              <a:rPr lang="en-US" altLang="id-ID" dirty="0" err="1"/>
              <a:t>ulang</a:t>
            </a:r>
            <a:r>
              <a:rPr lang="en-US" altLang="id-ID" dirty="0"/>
              <a:t> proses</a:t>
            </a:r>
            <a:endParaRPr lang="id-ID" altLang="id-ID" dirty="0"/>
          </a:p>
          <a:p>
            <a:pPr algn="just"/>
            <a:endParaRPr lang="id-ID" sz="1600" dirty="0"/>
          </a:p>
          <a:p>
            <a:pPr algn="just"/>
            <a:endParaRPr lang="id-ID" sz="1600" dirty="0"/>
          </a:p>
        </p:txBody>
      </p:sp>
      <p:pic>
        <p:nvPicPr>
          <p:cNvPr id="7" name="Picture 2" descr="Related image">
            <a:extLst>
              <a:ext uri="{FF2B5EF4-FFF2-40B4-BE49-F238E27FC236}">
                <a16:creationId xmlns:a16="http://schemas.microsoft.com/office/drawing/2014/main" id="{B23C98A9-57F4-434C-9C28-6476F332221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28906" r="74844"/>
                    </a14:imgEffect>
                  </a14:imgLayer>
                </a14:imgProps>
              </a:ext>
              <a:ext uri="{28A0092B-C50C-407E-A947-70E740481C1C}">
                <a14:useLocalDpi xmlns:a14="http://schemas.microsoft.com/office/drawing/2010/main" val="0"/>
              </a:ext>
            </a:extLst>
          </a:blip>
          <a:srcRect l="28131" r="23919"/>
          <a:stretch/>
        </p:blipFill>
        <p:spPr bwMode="auto">
          <a:xfrm rot="10800000">
            <a:off x="-19682" y="0"/>
            <a:ext cx="3028013" cy="25783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DFC26E0-5A84-4E33-B1EB-B3B5EC38ECAF}"/>
              </a:ext>
            </a:extLst>
          </p:cNvPr>
          <p:cNvGrpSpPr/>
          <p:nvPr/>
        </p:nvGrpSpPr>
        <p:grpSpPr>
          <a:xfrm>
            <a:off x="1708891" y="1115789"/>
            <a:ext cx="7384418" cy="1083732"/>
            <a:chOff x="2083645" y="2256087"/>
            <a:chExt cx="7141318" cy="1083732"/>
          </a:xfrm>
        </p:grpSpPr>
        <p:grpSp>
          <p:nvGrpSpPr>
            <p:cNvPr id="9" name="Group 8">
              <a:extLst>
                <a:ext uri="{FF2B5EF4-FFF2-40B4-BE49-F238E27FC236}">
                  <a16:creationId xmlns:a16="http://schemas.microsoft.com/office/drawing/2014/main" id="{BF33A6C1-FD30-41E9-97B5-DA0EBD37ED5E}"/>
                </a:ext>
              </a:extLst>
            </p:cNvPr>
            <p:cNvGrpSpPr/>
            <p:nvPr/>
          </p:nvGrpSpPr>
          <p:grpSpPr>
            <a:xfrm>
              <a:off x="2083645" y="2256087"/>
              <a:ext cx="7141318" cy="1083732"/>
              <a:chOff x="2851741" y="1945191"/>
              <a:chExt cx="7141318" cy="1083732"/>
            </a:xfrm>
          </p:grpSpPr>
          <p:sp>
            <p:nvSpPr>
              <p:cNvPr id="15" name="Trapezoid 11">
                <a:extLst>
                  <a:ext uri="{FF2B5EF4-FFF2-40B4-BE49-F238E27FC236}">
                    <a16:creationId xmlns:a16="http://schemas.microsoft.com/office/drawing/2014/main" id="{80508936-211B-4089-B947-FEDBEC08F5E7}"/>
                  </a:ext>
                </a:extLst>
              </p:cNvPr>
              <p:cNvSpPr/>
              <p:nvPr/>
            </p:nvSpPr>
            <p:spPr>
              <a:xfrm rot="16200000">
                <a:off x="3263537" y="1533395"/>
                <a:ext cx="1083732" cy="1907324"/>
              </a:xfrm>
              <a:custGeom>
                <a:avLst/>
                <a:gdLst>
                  <a:gd name="connsiteX0" fmla="*/ 0 w 1083732"/>
                  <a:gd name="connsiteY0" fmla="*/ 1547572 h 1547572"/>
                  <a:gd name="connsiteX1" fmla="*/ 270933 w 1083732"/>
                  <a:gd name="connsiteY1" fmla="*/ 0 h 1547572"/>
                  <a:gd name="connsiteX2" fmla="*/ 812799 w 1083732"/>
                  <a:gd name="connsiteY2" fmla="*/ 0 h 1547572"/>
                  <a:gd name="connsiteX3" fmla="*/ 1083732 w 1083732"/>
                  <a:gd name="connsiteY3" fmla="*/ 1547572 h 1547572"/>
                  <a:gd name="connsiteX4" fmla="*/ 0 w 1083732"/>
                  <a:gd name="connsiteY4" fmla="*/ 1547572 h 1547572"/>
                  <a:gd name="connsiteX0" fmla="*/ 0 w 1083732"/>
                  <a:gd name="connsiteY0" fmla="*/ 1547572 h 1547572"/>
                  <a:gd name="connsiteX1" fmla="*/ 812799 w 1083732"/>
                  <a:gd name="connsiteY1" fmla="*/ 0 h 1547572"/>
                  <a:gd name="connsiteX2" fmla="*/ 1083732 w 1083732"/>
                  <a:gd name="connsiteY2" fmla="*/ 1547572 h 1547572"/>
                  <a:gd name="connsiteX3" fmla="*/ 0 w 1083732"/>
                  <a:gd name="connsiteY3" fmla="*/ 1547572 h 1547572"/>
                  <a:gd name="connsiteX0" fmla="*/ 0 w 1083732"/>
                  <a:gd name="connsiteY0" fmla="*/ 1667493 h 1667493"/>
                  <a:gd name="connsiteX1" fmla="*/ 587946 w 1083732"/>
                  <a:gd name="connsiteY1" fmla="*/ 0 h 1667493"/>
                  <a:gd name="connsiteX2" fmla="*/ 1083732 w 1083732"/>
                  <a:gd name="connsiteY2" fmla="*/ 1667493 h 1667493"/>
                  <a:gd name="connsiteX3" fmla="*/ 0 w 1083732"/>
                  <a:gd name="connsiteY3" fmla="*/ 1667493 h 1667493"/>
                  <a:gd name="connsiteX0" fmla="*/ 0 w 1083732"/>
                  <a:gd name="connsiteY0" fmla="*/ 1622519 h 1622519"/>
                  <a:gd name="connsiteX1" fmla="*/ 557966 w 1083732"/>
                  <a:gd name="connsiteY1" fmla="*/ 0 h 1622519"/>
                  <a:gd name="connsiteX2" fmla="*/ 1083732 w 1083732"/>
                  <a:gd name="connsiteY2" fmla="*/ 1622519 h 1622519"/>
                  <a:gd name="connsiteX3" fmla="*/ 0 w 1083732"/>
                  <a:gd name="connsiteY3" fmla="*/ 1622519 h 1622519"/>
                  <a:gd name="connsiteX0" fmla="*/ 0 w 1083732"/>
                  <a:gd name="connsiteY0" fmla="*/ 1832379 h 1832379"/>
                  <a:gd name="connsiteX1" fmla="*/ 303133 w 1083732"/>
                  <a:gd name="connsiteY1" fmla="*/ 0 h 1832379"/>
                  <a:gd name="connsiteX2" fmla="*/ 1083732 w 1083732"/>
                  <a:gd name="connsiteY2" fmla="*/ 1832379 h 1832379"/>
                  <a:gd name="connsiteX3" fmla="*/ 0 w 1083732"/>
                  <a:gd name="connsiteY3" fmla="*/ 1832379 h 1832379"/>
                  <a:gd name="connsiteX0" fmla="*/ 0 w 1083732"/>
                  <a:gd name="connsiteY0" fmla="*/ 2057229 h 2057229"/>
                  <a:gd name="connsiteX1" fmla="*/ 557966 w 1083732"/>
                  <a:gd name="connsiteY1" fmla="*/ 0 h 2057229"/>
                  <a:gd name="connsiteX2" fmla="*/ 1083732 w 1083732"/>
                  <a:gd name="connsiteY2" fmla="*/ 2057229 h 2057229"/>
                  <a:gd name="connsiteX3" fmla="*/ 0 w 1083732"/>
                  <a:gd name="connsiteY3" fmla="*/ 2057229 h 2057229"/>
                  <a:gd name="connsiteX0" fmla="*/ 0 w 1083732"/>
                  <a:gd name="connsiteY0" fmla="*/ 1907324 h 1907324"/>
                  <a:gd name="connsiteX1" fmla="*/ 542976 w 1083732"/>
                  <a:gd name="connsiteY1" fmla="*/ 0 h 1907324"/>
                  <a:gd name="connsiteX2" fmla="*/ 1083732 w 1083732"/>
                  <a:gd name="connsiteY2" fmla="*/ 1907324 h 1907324"/>
                  <a:gd name="connsiteX3" fmla="*/ 0 w 1083732"/>
                  <a:gd name="connsiteY3" fmla="*/ 1907324 h 1907324"/>
                </a:gdLst>
                <a:ahLst/>
                <a:cxnLst>
                  <a:cxn ang="0">
                    <a:pos x="connsiteX0" y="connsiteY0"/>
                  </a:cxn>
                  <a:cxn ang="0">
                    <a:pos x="connsiteX1" y="connsiteY1"/>
                  </a:cxn>
                  <a:cxn ang="0">
                    <a:pos x="connsiteX2" y="connsiteY2"/>
                  </a:cxn>
                  <a:cxn ang="0">
                    <a:pos x="connsiteX3" y="connsiteY3"/>
                  </a:cxn>
                </a:cxnLst>
                <a:rect l="l" t="t" r="r" b="b"/>
                <a:pathLst>
                  <a:path w="1083732" h="1907324">
                    <a:moveTo>
                      <a:pt x="0" y="1907324"/>
                    </a:moveTo>
                    <a:lnTo>
                      <a:pt x="542976" y="0"/>
                    </a:lnTo>
                    <a:lnTo>
                      <a:pt x="1083732" y="1907324"/>
                    </a:lnTo>
                    <a:lnTo>
                      <a:pt x="0" y="1907324"/>
                    </a:lnTo>
                    <a:close/>
                  </a:path>
                </a:pathLst>
              </a:custGeom>
              <a:gradFill flip="none" rotWithShape="1">
                <a:gsLst>
                  <a:gs pos="0">
                    <a:srgbClr val="92D050">
                      <a:alpha val="40000"/>
                    </a:srgbClr>
                  </a:gs>
                  <a:gs pos="59000">
                    <a:srgbClr val="00B050"/>
                  </a:gs>
                  <a:gs pos="100000">
                    <a:schemeClr val="accent6">
                      <a:lumMod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7AA9338-457E-4E1F-93B5-619F8EA88B18}"/>
                  </a:ext>
                </a:extLst>
              </p:cNvPr>
              <p:cNvSpPr/>
              <p:nvPr/>
            </p:nvSpPr>
            <p:spPr>
              <a:xfrm>
                <a:off x="4757408" y="1945191"/>
                <a:ext cx="5235651" cy="1083732"/>
              </a:xfrm>
              <a:custGeom>
                <a:avLst/>
                <a:gdLst>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817" h="1080000">
                    <a:moveTo>
                      <a:pt x="0" y="0"/>
                    </a:moveTo>
                    <a:lnTo>
                      <a:pt x="0" y="0"/>
                    </a:lnTo>
                    <a:lnTo>
                      <a:pt x="5002817" y="0"/>
                    </a:lnTo>
                    <a:lnTo>
                      <a:pt x="5002817" y="0"/>
                    </a:lnTo>
                    <a:lnTo>
                      <a:pt x="5002817" y="1080000"/>
                    </a:lnTo>
                    <a:lnTo>
                      <a:pt x="5002817" y="1080000"/>
                    </a:lnTo>
                    <a:lnTo>
                      <a:pt x="0" y="1080000"/>
                    </a:lnTo>
                    <a:lnTo>
                      <a:pt x="0" y="1080000"/>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2" name="Rectangle 11">
              <a:extLst>
                <a:ext uri="{FF2B5EF4-FFF2-40B4-BE49-F238E27FC236}">
                  <a16:creationId xmlns:a16="http://schemas.microsoft.com/office/drawing/2014/main" id="{189C6C23-9BDA-45BA-84D9-EFD9A29A2FCF}"/>
                </a:ext>
              </a:extLst>
            </p:cNvPr>
            <p:cNvSpPr/>
            <p:nvPr/>
          </p:nvSpPr>
          <p:spPr>
            <a:xfrm>
              <a:off x="4171727" y="2509111"/>
              <a:ext cx="4893508" cy="646331"/>
            </a:xfrm>
            <a:prstGeom prst="rect">
              <a:avLst/>
            </a:prstGeom>
          </p:spPr>
          <p:txBody>
            <a:bodyPr wrap="square">
              <a:spAutoFit/>
            </a:bodyPr>
            <a:lstStyle/>
            <a:p>
              <a:pPr algn="just"/>
              <a:r>
                <a:rPr lang="id-ID" b="1" dirty="0">
                  <a:solidFill>
                    <a:schemeClr val="bg1"/>
                  </a:solidFill>
                </a:rPr>
                <a:t>EVALUASI TINGKAT KESERIUSAN EFFECT/ AKIBAT YANG DITIMBULKAN  (SEVERITY)</a:t>
              </a:r>
              <a:endParaRPr lang="id-ID" sz="1400" dirty="0">
                <a:solidFill>
                  <a:schemeClr val="bg1"/>
                </a:solidFill>
              </a:endParaRPr>
            </a:p>
          </p:txBody>
        </p:sp>
      </p:grpSp>
      <p:sp>
        <p:nvSpPr>
          <p:cNvPr id="17" name="Rectangle 16">
            <a:extLst>
              <a:ext uri="{FF2B5EF4-FFF2-40B4-BE49-F238E27FC236}">
                <a16:creationId xmlns:a16="http://schemas.microsoft.com/office/drawing/2014/main" id="{D2C6A506-08CD-40D4-9613-6DA17F19C29C}"/>
              </a:ext>
            </a:extLst>
          </p:cNvPr>
          <p:cNvSpPr/>
          <p:nvPr/>
        </p:nvSpPr>
        <p:spPr>
          <a:xfrm>
            <a:off x="0" y="3284457"/>
            <a:ext cx="681037" cy="35735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5522955-87B5-DE4E-88FC-017477930A29}"/>
              </a:ext>
            </a:extLst>
          </p:cNvPr>
          <p:cNvSpPr txBox="1"/>
          <p:nvPr/>
        </p:nvSpPr>
        <p:spPr>
          <a:xfrm>
            <a:off x="2963800" y="1330426"/>
            <a:ext cx="470000" cy="769441"/>
          </a:xfrm>
          <a:prstGeom prst="rect">
            <a:avLst/>
          </a:prstGeom>
          <a:noFill/>
        </p:spPr>
        <p:txBody>
          <a:bodyPr wrap="none" rtlCol="0">
            <a:spAutoFit/>
          </a:bodyPr>
          <a:lstStyle/>
          <a:p>
            <a:r>
              <a:rPr lang="en-US" sz="4400" dirty="0">
                <a:solidFill>
                  <a:schemeClr val="bg1"/>
                </a:solidFill>
              </a:rPr>
              <a:t>3</a:t>
            </a:r>
          </a:p>
        </p:txBody>
      </p:sp>
      <p:sp>
        <p:nvSpPr>
          <p:cNvPr id="18" name="Text Box 2">
            <a:extLst>
              <a:ext uri="{FF2B5EF4-FFF2-40B4-BE49-F238E27FC236}">
                <a16:creationId xmlns:a16="http://schemas.microsoft.com/office/drawing/2014/main" id="{D69BD834-1421-174F-B0A3-413131CFDCD9}"/>
              </a:ext>
            </a:extLst>
          </p:cNvPr>
          <p:cNvSpPr txBox="1">
            <a:spLocks noChangeArrowheads="1"/>
          </p:cNvSpPr>
          <p:nvPr/>
        </p:nvSpPr>
        <p:spPr bwMode="auto">
          <a:xfrm>
            <a:off x="5769591" y="152025"/>
            <a:ext cx="3802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4. Analisa Kegagalan</a:t>
            </a:r>
            <a:endParaRPr lang="en-US" altLang="id-ID" sz="2400" dirty="0">
              <a:latin typeface="Verdana" panose="020B0604030504040204" pitchFamily="34" charset="0"/>
            </a:endParaRPr>
          </a:p>
        </p:txBody>
      </p:sp>
      <p:sp>
        <p:nvSpPr>
          <p:cNvPr id="3" name="Footer Placeholder 2">
            <a:extLst>
              <a:ext uri="{FF2B5EF4-FFF2-40B4-BE49-F238E27FC236}">
                <a16:creationId xmlns:a16="http://schemas.microsoft.com/office/drawing/2014/main" id="{2BD497AA-03C9-488B-A07D-41AAD461502F}"/>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509416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391900" y="6356352"/>
            <a:ext cx="2228850" cy="365125"/>
          </a:xfrm>
        </p:spPr>
        <p:txBody>
          <a:bodyPr/>
          <a:lstStyle/>
          <a:p>
            <a:pPr>
              <a:defRPr/>
            </a:pPr>
            <a:fld id="{6479658B-7F9C-4333-9499-869B8642C574}" type="slidenum">
              <a:rPr lang="en-US" smtClean="0"/>
              <a:pPr>
                <a:defRPr/>
              </a:pPr>
              <a:t>48</a:t>
            </a:fld>
            <a:endParaRPr lang="en-US" dirty="0"/>
          </a:p>
        </p:txBody>
      </p:sp>
      <p:sp>
        <p:nvSpPr>
          <p:cNvPr id="4" name="Rectangle 3"/>
          <p:cNvSpPr/>
          <p:nvPr/>
        </p:nvSpPr>
        <p:spPr>
          <a:xfrm>
            <a:off x="0" y="-22824"/>
            <a:ext cx="253732"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3191393" y="165885"/>
            <a:ext cx="40879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Severity</a:t>
            </a:r>
            <a:r>
              <a:rPr lang="id-ID" altLang="id-ID" sz="2400" b="1" dirty="0">
                <a:latin typeface="Verdana" panose="020B0604030504040204" pitchFamily="34" charset="0"/>
              </a:rPr>
              <a:t> (1-10)</a:t>
            </a:r>
            <a:endParaRPr lang="en-US" altLang="id-ID" sz="2400" dirty="0">
              <a:latin typeface="Verdana" panose="020B0604030504040204" pitchFamily="34" charset="0"/>
            </a:endParaRPr>
          </a:p>
        </p:txBody>
      </p:sp>
      <p:graphicFrame>
        <p:nvGraphicFramePr>
          <p:cNvPr id="9" name="Table 8">
            <a:extLst>
              <a:ext uri="{FF2B5EF4-FFF2-40B4-BE49-F238E27FC236}">
                <a16:creationId xmlns:a16="http://schemas.microsoft.com/office/drawing/2014/main" id="{8D8F9D07-91D2-4024-9686-923966D0D972}"/>
              </a:ext>
            </a:extLst>
          </p:cNvPr>
          <p:cNvGraphicFramePr>
            <a:graphicFrameLocks noGrp="1"/>
          </p:cNvGraphicFramePr>
          <p:nvPr/>
        </p:nvGraphicFramePr>
        <p:xfrm>
          <a:off x="759551" y="817665"/>
          <a:ext cx="8666329" cy="5643617"/>
        </p:xfrm>
        <a:graphic>
          <a:graphicData uri="http://schemas.openxmlformats.org/drawingml/2006/table">
            <a:tbl>
              <a:tblPr>
                <a:tableStyleId>{5940675A-B579-460E-94D1-54222C63F5DA}</a:tableStyleId>
              </a:tblPr>
              <a:tblGrid>
                <a:gridCol w="467107">
                  <a:extLst>
                    <a:ext uri="{9D8B030D-6E8A-4147-A177-3AD203B41FA5}">
                      <a16:colId xmlns:a16="http://schemas.microsoft.com/office/drawing/2014/main" val="362388648"/>
                    </a:ext>
                  </a:extLst>
                </a:gridCol>
                <a:gridCol w="954090">
                  <a:extLst>
                    <a:ext uri="{9D8B030D-6E8A-4147-A177-3AD203B41FA5}">
                      <a16:colId xmlns:a16="http://schemas.microsoft.com/office/drawing/2014/main" val="3925500706"/>
                    </a:ext>
                  </a:extLst>
                </a:gridCol>
                <a:gridCol w="2415044">
                  <a:extLst>
                    <a:ext uri="{9D8B030D-6E8A-4147-A177-3AD203B41FA5}">
                      <a16:colId xmlns:a16="http://schemas.microsoft.com/office/drawing/2014/main" val="4114074199"/>
                    </a:ext>
                  </a:extLst>
                </a:gridCol>
                <a:gridCol w="2415044">
                  <a:extLst>
                    <a:ext uri="{9D8B030D-6E8A-4147-A177-3AD203B41FA5}">
                      <a16:colId xmlns:a16="http://schemas.microsoft.com/office/drawing/2014/main" val="493832624"/>
                    </a:ext>
                  </a:extLst>
                </a:gridCol>
                <a:gridCol w="2415044">
                  <a:extLst>
                    <a:ext uri="{9D8B030D-6E8A-4147-A177-3AD203B41FA5}">
                      <a16:colId xmlns:a16="http://schemas.microsoft.com/office/drawing/2014/main" val="1664358096"/>
                    </a:ext>
                  </a:extLst>
                </a:gridCol>
              </a:tblGrid>
              <a:tr h="228631">
                <a:tc gridSpan="5">
                  <a:txBody>
                    <a:bodyPr/>
                    <a:lstStyle/>
                    <a:p>
                      <a:pPr algn="ctr" fontAlgn="b"/>
                      <a:r>
                        <a:rPr lang="en-US" sz="1600" u="none" strike="noStrike">
                          <a:effectLst/>
                        </a:rPr>
                        <a:t>Process General Evaluation Criteria Severity (S)</a:t>
                      </a:r>
                      <a:endParaRPr lang="en-US" sz="1600" b="0" i="0" u="none" strike="noStrike">
                        <a:solidFill>
                          <a:srgbClr val="000000"/>
                        </a:solidFill>
                        <a:effectLst/>
                        <a:latin typeface="Calibri" panose="020F0502020204030204" pitchFamily="34" charset="0"/>
                      </a:endParaRPr>
                    </a:p>
                  </a:txBody>
                  <a:tcPr marL="5529" marR="5529" marT="5529" marB="0" anchor="b"/>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475405895"/>
                  </a:ext>
                </a:extLst>
              </a:tr>
              <a:tr h="392959">
                <a:tc gridSpan="5">
                  <a:txBody>
                    <a:bodyPr/>
                    <a:lstStyle/>
                    <a:p>
                      <a:pPr algn="ctr" fontAlgn="ctr"/>
                      <a:r>
                        <a:rPr lang="en-US" sz="1400" u="none" strike="noStrike">
                          <a:effectLst/>
                        </a:rPr>
                        <a:t>Potential Failure Effects rated according to the criteria below</a:t>
                      </a:r>
                      <a:endParaRPr lang="en-US" sz="1400" b="0" i="0" u="none" strike="noStrike">
                        <a:solidFill>
                          <a:srgbClr val="000000"/>
                        </a:solidFill>
                        <a:effectLst/>
                        <a:latin typeface="Calibri" panose="020F0502020204030204" pitchFamily="34" charset="0"/>
                      </a:endParaRPr>
                    </a:p>
                  </a:txBody>
                  <a:tcPr marL="5529" marR="5529" marT="5529"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775537989"/>
                  </a:ext>
                </a:extLst>
              </a:tr>
              <a:tr h="514417">
                <a:tc>
                  <a:txBody>
                    <a:bodyPr/>
                    <a:lstStyle/>
                    <a:p>
                      <a:pPr algn="ctr" fontAlgn="ctr"/>
                      <a:r>
                        <a:rPr lang="en-ID" sz="1600" b="1" u="none" strike="noStrike" dirty="0">
                          <a:effectLst/>
                        </a:rPr>
                        <a:t>S</a:t>
                      </a:r>
                      <a:endParaRPr lang="en-ID" sz="1600" b="1" i="0" u="none" strike="noStrike" dirty="0">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tc>
                  <a:txBody>
                    <a:bodyPr/>
                    <a:lstStyle/>
                    <a:p>
                      <a:pPr algn="ctr" fontAlgn="ctr"/>
                      <a:r>
                        <a:rPr lang="en-ID" sz="1200" b="1" u="none" strike="noStrike">
                          <a:effectLst/>
                        </a:rPr>
                        <a:t>Effect</a:t>
                      </a:r>
                      <a:endParaRPr lang="en-ID" sz="1200" b="1" i="0" u="none" strike="noStrike">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tc>
                  <a:txBody>
                    <a:bodyPr/>
                    <a:lstStyle/>
                    <a:p>
                      <a:pPr algn="ctr" fontAlgn="ctr"/>
                      <a:r>
                        <a:rPr lang="en-ID" sz="1200" b="1" u="none" strike="noStrike">
                          <a:effectLst/>
                        </a:rPr>
                        <a:t>Impact to Your Plant</a:t>
                      </a:r>
                      <a:endParaRPr lang="en-ID" sz="1200" b="1" i="0" u="none" strike="noStrike">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tc>
                  <a:txBody>
                    <a:bodyPr/>
                    <a:lstStyle/>
                    <a:p>
                      <a:pPr algn="ctr" fontAlgn="ctr"/>
                      <a:r>
                        <a:rPr lang="en-US" sz="1200" b="1" u="none" strike="noStrike" dirty="0">
                          <a:effectLst/>
                        </a:rPr>
                        <a:t>Impact to Ship-to Plant </a:t>
                      </a:r>
                    </a:p>
                    <a:p>
                      <a:pPr algn="ctr" fontAlgn="ctr"/>
                      <a:r>
                        <a:rPr lang="en-US" sz="1200" b="1" u="none" strike="noStrike" dirty="0">
                          <a:effectLst/>
                        </a:rPr>
                        <a:t>(When Known)</a:t>
                      </a:r>
                      <a:endParaRPr lang="en-US" sz="1200" b="1" i="0" u="none" strike="noStrike" dirty="0">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tc>
                  <a:txBody>
                    <a:bodyPr/>
                    <a:lstStyle/>
                    <a:p>
                      <a:pPr algn="ctr" fontAlgn="ctr"/>
                      <a:r>
                        <a:rPr lang="en-US" sz="1200" b="1" u="none" strike="noStrike" dirty="0">
                          <a:effectLst/>
                        </a:rPr>
                        <a:t>Impact to End User </a:t>
                      </a:r>
                    </a:p>
                    <a:p>
                      <a:pPr algn="ctr" fontAlgn="ctr"/>
                      <a:r>
                        <a:rPr lang="en-US" sz="1200" b="1" u="none" strike="noStrike" dirty="0">
                          <a:effectLst/>
                        </a:rPr>
                        <a:t>(When Known)</a:t>
                      </a:r>
                      <a:endParaRPr lang="en-US" sz="1200" b="1" i="0" u="none" strike="noStrike" dirty="0">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extLst>
                  <a:ext uri="{0D108BD9-81ED-4DB2-BD59-A6C34878D82A}">
                    <a16:rowId xmlns:a16="http://schemas.microsoft.com/office/drawing/2014/main" val="2656731476"/>
                  </a:ext>
                </a:extLst>
              </a:tr>
              <a:tr h="950245">
                <a:tc>
                  <a:txBody>
                    <a:bodyPr/>
                    <a:lstStyle/>
                    <a:p>
                      <a:pPr algn="ctr" fontAlgn="ctr"/>
                      <a:r>
                        <a:rPr lang="en-ID" sz="1200" u="none" strike="noStrike">
                          <a:effectLst/>
                        </a:rPr>
                        <a:t>10</a:t>
                      </a:r>
                      <a:endParaRPr lang="en-ID" sz="1200" b="0" i="0" u="none" strike="noStrike">
                        <a:solidFill>
                          <a:srgbClr val="000000"/>
                        </a:solidFill>
                        <a:effectLst/>
                        <a:latin typeface="Calibri" panose="020F0502020204030204" pitchFamily="34" charset="0"/>
                      </a:endParaRPr>
                    </a:p>
                  </a:txBody>
                  <a:tcPr marL="5529" marR="5529" marT="5529" marB="0" anchor="ctr"/>
                </a:tc>
                <a:tc rowSpan="2">
                  <a:txBody>
                    <a:bodyPr/>
                    <a:lstStyle/>
                    <a:p>
                      <a:pPr algn="ctr" fontAlgn="ctr"/>
                      <a:r>
                        <a:rPr lang="en-ID" sz="1100" u="none" strike="noStrike">
                          <a:effectLst/>
                        </a:rPr>
                        <a:t>High</a:t>
                      </a:r>
                      <a:endParaRPr lang="en-ID"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t"/>
                      <a:r>
                        <a:rPr lang="en-US" sz="1100" u="none" strike="noStrike">
                          <a:effectLst/>
                        </a:rPr>
                        <a:t>Failure may result in an acute health and/or safety risk for the manufacturing or assembly worker</a:t>
                      </a:r>
                      <a:endParaRPr lang="en-US"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t"/>
                      <a:r>
                        <a:rPr lang="en-US" sz="1100" u="none" strike="noStrike">
                          <a:effectLst/>
                        </a:rPr>
                        <a:t>Failure may result in an acute health and/or safety risk for the manufacturing or assembly worker</a:t>
                      </a:r>
                      <a:endParaRPr lang="en-US"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t"/>
                      <a:r>
                        <a:rPr lang="en-US" sz="1100" u="none" strike="noStrike">
                          <a:effectLst/>
                        </a:rPr>
                        <a:t>Affects safe operation of the vehicle and/or other vehicles, the health of driver or passenger(s) or road users or pedestrians</a:t>
                      </a:r>
                      <a:endParaRPr lang="en-US" sz="1100" b="0" i="0" u="none" strike="noStrike">
                        <a:solidFill>
                          <a:srgbClr val="000000"/>
                        </a:solidFill>
                        <a:effectLst/>
                        <a:latin typeface="Calibri" panose="020F0502020204030204" pitchFamily="34" charset="0"/>
                      </a:endParaRPr>
                    </a:p>
                  </a:txBody>
                  <a:tcPr marL="5529" marR="5529" marT="5529" marB="0" anchor="ctr"/>
                </a:tc>
                <a:extLst>
                  <a:ext uri="{0D108BD9-81ED-4DB2-BD59-A6C34878D82A}">
                    <a16:rowId xmlns:a16="http://schemas.microsoft.com/office/drawing/2014/main" val="994600483"/>
                  </a:ext>
                </a:extLst>
              </a:tr>
              <a:tr h="492984">
                <a:tc>
                  <a:txBody>
                    <a:bodyPr/>
                    <a:lstStyle/>
                    <a:p>
                      <a:pPr algn="ctr" fontAlgn="ctr"/>
                      <a:r>
                        <a:rPr lang="en-ID" sz="1200" u="none" strike="noStrike">
                          <a:effectLst/>
                        </a:rPr>
                        <a:t>9</a:t>
                      </a:r>
                      <a:endParaRPr lang="en-ID" sz="1200" b="0" i="0" u="none" strike="noStrike">
                        <a:solidFill>
                          <a:srgbClr val="000000"/>
                        </a:solidFill>
                        <a:effectLst/>
                        <a:latin typeface="Calibri" panose="020F0502020204030204" pitchFamily="34" charset="0"/>
                      </a:endParaRPr>
                    </a:p>
                  </a:txBody>
                  <a:tcPr marL="5529" marR="5529" marT="5529" marB="0" anchor="ctr"/>
                </a:tc>
                <a:tc vMerge="1">
                  <a:txBody>
                    <a:bodyPr/>
                    <a:lstStyle/>
                    <a:p>
                      <a:endParaRPr lang="en-ID"/>
                    </a:p>
                  </a:txBody>
                  <a:tcPr/>
                </a:tc>
                <a:tc>
                  <a:txBody>
                    <a:bodyPr/>
                    <a:lstStyle/>
                    <a:p>
                      <a:pPr algn="ctr" fontAlgn="t"/>
                      <a:r>
                        <a:rPr lang="en-US" sz="1100" u="none" strike="noStrike">
                          <a:effectLst/>
                        </a:rPr>
                        <a:t>Failure may result in-plant regulatory noncompliance</a:t>
                      </a:r>
                      <a:endParaRPr lang="en-US"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t"/>
                      <a:r>
                        <a:rPr lang="en-US" sz="1100" u="none" strike="noStrike">
                          <a:effectLst/>
                        </a:rPr>
                        <a:t>Failure may result in-plant regulatory noncompliance</a:t>
                      </a:r>
                      <a:endParaRPr lang="en-US"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t"/>
                      <a:r>
                        <a:rPr lang="en-ID" sz="1100" u="none" strike="noStrike">
                          <a:effectLst/>
                        </a:rPr>
                        <a:t>NonCompliance with regulations</a:t>
                      </a:r>
                      <a:endParaRPr lang="en-ID" sz="1100" b="0" i="0" u="none" strike="noStrike">
                        <a:solidFill>
                          <a:srgbClr val="000000"/>
                        </a:solidFill>
                        <a:effectLst/>
                        <a:latin typeface="Calibri" panose="020F0502020204030204" pitchFamily="34" charset="0"/>
                      </a:endParaRPr>
                    </a:p>
                  </a:txBody>
                  <a:tcPr marL="5529" marR="5529" marT="5529" marB="0" anchor="ctr"/>
                </a:tc>
                <a:extLst>
                  <a:ext uri="{0D108BD9-81ED-4DB2-BD59-A6C34878D82A}">
                    <a16:rowId xmlns:a16="http://schemas.microsoft.com/office/drawing/2014/main" val="322812996"/>
                  </a:ext>
                </a:extLst>
              </a:tr>
              <a:tr h="1800465">
                <a:tc>
                  <a:txBody>
                    <a:bodyPr/>
                    <a:lstStyle/>
                    <a:p>
                      <a:pPr algn="ctr" fontAlgn="t"/>
                      <a:r>
                        <a:rPr lang="en-ID" sz="1200" u="none" strike="noStrike">
                          <a:effectLst/>
                        </a:rPr>
                        <a:t>8</a:t>
                      </a:r>
                      <a:endParaRPr lang="en-ID" sz="1200" b="0" i="0" u="none" strike="noStrike">
                        <a:solidFill>
                          <a:srgbClr val="000000"/>
                        </a:solidFill>
                        <a:effectLst/>
                        <a:latin typeface="Calibri" panose="020F0502020204030204" pitchFamily="34" charset="0"/>
                      </a:endParaRPr>
                    </a:p>
                  </a:txBody>
                  <a:tcPr marL="5529" marR="5529" marT="5529" marB="0" anchor="ctr"/>
                </a:tc>
                <a:tc rowSpan="2">
                  <a:txBody>
                    <a:bodyPr/>
                    <a:lstStyle/>
                    <a:p>
                      <a:pPr algn="ctr" fontAlgn="ctr"/>
                      <a:r>
                        <a:rPr lang="en-ID" sz="1100" u="none" strike="noStrike">
                          <a:effectLst/>
                        </a:rPr>
                        <a:t>Moderately high</a:t>
                      </a:r>
                      <a:endParaRPr lang="en-ID"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t"/>
                      <a:r>
                        <a:rPr lang="en-US" sz="1100" u="none" strike="noStrike">
                          <a:effectLst/>
                        </a:rPr>
                        <a:t>100% of production run affected may have to be scrapped. Failure may result in in-plant regulatory non compliance or may have a chronic health and/or safety risk for the manufacturing or assembly worker</a:t>
                      </a:r>
                      <a:endParaRPr lang="en-US"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t"/>
                      <a:r>
                        <a:rPr lang="en-US" sz="1100" u="none" strike="noStrike" dirty="0">
                          <a:effectLst/>
                        </a:rPr>
                        <a:t>Line shutdown greater than full production shift: stop shipment possible: field repair or replacement required ( Assembly to End User ) other than for regulatory non compliance. Failure may result in in-plant regulatory non compliance or may have a chronic health and/or safety risk for the manufacturing or assembly worker</a:t>
                      </a:r>
                      <a:endParaRPr lang="en-US" sz="1100" b="0" i="0" u="none" strike="noStrike" dirty="0">
                        <a:solidFill>
                          <a:srgbClr val="000000"/>
                        </a:solidFill>
                        <a:effectLst/>
                        <a:latin typeface="Calibri" panose="020F0502020204030204" pitchFamily="34" charset="0"/>
                      </a:endParaRPr>
                    </a:p>
                  </a:txBody>
                  <a:tcPr marL="5529" marR="5529" marT="5529" marB="0" anchor="ctr"/>
                </a:tc>
                <a:tc>
                  <a:txBody>
                    <a:bodyPr/>
                    <a:lstStyle/>
                    <a:p>
                      <a:pPr algn="ctr" fontAlgn="t"/>
                      <a:r>
                        <a:rPr lang="en-US" sz="1100" u="none" strike="noStrike" dirty="0">
                          <a:effectLst/>
                        </a:rPr>
                        <a:t>Loss of primary vehicle </a:t>
                      </a:r>
                      <a:r>
                        <a:rPr lang="en-US" sz="1100" u="none" strike="noStrike" dirty="0" err="1">
                          <a:effectLst/>
                        </a:rPr>
                        <a:t>fuction</a:t>
                      </a:r>
                      <a:r>
                        <a:rPr lang="en-US" sz="1100" u="none" strike="noStrike" dirty="0">
                          <a:effectLst/>
                        </a:rPr>
                        <a:t> necessary for normal driving during expected service life</a:t>
                      </a:r>
                      <a:endParaRPr lang="en-US" sz="1100" b="0" i="0" u="none" strike="noStrike" dirty="0">
                        <a:solidFill>
                          <a:srgbClr val="000000"/>
                        </a:solidFill>
                        <a:effectLst/>
                        <a:latin typeface="Calibri" panose="020F0502020204030204" pitchFamily="34" charset="0"/>
                      </a:endParaRPr>
                    </a:p>
                  </a:txBody>
                  <a:tcPr marL="5529" marR="5529" marT="5529" marB="0" anchor="ctr"/>
                </a:tc>
                <a:extLst>
                  <a:ext uri="{0D108BD9-81ED-4DB2-BD59-A6C34878D82A}">
                    <a16:rowId xmlns:a16="http://schemas.microsoft.com/office/drawing/2014/main" val="2746724906"/>
                  </a:ext>
                </a:extLst>
              </a:tr>
              <a:tr h="1243178">
                <a:tc>
                  <a:txBody>
                    <a:bodyPr/>
                    <a:lstStyle/>
                    <a:p>
                      <a:pPr algn="ctr" fontAlgn="t"/>
                      <a:r>
                        <a:rPr lang="en-ID" sz="1200" u="none" strike="noStrike">
                          <a:effectLst/>
                        </a:rPr>
                        <a:t>7</a:t>
                      </a:r>
                      <a:endParaRPr lang="en-ID" sz="1200" b="0" i="0" u="none" strike="noStrike">
                        <a:solidFill>
                          <a:srgbClr val="000000"/>
                        </a:solidFill>
                        <a:effectLst/>
                        <a:latin typeface="Calibri" panose="020F0502020204030204" pitchFamily="34" charset="0"/>
                      </a:endParaRPr>
                    </a:p>
                  </a:txBody>
                  <a:tcPr marL="5529" marR="5529" marT="5529" marB="0" anchor="ctr"/>
                </a:tc>
                <a:tc vMerge="1">
                  <a:txBody>
                    <a:bodyPr/>
                    <a:lstStyle/>
                    <a:p>
                      <a:endParaRPr lang="en-ID"/>
                    </a:p>
                  </a:txBody>
                  <a:tcPr/>
                </a:tc>
                <a:tc>
                  <a:txBody>
                    <a:bodyPr/>
                    <a:lstStyle/>
                    <a:p>
                      <a:pPr algn="ctr" fontAlgn="t"/>
                      <a:r>
                        <a:rPr lang="en-US" sz="1100" u="none" strike="noStrike">
                          <a:effectLst/>
                        </a:rPr>
                        <a:t>Product may have to be sorted and a portion (less than 100%) scrapped: deviation from primary process: decreased line speed or added manpower</a:t>
                      </a:r>
                      <a:endParaRPr lang="en-US"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t"/>
                      <a:r>
                        <a:rPr lang="en-US" sz="1100" u="none" strike="noStrike">
                          <a:effectLst/>
                        </a:rPr>
                        <a:t>line shutdown from 1 hour up to full production shift: stop shipment possible: field repair or replacement required ( Assembly to End user) other than for regulatory non compliance</a:t>
                      </a:r>
                      <a:endParaRPr lang="en-US"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t"/>
                      <a:r>
                        <a:rPr lang="en-US" sz="1100" u="none" strike="noStrike" dirty="0">
                          <a:effectLst/>
                        </a:rPr>
                        <a:t>Degradation of primary vehicle function necessary for normal driving during expected service life</a:t>
                      </a:r>
                      <a:endParaRPr lang="en-US" sz="1100" b="0" i="0" u="none" strike="noStrike" dirty="0">
                        <a:solidFill>
                          <a:srgbClr val="000000"/>
                        </a:solidFill>
                        <a:effectLst/>
                        <a:latin typeface="Calibri" panose="020F0502020204030204" pitchFamily="34" charset="0"/>
                      </a:endParaRPr>
                    </a:p>
                  </a:txBody>
                  <a:tcPr marL="5529" marR="5529" marT="5529" marB="0" anchor="ctr"/>
                </a:tc>
                <a:extLst>
                  <a:ext uri="{0D108BD9-81ED-4DB2-BD59-A6C34878D82A}">
                    <a16:rowId xmlns:a16="http://schemas.microsoft.com/office/drawing/2014/main" val="1823837134"/>
                  </a:ext>
                </a:extLst>
              </a:tr>
            </a:tbl>
          </a:graphicData>
        </a:graphic>
      </p:graphicFrame>
      <p:sp>
        <p:nvSpPr>
          <p:cNvPr id="2" name="Footer Placeholder 1">
            <a:extLst>
              <a:ext uri="{FF2B5EF4-FFF2-40B4-BE49-F238E27FC236}">
                <a16:creationId xmlns:a16="http://schemas.microsoft.com/office/drawing/2014/main" id="{BDC8DBEE-C87C-461C-B2DD-F4F0E3F88BBE}"/>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369929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391900" y="6356352"/>
            <a:ext cx="2228850" cy="365125"/>
          </a:xfrm>
        </p:spPr>
        <p:txBody>
          <a:bodyPr/>
          <a:lstStyle/>
          <a:p>
            <a:pPr>
              <a:defRPr/>
            </a:pPr>
            <a:fld id="{6479658B-7F9C-4333-9499-869B8642C574}" type="slidenum">
              <a:rPr lang="en-US" smtClean="0"/>
              <a:pPr>
                <a:defRPr/>
              </a:pPr>
              <a:t>49</a:t>
            </a:fld>
            <a:endParaRPr lang="en-US" dirty="0"/>
          </a:p>
        </p:txBody>
      </p:sp>
      <p:sp>
        <p:nvSpPr>
          <p:cNvPr id="4" name="Rectangle 3"/>
          <p:cNvSpPr/>
          <p:nvPr/>
        </p:nvSpPr>
        <p:spPr>
          <a:xfrm>
            <a:off x="0" y="-22824"/>
            <a:ext cx="253732"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3189422" y="184244"/>
            <a:ext cx="40879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Severity</a:t>
            </a:r>
            <a:r>
              <a:rPr lang="id-ID" altLang="id-ID" sz="2400" b="1" dirty="0">
                <a:latin typeface="Verdana" panose="020B0604030504040204" pitchFamily="34" charset="0"/>
              </a:rPr>
              <a:t> (1-10)</a:t>
            </a:r>
            <a:endParaRPr lang="en-US" altLang="id-ID" sz="2400" dirty="0">
              <a:latin typeface="Verdana" panose="020B0604030504040204" pitchFamily="34" charset="0"/>
            </a:endParaRPr>
          </a:p>
        </p:txBody>
      </p:sp>
      <p:graphicFrame>
        <p:nvGraphicFramePr>
          <p:cNvPr id="7" name="Table 6">
            <a:extLst>
              <a:ext uri="{FF2B5EF4-FFF2-40B4-BE49-F238E27FC236}">
                <a16:creationId xmlns:a16="http://schemas.microsoft.com/office/drawing/2014/main" id="{CC7A899F-5C02-46FA-980C-E61D03AAAA17}"/>
              </a:ext>
            </a:extLst>
          </p:cNvPr>
          <p:cNvGraphicFramePr>
            <a:graphicFrameLocks noGrp="1"/>
          </p:cNvGraphicFramePr>
          <p:nvPr/>
        </p:nvGraphicFramePr>
        <p:xfrm>
          <a:off x="682863" y="971155"/>
          <a:ext cx="8556671" cy="5702601"/>
        </p:xfrm>
        <a:graphic>
          <a:graphicData uri="http://schemas.openxmlformats.org/drawingml/2006/table">
            <a:tbl>
              <a:tblPr>
                <a:tableStyleId>{5940675A-B579-460E-94D1-54222C63F5DA}</a:tableStyleId>
              </a:tblPr>
              <a:tblGrid>
                <a:gridCol w="461178">
                  <a:extLst>
                    <a:ext uri="{9D8B030D-6E8A-4147-A177-3AD203B41FA5}">
                      <a16:colId xmlns:a16="http://schemas.microsoft.com/office/drawing/2014/main" val="1278428366"/>
                    </a:ext>
                  </a:extLst>
                </a:gridCol>
                <a:gridCol w="942026">
                  <a:extLst>
                    <a:ext uri="{9D8B030D-6E8A-4147-A177-3AD203B41FA5}">
                      <a16:colId xmlns:a16="http://schemas.microsoft.com/office/drawing/2014/main" val="3413949461"/>
                    </a:ext>
                  </a:extLst>
                </a:gridCol>
                <a:gridCol w="2384489">
                  <a:extLst>
                    <a:ext uri="{9D8B030D-6E8A-4147-A177-3AD203B41FA5}">
                      <a16:colId xmlns:a16="http://schemas.microsoft.com/office/drawing/2014/main" val="1368327018"/>
                    </a:ext>
                  </a:extLst>
                </a:gridCol>
                <a:gridCol w="2384489">
                  <a:extLst>
                    <a:ext uri="{9D8B030D-6E8A-4147-A177-3AD203B41FA5}">
                      <a16:colId xmlns:a16="http://schemas.microsoft.com/office/drawing/2014/main" val="1036595704"/>
                    </a:ext>
                  </a:extLst>
                </a:gridCol>
                <a:gridCol w="2384489">
                  <a:extLst>
                    <a:ext uri="{9D8B030D-6E8A-4147-A177-3AD203B41FA5}">
                      <a16:colId xmlns:a16="http://schemas.microsoft.com/office/drawing/2014/main" val="2986776233"/>
                    </a:ext>
                  </a:extLst>
                </a:gridCol>
              </a:tblGrid>
              <a:tr h="650703">
                <a:tc>
                  <a:txBody>
                    <a:bodyPr/>
                    <a:lstStyle/>
                    <a:p>
                      <a:pPr algn="ctr" fontAlgn="ctr"/>
                      <a:r>
                        <a:rPr lang="en-ID" sz="1800" b="1" u="none" strike="noStrike" dirty="0">
                          <a:effectLst/>
                        </a:rPr>
                        <a:t>S</a:t>
                      </a:r>
                      <a:endParaRPr lang="en-ID" sz="1800" b="1" i="0" u="none" strike="noStrike" dirty="0">
                        <a:solidFill>
                          <a:srgbClr val="000000"/>
                        </a:solidFill>
                        <a:effectLst/>
                        <a:latin typeface="Calibri" panose="020F0502020204030204" pitchFamily="34" charset="0"/>
                      </a:endParaRPr>
                    </a:p>
                  </a:txBody>
                  <a:tcPr marL="9126" marR="9126" marT="9126" marB="0" anchor="ctr">
                    <a:solidFill>
                      <a:schemeClr val="accent4">
                        <a:lumMod val="40000"/>
                        <a:lumOff val="60000"/>
                      </a:schemeClr>
                    </a:solidFill>
                  </a:tcPr>
                </a:tc>
                <a:tc>
                  <a:txBody>
                    <a:bodyPr/>
                    <a:lstStyle/>
                    <a:p>
                      <a:pPr algn="ctr" fontAlgn="ctr"/>
                      <a:r>
                        <a:rPr lang="en-ID" sz="1200" b="1" u="none" strike="noStrike">
                          <a:effectLst/>
                        </a:rPr>
                        <a:t>Effect</a:t>
                      </a:r>
                      <a:endParaRPr lang="en-ID" sz="1200" b="1" i="0" u="none" strike="noStrike">
                        <a:solidFill>
                          <a:srgbClr val="000000"/>
                        </a:solidFill>
                        <a:effectLst/>
                        <a:latin typeface="Calibri" panose="020F0502020204030204" pitchFamily="34" charset="0"/>
                      </a:endParaRPr>
                    </a:p>
                  </a:txBody>
                  <a:tcPr marL="9126" marR="9126" marT="9126" marB="0" anchor="ctr">
                    <a:solidFill>
                      <a:schemeClr val="accent4">
                        <a:lumMod val="40000"/>
                        <a:lumOff val="60000"/>
                      </a:schemeClr>
                    </a:solidFill>
                  </a:tcPr>
                </a:tc>
                <a:tc>
                  <a:txBody>
                    <a:bodyPr/>
                    <a:lstStyle/>
                    <a:p>
                      <a:pPr algn="ctr" fontAlgn="ctr"/>
                      <a:r>
                        <a:rPr lang="en-ID" sz="1200" b="1" u="none" strike="noStrike" dirty="0">
                          <a:effectLst/>
                        </a:rPr>
                        <a:t>Impact to Your Plant</a:t>
                      </a:r>
                      <a:endParaRPr lang="en-ID" sz="1200" b="1" i="0" u="none" strike="noStrike" dirty="0">
                        <a:solidFill>
                          <a:srgbClr val="000000"/>
                        </a:solidFill>
                        <a:effectLst/>
                        <a:latin typeface="Calibri" panose="020F0502020204030204" pitchFamily="34" charset="0"/>
                      </a:endParaRPr>
                    </a:p>
                  </a:txBody>
                  <a:tcPr marL="9126" marR="9126" marT="9126" marB="0" anchor="ctr">
                    <a:solidFill>
                      <a:schemeClr val="accent4">
                        <a:lumMod val="40000"/>
                        <a:lumOff val="60000"/>
                      </a:schemeClr>
                    </a:solidFill>
                  </a:tcPr>
                </a:tc>
                <a:tc>
                  <a:txBody>
                    <a:bodyPr/>
                    <a:lstStyle/>
                    <a:p>
                      <a:pPr algn="ctr" fontAlgn="ctr"/>
                      <a:r>
                        <a:rPr lang="en-US" sz="1200" b="1" u="none" strike="noStrike" dirty="0">
                          <a:effectLst/>
                        </a:rPr>
                        <a:t>Impact to Ship-to Plant </a:t>
                      </a:r>
                    </a:p>
                    <a:p>
                      <a:pPr algn="ctr" fontAlgn="ctr"/>
                      <a:r>
                        <a:rPr lang="en-US" sz="1200" b="1" u="none" strike="noStrike" dirty="0">
                          <a:effectLst/>
                        </a:rPr>
                        <a:t>(When Known)</a:t>
                      </a:r>
                      <a:endParaRPr lang="en-US" sz="1200" b="1" i="0" u="none" strike="noStrike" dirty="0">
                        <a:solidFill>
                          <a:srgbClr val="000000"/>
                        </a:solidFill>
                        <a:effectLst/>
                        <a:latin typeface="Calibri" panose="020F0502020204030204" pitchFamily="34" charset="0"/>
                      </a:endParaRPr>
                    </a:p>
                  </a:txBody>
                  <a:tcPr marL="9126" marR="9126" marT="9126" marB="0" anchor="ctr">
                    <a:solidFill>
                      <a:schemeClr val="accent4">
                        <a:lumMod val="40000"/>
                        <a:lumOff val="60000"/>
                      </a:schemeClr>
                    </a:solidFill>
                  </a:tcPr>
                </a:tc>
                <a:tc>
                  <a:txBody>
                    <a:bodyPr/>
                    <a:lstStyle/>
                    <a:p>
                      <a:pPr algn="ctr" fontAlgn="ctr"/>
                      <a:r>
                        <a:rPr lang="en-US" sz="1200" b="1" u="none" strike="noStrike" dirty="0">
                          <a:effectLst/>
                        </a:rPr>
                        <a:t>Impact to End User </a:t>
                      </a:r>
                    </a:p>
                    <a:p>
                      <a:pPr algn="ctr" fontAlgn="ctr"/>
                      <a:r>
                        <a:rPr lang="en-US" sz="1200" b="1" u="none" strike="noStrike" dirty="0">
                          <a:effectLst/>
                        </a:rPr>
                        <a:t>(When Known)</a:t>
                      </a:r>
                      <a:endParaRPr lang="en-US" sz="1200" b="1" i="0" u="none" strike="noStrike" dirty="0">
                        <a:solidFill>
                          <a:srgbClr val="000000"/>
                        </a:solidFill>
                        <a:effectLst/>
                        <a:latin typeface="Calibri" panose="020F0502020204030204" pitchFamily="34" charset="0"/>
                      </a:endParaRPr>
                    </a:p>
                  </a:txBody>
                  <a:tcPr marL="9126" marR="9126" marT="9126" marB="0" anchor="ctr">
                    <a:solidFill>
                      <a:schemeClr val="accent4">
                        <a:lumMod val="40000"/>
                        <a:lumOff val="60000"/>
                      </a:schemeClr>
                    </a:solidFill>
                  </a:tcPr>
                </a:tc>
                <a:extLst>
                  <a:ext uri="{0D108BD9-81ED-4DB2-BD59-A6C34878D82A}">
                    <a16:rowId xmlns:a16="http://schemas.microsoft.com/office/drawing/2014/main" val="3725619174"/>
                  </a:ext>
                </a:extLst>
              </a:tr>
              <a:tr h="569345">
                <a:tc>
                  <a:txBody>
                    <a:bodyPr/>
                    <a:lstStyle/>
                    <a:p>
                      <a:pPr algn="ctr" fontAlgn="t"/>
                      <a:r>
                        <a:rPr lang="en-ID" sz="1200" u="none" strike="noStrike">
                          <a:effectLst/>
                        </a:rPr>
                        <a:t>6</a:t>
                      </a:r>
                      <a:endParaRPr lang="en-ID" sz="1200" b="0" i="0" u="none" strike="noStrike">
                        <a:solidFill>
                          <a:srgbClr val="000000"/>
                        </a:solidFill>
                        <a:effectLst/>
                        <a:latin typeface="Calibri" panose="020F0502020204030204" pitchFamily="34" charset="0"/>
                      </a:endParaRPr>
                    </a:p>
                  </a:txBody>
                  <a:tcPr marL="9126" marR="9126" marT="9126" marB="0" anchor="ctr"/>
                </a:tc>
                <a:tc rowSpan="3">
                  <a:txBody>
                    <a:bodyPr/>
                    <a:lstStyle/>
                    <a:p>
                      <a:pPr algn="ctr" fontAlgn="ctr"/>
                      <a:r>
                        <a:rPr lang="en-ID" sz="1100" u="none" strike="noStrike" dirty="0">
                          <a:effectLst/>
                        </a:rPr>
                        <a:t>Moderately Low</a:t>
                      </a:r>
                      <a:endParaRPr lang="en-ID" sz="1100" b="0" i="0" u="none" strike="noStrike" dirty="0">
                        <a:solidFill>
                          <a:srgbClr val="000000"/>
                        </a:solidFill>
                        <a:effectLst/>
                        <a:latin typeface="Calibri" panose="020F0502020204030204" pitchFamily="34" charset="0"/>
                      </a:endParaRPr>
                    </a:p>
                  </a:txBody>
                  <a:tcPr marL="92015" marR="92015" marT="46008" marB="46008" anchor="ctr"/>
                </a:tc>
                <a:tc>
                  <a:txBody>
                    <a:bodyPr/>
                    <a:lstStyle/>
                    <a:p>
                      <a:pPr algn="ctr" fontAlgn="t"/>
                      <a:r>
                        <a:rPr lang="en-US" sz="1100" u="none" strike="noStrike">
                          <a:effectLst/>
                        </a:rPr>
                        <a:t>100% of production run may have to be reworked off line and accepted</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Line shutdown up to one hour</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Loss of secondary vehicle function</a:t>
                      </a:r>
                      <a:endParaRPr lang="en-US" sz="1100" b="0" i="0" u="none" strike="noStrike">
                        <a:solidFill>
                          <a:srgbClr val="000000"/>
                        </a:solidFill>
                        <a:effectLst/>
                        <a:latin typeface="Calibri" panose="020F0502020204030204" pitchFamily="34" charset="0"/>
                      </a:endParaRPr>
                    </a:p>
                  </a:txBody>
                  <a:tcPr marL="9126" marR="9126" marT="9126" marB="0" anchor="ctr"/>
                </a:tc>
                <a:extLst>
                  <a:ext uri="{0D108BD9-81ED-4DB2-BD59-A6C34878D82A}">
                    <a16:rowId xmlns:a16="http://schemas.microsoft.com/office/drawing/2014/main" val="2162438938"/>
                  </a:ext>
                </a:extLst>
              </a:tr>
              <a:tr h="967017">
                <a:tc>
                  <a:txBody>
                    <a:bodyPr/>
                    <a:lstStyle/>
                    <a:p>
                      <a:pPr algn="ctr" fontAlgn="t"/>
                      <a:r>
                        <a:rPr lang="en-ID" sz="1200" u="none" strike="noStrike">
                          <a:effectLst/>
                        </a:rPr>
                        <a:t>5</a:t>
                      </a:r>
                      <a:endParaRPr lang="en-ID" sz="1200" b="0" i="0" u="none" strike="noStrike">
                        <a:solidFill>
                          <a:srgbClr val="000000"/>
                        </a:solidFill>
                        <a:effectLst/>
                        <a:latin typeface="Calibri" panose="020F0502020204030204" pitchFamily="34" charset="0"/>
                      </a:endParaRPr>
                    </a:p>
                  </a:txBody>
                  <a:tcPr marL="9126" marR="9126" marT="9126" marB="0" anchor="ctr"/>
                </a:tc>
                <a:tc vMerge="1">
                  <a:txBody>
                    <a:bodyPr/>
                    <a:lstStyle/>
                    <a:p>
                      <a:endParaRPr lang="en-ID"/>
                    </a:p>
                  </a:txBody>
                  <a:tcPr/>
                </a:tc>
                <a:tc>
                  <a:txBody>
                    <a:bodyPr/>
                    <a:lstStyle/>
                    <a:p>
                      <a:pPr algn="ctr" fontAlgn="t"/>
                      <a:r>
                        <a:rPr lang="en-US" sz="1100" u="none" strike="noStrike">
                          <a:effectLst/>
                        </a:rPr>
                        <a:t>A portion of the production run may have to be reworked off line and accepted</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Less than 100% of product affected: strong possibility for additional defective product:sort required:no line shutdown</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Degradation of secondary vehicle function </a:t>
                      </a:r>
                      <a:endParaRPr lang="en-US" sz="1100" b="0" i="0" u="none" strike="noStrike">
                        <a:solidFill>
                          <a:srgbClr val="000000"/>
                        </a:solidFill>
                        <a:effectLst/>
                        <a:latin typeface="Calibri" panose="020F0502020204030204" pitchFamily="34" charset="0"/>
                      </a:endParaRPr>
                    </a:p>
                  </a:txBody>
                  <a:tcPr marL="9126" marR="9126" marT="9126" marB="0" anchor="ctr"/>
                </a:tc>
                <a:extLst>
                  <a:ext uri="{0D108BD9-81ED-4DB2-BD59-A6C34878D82A}">
                    <a16:rowId xmlns:a16="http://schemas.microsoft.com/office/drawing/2014/main" val="3719930648"/>
                  </a:ext>
                </a:extLst>
              </a:tr>
              <a:tr h="976051">
                <a:tc>
                  <a:txBody>
                    <a:bodyPr/>
                    <a:lstStyle/>
                    <a:p>
                      <a:pPr algn="ctr" fontAlgn="t"/>
                      <a:r>
                        <a:rPr lang="en-ID" sz="1200" u="none" strike="noStrike">
                          <a:effectLst/>
                        </a:rPr>
                        <a:t>4</a:t>
                      </a:r>
                      <a:endParaRPr lang="en-ID" sz="1200" b="0" i="0" u="none" strike="noStrike">
                        <a:solidFill>
                          <a:srgbClr val="000000"/>
                        </a:solidFill>
                        <a:effectLst/>
                        <a:latin typeface="Calibri" panose="020F0502020204030204" pitchFamily="34" charset="0"/>
                      </a:endParaRPr>
                    </a:p>
                  </a:txBody>
                  <a:tcPr marL="9126" marR="9126" marT="9126" marB="0" anchor="ctr"/>
                </a:tc>
                <a:tc vMerge="1">
                  <a:txBody>
                    <a:bodyPr/>
                    <a:lstStyle/>
                    <a:p>
                      <a:endParaRPr lang="en-ID"/>
                    </a:p>
                  </a:txBody>
                  <a:tcPr/>
                </a:tc>
                <a:tc>
                  <a:txBody>
                    <a:bodyPr/>
                    <a:lstStyle/>
                    <a:p>
                      <a:pPr algn="ctr" fontAlgn="t"/>
                      <a:r>
                        <a:rPr lang="en-US" sz="1100" u="none" strike="noStrike">
                          <a:effectLst/>
                        </a:rPr>
                        <a:t>100% of production run may have to be reworked in-station before it is processed</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Defective product triggers significant reaction plan: additional defective products not likely :  sort not required</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Very objectionable appearance, sound, vibration, harshness, or haptics</a:t>
                      </a:r>
                      <a:endParaRPr lang="en-US" sz="1100" b="0" i="0" u="none" strike="noStrike">
                        <a:solidFill>
                          <a:srgbClr val="000000"/>
                        </a:solidFill>
                        <a:effectLst/>
                        <a:latin typeface="Calibri" panose="020F0502020204030204" pitchFamily="34" charset="0"/>
                      </a:endParaRPr>
                    </a:p>
                  </a:txBody>
                  <a:tcPr marL="9126" marR="9126" marT="9126" marB="0" anchor="ctr"/>
                </a:tc>
                <a:extLst>
                  <a:ext uri="{0D108BD9-81ED-4DB2-BD59-A6C34878D82A}">
                    <a16:rowId xmlns:a16="http://schemas.microsoft.com/office/drawing/2014/main" val="1687058446"/>
                  </a:ext>
                </a:extLst>
              </a:tr>
              <a:tr h="939875">
                <a:tc>
                  <a:txBody>
                    <a:bodyPr/>
                    <a:lstStyle/>
                    <a:p>
                      <a:pPr algn="ctr" fontAlgn="t"/>
                      <a:r>
                        <a:rPr lang="en-ID" sz="1200" u="none" strike="noStrike">
                          <a:effectLst/>
                        </a:rPr>
                        <a:t>3</a:t>
                      </a:r>
                      <a:endParaRPr lang="en-ID" sz="1200" b="0" i="0" u="none" strike="noStrike">
                        <a:solidFill>
                          <a:srgbClr val="000000"/>
                        </a:solidFill>
                        <a:effectLst/>
                        <a:latin typeface="Calibri" panose="020F0502020204030204" pitchFamily="34" charset="0"/>
                      </a:endParaRPr>
                    </a:p>
                  </a:txBody>
                  <a:tcPr marL="9126" marR="9126" marT="9126" marB="0" anchor="ctr"/>
                </a:tc>
                <a:tc rowSpan="2">
                  <a:txBody>
                    <a:bodyPr/>
                    <a:lstStyle/>
                    <a:p>
                      <a:pPr algn="ctr" fontAlgn="t"/>
                      <a:r>
                        <a:rPr lang="en-ID" sz="1100" u="none" strike="noStrike">
                          <a:effectLst/>
                        </a:rPr>
                        <a:t>Low</a:t>
                      </a:r>
                      <a:endParaRPr lang="en-ID" sz="1100" b="0" i="0" u="none" strike="noStrike">
                        <a:solidFill>
                          <a:srgbClr val="000000"/>
                        </a:solidFill>
                        <a:effectLst/>
                        <a:latin typeface="Calibri" panose="020F0502020204030204" pitchFamily="34" charset="0"/>
                      </a:endParaRPr>
                    </a:p>
                  </a:txBody>
                  <a:tcPr marL="92015" marR="92015" marT="46008" marB="46008" anchor="ctr"/>
                </a:tc>
                <a:tc>
                  <a:txBody>
                    <a:bodyPr/>
                    <a:lstStyle/>
                    <a:p>
                      <a:pPr algn="ctr" fontAlgn="t"/>
                      <a:r>
                        <a:rPr lang="en-US" sz="1100" u="none" strike="noStrike">
                          <a:effectLst/>
                        </a:rPr>
                        <a:t>A porion of the production run may have to be reworked in-station before it is processed</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Defective product triggers minor reaction plan: additional defective products not likely :  sort not required</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Moderately objectionable appearance, sound, vibration, harshness, or haptics</a:t>
                      </a:r>
                      <a:endParaRPr lang="en-US" sz="1100" b="0" i="0" u="none" strike="noStrike">
                        <a:solidFill>
                          <a:srgbClr val="000000"/>
                        </a:solidFill>
                        <a:effectLst/>
                        <a:latin typeface="Calibri" panose="020F0502020204030204" pitchFamily="34" charset="0"/>
                      </a:endParaRPr>
                    </a:p>
                  </a:txBody>
                  <a:tcPr marL="9126" marR="9126" marT="9126" marB="0" anchor="ctr"/>
                </a:tc>
                <a:extLst>
                  <a:ext uri="{0D108BD9-81ED-4DB2-BD59-A6C34878D82A}">
                    <a16:rowId xmlns:a16="http://schemas.microsoft.com/office/drawing/2014/main" val="3778215789"/>
                  </a:ext>
                </a:extLst>
              </a:tr>
              <a:tr h="1211011">
                <a:tc>
                  <a:txBody>
                    <a:bodyPr/>
                    <a:lstStyle/>
                    <a:p>
                      <a:pPr algn="ctr" fontAlgn="t"/>
                      <a:r>
                        <a:rPr lang="en-ID" sz="1200" u="none" strike="noStrike">
                          <a:effectLst/>
                        </a:rPr>
                        <a:t>2</a:t>
                      </a:r>
                      <a:endParaRPr lang="en-ID" sz="1200" b="0" i="0" u="none" strike="noStrike">
                        <a:solidFill>
                          <a:srgbClr val="000000"/>
                        </a:solidFill>
                        <a:effectLst/>
                        <a:latin typeface="Calibri" panose="020F0502020204030204" pitchFamily="34" charset="0"/>
                      </a:endParaRPr>
                    </a:p>
                  </a:txBody>
                  <a:tcPr marL="9126" marR="9126" marT="9126" marB="0" anchor="ctr"/>
                </a:tc>
                <a:tc vMerge="1">
                  <a:txBody>
                    <a:bodyPr/>
                    <a:lstStyle/>
                    <a:p>
                      <a:endParaRPr lang="en-ID"/>
                    </a:p>
                  </a:txBody>
                  <a:tcPr/>
                </a:tc>
                <a:tc>
                  <a:txBody>
                    <a:bodyPr/>
                    <a:lstStyle/>
                    <a:p>
                      <a:pPr algn="ctr" fontAlgn="t"/>
                      <a:r>
                        <a:rPr lang="en-US" sz="1100" u="none" strike="noStrike">
                          <a:effectLst/>
                        </a:rPr>
                        <a:t>Slight incovenience to process, operation, or operator</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Defective product triggers no reaction plan: additional defective products not likely :  sort not required; requires feedback to supplier</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dirty="0">
                          <a:effectLst/>
                        </a:rPr>
                        <a:t>Slightly objectionable appearance, sound, vibration, harshness, or haptics</a:t>
                      </a:r>
                      <a:endParaRPr lang="en-US" sz="1100" b="0" i="0" u="none" strike="noStrike" dirty="0">
                        <a:solidFill>
                          <a:srgbClr val="000000"/>
                        </a:solidFill>
                        <a:effectLst/>
                        <a:latin typeface="Calibri" panose="020F0502020204030204" pitchFamily="34" charset="0"/>
                      </a:endParaRPr>
                    </a:p>
                  </a:txBody>
                  <a:tcPr marL="9126" marR="9126" marT="9126" marB="0" anchor="ctr"/>
                </a:tc>
                <a:extLst>
                  <a:ext uri="{0D108BD9-81ED-4DB2-BD59-A6C34878D82A}">
                    <a16:rowId xmlns:a16="http://schemas.microsoft.com/office/drawing/2014/main" val="3590121757"/>
                  </a:ext>
                </a:extLst>
              </a:tr>
              <a:tr h="388599">
                <a:tc>
                  <a:txBody>
                    <a:bodyPr/>
                    <a:lstStyle/>
                    <a:p>
                      <a:pPr algn="ctr" fontAlgn="t"/>
                      <a:r>
                        <a:rPr lang="en-ID" sz="1200" u="none" strike="noStrike">
                          <a:effectLst/>
                        </a:rPr>
                        <a:t>1</a:t>
                      </a:r>
                      <a:endParaRPr lang="en-ID" sz="12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ID" sz="1100" u="none" strike="noStrike">
                          <a:effectLst/>
                        </a:rPr>
                        <a:t>Very low</a:t>
                      </a:r>
                      <a:endParaRPr lang="en-ID"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ID" sz="1100" u="none" strike="noStrike" dirty="0">
                          <a:effectLst/>
                        </a:rPr>
                        <a:t>No discernible effect</a:t>
                      </a:r>
                      <a:endParaRPr lang="en-ID" sz="1100" b="0" i="0" u="none" strike="noStrike" dirty="0">
                        <a:solidFill>
                          <a:srgbClr val="000000"/>
                        </a:solidFill>
                        <a:effectLst/>
                        <a:latin typeface="Calibri" panose="020F0502020204030204" pitchFamily="34" charset="0"/>
                      </a:endParaRPr>
                    </a:p>
                  </a:txBody>
                  <a:tcPr marL="9126" marR="9126" marT="9126" marB="0" anchor="ctr"/>
                </a:tc>
                <a:tc>
                  <a:txBody>
                    <a:bodyPr/>
                    <a:lstStyle/>
                    <a:p>
                      <a:pPr algn="ctr" fontAlgn="t"/>
                      <a:r>
                        <a:rPr lang="en-US" sz="1100" u="none" strike="noStrike">
                          <a:effectLst/>
                        </a:rPr>
                        <a:t>No discernible effect or no effect</a:t>
                      </a:r>
                      <a:endParaRPr lang="en-US" sz="1100" b="0" i="0" u="none" strike="noStrike">
                        <a:solidFill>
                          <a:srgbClr val="000000"/>
                        </a:solidFill>
                        <a:effectLst/>
                        <a:latin typeface="Calibri" panose="020F0502020204030204" pitchFamily="34" charset="0"/>
                      </a:endParaRPr>
                    </a:p>
                  </a:txBody>
                  <a:tcPr marL="9126" marR="9126" marT="9126" marB="0" anchor="ctr"/>
                </a:tc>
                <a:tc>
                  <a:txBody>
                    <a:bodyPr/>
                    <a:lstStyle/>
                    <a:p>
                      <a:pPr algn="ctr" fontAlgn="t"/>
                      <a:r>
                        <a:rPr lang="en-ID" sz="1100" u="none" strike="noStrike" dirty="0">
                          <a:effectLst/>
                        </a:rPr>
                        <a:t>No discernible effect</a:t>
                      </a:r>
                      <a:endParaRPr lang="en-ID" sz="1100" b="0" i="0" u="none" strike="noStrike" dirty="0">
                        <a:solidFill>
                          <a:srgbClr val="000000"/>
                        </a:solidFill>
                        <a:effectLst/>
                        <a:latin typeface="Calibri" panose="020F0502020204030204" pitchFamily="34" charset="0"/>
                      </a:endParaRPr>
                    </a:p>
                  </a:txBody>
                  <a:tcPr marL="9126" marR="9126" marT="9126" marB="0" anchor="ctr"/>
                </a:tc>
                <a:extLst>
                  <a:ext uri="{0D108BD9-81ED-4DB2-BD59-A6C34878D82A}">
                    <a16:rowId xmlns:a16="http://schemas.microsoft.com/office/drawing/2014/main" val="1728443535"/>
                  </a:ext>
                </a:extLst>
              </a:tr>
            </a:tbl>
          </a:graphicData>
        </a:graphic>
      </p:graphicFrame>
      <p:sp>
        <p:nvSpPr>
          <p:cNvPr id="2" name="Footer Placeholder 1">
            <a:extLst>
              <a:ext uri="{FF2B5EF4-FFF2-40B4-BE49-F238E27FC236}">
                <a16:creationId xmlns:a16="http://schemas.microsoft.com/office/drawing/2014/main" id="{D3E2546C-B3C4-4231-B1D0-FB5C7848E13D}"/>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118731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BE506F-82F5-4510-AFBC-2BAE26BDD580}"/>
              </a:ext>
            </a:extLst>
          </p:cNvPr>
          <p:cNvPicPr>
            <a:picLocks noChangeAspect="1"/>
          </p:cNvPicPr>
          <p:nvPr/>
        </p:nvPicPr>
        <p:blipFill rotWithShape="1">
          <a:blip r:embed="rId2">
            <a:lum bright="70000" contrast="-70000"/>
          </a:blip>
          <a:srcRect b="47988"/>
          <a:stretch/>
        </p:blipFill>
        <p:spPr>
          <a:xfrm>
            <a:off x="16912" y="-1"/>
            <a:ext cx="9889088" cy="6858001"/>
          </a:xfrm>
          <a:prstGeom prst="rect">
            <a:avLst/>
          </a:prstGeom>
        </p:spPr>
      </p:pic>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5</a:t>
            </a:fld>
            <a:endParaRPr lang="en-US" dirty="0"/>
          </a:p>
        </p:txBody>
      </p:sp>
      <p:sp>
        <p:nvSpPr>
          <p:cNvPr id="15" name="Text Box 2">
            <a:extLst>
              <a:ext uri="{FF2B5EF4-FFF2-40B4-BE49-F238E27FC236}">
                <a16:creationId xmlns:a16="http://schemas.microsoft.com/office/drawing/2014/main" id="{67F4F428-6CAE-499F-A356-4AAB723BFD16}"/>
              </a:ext>
            </a:extLst>
          </p:cNvPr>
          <p:cNvSpPr txBox="1">
            <a:spLocks noChangeArrowheads="1"/>
          </p:cNvSpPr>
          <p:nvPr/>
        </p:nvSpPr>
        <p:spPr bwMode="auto">
          <a:xfrm>
            <a:off x="2573983" y="227841"/>
            <a:ext cx="47580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Latar Belakang Perubahan</a:t>
            </a:r>
            <a:endParaRPr lang="en-US" altLang="id-ID" sz="2400" dirty="0">
              <a:latin typeface="Verdana" panose="020B0604030504040204" pitchFamily="34" charset="0"/>
            </a:endParaRPr>
          </a:p>
        </p:txBody>
      </p:sp>
      <p:grpSp>
        <p:nvGrpSpPr>
          <p:cNvPr id="2" name="Group 1">
            <a:extLst>
              <a:ext uri="{FF2B5EF4-FFF2-40B4-BE49-F238E27FC236}">
                <a16:creationId xmlns:a16="http://schemas.microsoft.com/office/drawing/2014/main" id="{651A9F8F-1EAB-4F3A-B091-4C1767B4EBCA}"/>
              </a:ext>
            </a:extLst>
          </p:cNvPr>
          <p:cNvGrpSpPr/>
          <p:nvPr/>
        </p:nvGrpSpPr>
        <p:grpSpPr>
          <a:xfrm>
            <a:off x="1026359" y="1447371"/>
            <a:ext cx="2267193" cy="3313149"/>
            <a:chOff x="1026359" y="1447371"/>
            <a:chExt cx="2267193" cy="3313149"/>
          </a:xfrm>
        </p:grpSpPr>
        <p:pic>
          <p:nvPicPr>
            <p:cNvPr id="3" name="Picture 2">
              <a:extLst>
                <a:ext uri="{FF2B5EF4-FFF2-40B4-BE49-F238E27FC236}">
                  <a16:creationId xmlns:a16="http://schemas.microsoft.com/office/drawing/2014/main" id="{2B2890C1-0A17-48EF-96CC-E895880D710D}"/>
                </a:ext>
              </a:extLst>
            </p:cNvPr>
            <p:cNvPicPr>
              <a:picLocks noChangeAspect="1"/>
            </p:cNvPicPr>
            <p:nvPr/>
          </p:nvPicPr>
          <p:blipFill rotWithShape="1">
            <a:blip r:embed="rId3">
              <a:extLst>
                <a:ext uri="{28A0092B-C50C-407E-A947-70E740481C1C}">
                  <a14:useLocalDpi xmlns:a14="http://schemas.microsoft.com/office/drawing/2010/main" val="0"/>
                </a:ext>
              </a:extLst>
            </a:blip>
            <a:srcRect l="20658" t="11606" r="20580" b="11363"/>
            <a:stretch/>
          </p:blipFill>
          <p:spPr>
            <a:xfrm>
              <a:off x="1315454" y="2164804"/>
              <a:ext cx="1747060" cy="2172707"/>
            </a:xfrm>
            <a:prstGeom prst="rect">
              <a:avLst/>
            </a:prstGeom>
          </p:spPr>
        </p:pic>
        <p:pic>
          <p:nvPicPr>
            <p:cNvPr id="20" name="Picture 19">
              <a:extLst>
                <a:ext uri="{FF2B5EF4-FFF2-40B4-BE49-F238E27FC236}">
                  <a16:creationId xmlns:a16="http://schemas.microsoft.com/office/drawing/2014/main" id="{FE34D04C-3E32-4FC4-BB3A-53A45F36E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651" y="1447371"/>
              <a:ext cx="1983528" cy="743823"/>
            </a:xfrm>
            <a:prstGeom prst="rect">
              <a:avLst/>
            </a:prstGeom>
          </p:spPr>
        </p:pic>
        <p:sp>
          <p:nvSpPr>
            <p:cNvPr id="23" name="TextBox 22">
              <a:extLst>
                <a:ext uri="{FF2B5EF4-FFF2-40B4-BE49-F238E27FC236}">
                  <a16:creationId xmlns:a16="http://schemas.microsoft.com/office/drawing/2014/main" id="{C55CD562-2D88-4C67-9D05-1B0B0497C059}"/>
                </a:ext>
              </a:extLst>
            </p:cNvPr>
            <p:cNvSpPr txBox="1"/>
            <p:nvPr/>
          </p:nvSpPr>
          <p:spPr>
            <a:xfrm>
              <a:off x="1026359" y="4391188"/>
              <a:ext cx="2267193" cy="369332"/>
            </a:xfrm>
            <a:prstGeom prst="rect">
              <a:avLst/>
            </a:prstGeom>
            <a:noFill/>
          </p:spPr>
          <p:txBody>
            <a:bodyPr wrap="square" rtlCol="0">
              <a:spAutoFit/>
            </a:bodyPr>
            <a:lstStyle/>
            <a:p>
              <a:pPr algn="ctr"/>
              <a:r>
                <a:rPr lang="id-ID" b="1" dirty="0"/>
                <a:t>FMEA 4th Edition</a:t>
              </a:r>
            </a:p>
          </p:txBody>
        </p:sp>
      </p:grpSp>
      <p:grpSp>
        <p:nvGrpSpPr>
          <p:cNvPr id="5" name="Group 4">
            <a:extLst>
              <a:ext uri="{FF2B5EF4-FFF2-40B4-BE49-F238E27FC236}">
                <a16:creationId xmlns:a16="http://schemas.microsoft.com/office/drawing/2014/main" id="{50F77E2B-4BA5-43AA-99FB-F239E73C6669}"/>
              </a:ext>
            </a:extLst>
          </p:cNvPr>
          <p:cNvGrpSpPr/>
          <p:nvPr/>
        </p:nvGrpSpPr>
        <p:grpSpPr>
          <a:xfrm>
            <a:off x="6824765" y="1476884"/>
            <a:ext cx="2444828" cy="3308396"/>
            <a:chOff x="6824765" y="1476884"/>
            <a:chExt cx="2444828" cy="3308396"/>
          </a:xfrm>
        </p:grpSpPr>
        <p:pic>
          <p:nvPicPr>
            <p:cNvPr id="13" name="Picture 12">
              <a:extLst>
                <a:ext uri="{FF2B5EF4-FFF2-40B4-BE49-F238E27FC236}">
                  <a16:creationId xmlns:a16="http://schemas.microsoft.com/office/drawing/2014/main" id="{996F7E4F-D361-495B-85AE-0C8B4DC6F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033" y="2029746"/>
              <a:ext cx="1723608" cy="2307766"/>
            </a:xfrm>
            <a:prstGeom prst="rect">
              <a:avLst/>
            </a:prstGeom>
          </p:spPr>
        </p:pic>
        <p:pic>
          <p:nvPicPr>
            <p:cNvPr id="22" name="Picture 21">
              <a:extLst>
                <a:ext uri="{FF2B5EF4-FFF2-40B4-BE49-F238E27FC236}">
                  <a16:creationId xmlns:a16="http://schemas.microsoft.com/office/drawing/2014/main" id="{4388CB3A-8915-4E5E-A368-B8188B5B3B06}"/>
                </a:ext>
              </a:extLst>
            </p:cNvPr>
            <p:cNvPicPr>
              <a:picLocks noChangeAspect="1"/>
            </p:cNvPicPr>
            <p:nvPr/>
          </p:nvPicPr>
          <p:blipFill rotWithShape="1">
            <a:blip r:embed="rId6">
              <a:extLst>
                <a:ext uri="{28A0092B-C50C-407E-A947-70E740481C1C}">
                  <a14:useLocalDpi xmlns:a14="http://schemas.microsoft.com/office/drawing/2010/main" val="0"/>
                </a:ext>
              </a:extLst>
            </a:blip>
            <a:srcRect t="25586" b="21406"/>
            <a:stretch/>
          </p:blipFill>
          <p:spPr>
            <a:xfrm>
              <a:off x="7156032" y="1476884"/>
              <a:ext cx="1723608" cy="456458"/>
            </a:xfrm>
            <a:prstGeom prst="rect">
              <a:avLst/>
            </a:prstGeom>
            <a:ln>
              <a:noFill/>
            </a:ln>
          </p:spPr>
        </p:pic>
        <p:sp>
          <p:nvSpPr>
            <p:cNvPr id="24" name="TextBox 23">
              <a:extLst>
                <a:ext uri="{FF2B5EF4-FFF2-40B4-BE49-F238E27FC236}">
                  <a16:creationId xmlns:a16="http://schemas.microsoft.com/office/drawing/2014/main" id="{4DBC659F-5F42-472A-84E7-38AED956B991}"/>
                </a:ext>
              </a:extLst>
            </p:cNvPr>
            <p:cNvSpPr txBox="1"/>
            <p:nvPr/>
          </p:nvSpPr>
          <p:spPr>
            <a:xfrm>
              <a:off x="6824765" y="4415948"/>
              <a:ext cx="2444828" cy="369332"/>
            </a:xfrm>
            <a:prstGeom prst="rect">
              <a:avLst/>
            </a:prstGeom>
            <a:noFill/>
          </p:spPr>
          <p:txBody>
            <a:bodyPr wrap="square" rtlCol="0">
              <a:spAutoFit/>
            </a:bodyPr>
            <a:lstStyle/>
            <a:p>
              <a:pPr algn="ctr"/>
              <a:r>
                <a:rPr lang="id-ID" b="1" dirty="0"/>
                <a:t>FMEA Vol 4th Edition</a:t>
              </a:r>
            </a:p>
          </p:txBody>
        </p:sp>
      </p:grpSp>
      <p:grpSp>
        <p:nvGrpSpPr>
          <p:cNvPr id="8" name="Group 7">
            <a:extLst>
              <a:ext uri="{FF2B5EF4-FFF2-40B4-BE49-F238E27FC236}">
                <a16:creationId xmlns:a16="http://schemas.microsoft.com/office/drawing/2014/main" id="{9B6E6E34-DB20-4D21-8D1D-C1B4D11769C0}"/>
              </a:ext>
            </a:extLst>
          </p:cNvPr>
          <p:cNvGrpSpPr/>
          <p:nvPr/>
        </p:nvGrpSpPr>
        <p:grpSpPr>
          <a:xfrm>
            <a:off x="3606250" y="3183629"/>
            <a:ext cx="3108324" cy="3255227"/>
            <a:chOff x="3506583" y="3183629"/>
            <a:chExt cx="3108324" cy="3255227"/>
          </a:xfrm>
        </p:grpSpPr>
        <p:pic>
          <p:nvPicPr>
            <p:cNvPr id="18" name="Picture 17">
              <a:extLst>
                <a:ext uri="{FF2B5EF4-FFF2-40B4-BE49-F238E27FC236}">
                  <a16:creationId xmlns:a16="http://schemas.microsoft.com/office/drawing/2014/main" id="{23075E3C-934A-4182-AFFC-11F138481F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0352" y="3183629"/>
              <a:ext cx="2220787" cy="2885895"/>
            </a:xfrm>
            <a:prstGeom prst="rect">
              <a:avLst/>
            </a:prstGeom>
          </p:spPr>
        </p:pic>
        <p:sp>
          <p:nvSpPr>
            <p:cNvPr id="25" name="TextBox 24">
              <a:extLst>
                <a:ext uri="{FF2B5EF4-FFF2-40B4-BE49-F238E27FC236}">
                  <a16:creationId xmlns:a16="http://schemas.microsoft.com/office/drawing/2014/main" id="{0DEE3704-88A0-4986-AAAC-4CD70175F44C}"/>
                </a:ext>
              </a:extLst>
            </p:cNvPr>
            <p:cNvSpPr txBox="1"/>
            <p:nvPr/>
          </p:nvSpPr>
          <p:spPr>
            <a:xfrm>
              <a:off x="3506583" y="6069524"/>
              <a:ext cx="3108324" cy="369332"/>
            </a:xfrm>
            <a:prstGeom prst="rect">
              <a:avLst/>
            </a:prstGeom>
            <a:noFill/>
          </p:spPr>
          <p:txBody>
            <a:bodyPr wrap="square" rtlCol="0">
              <a:spAutoFit/>
            </a:bodyPr>
            <a:lstStyle/>
            <a:p>
              <a:pPr algn="ctr"/>
              <a:r>
                <a:rPr lang="id-ID" b="1" dirty="0"/>
                <a:t>FMEA Handbook 1st Edition</a:t>
              </a:r>
            </a:p>
          </p:txBody>
        </p:sp>
      </p:grpSp>
      <p:sp>
        <p:nvSpPr>
          <p:cNvPr id="6" name="Cross 5">
            <a:extLst>
              <a:ext uri="{FF2B5EF4-FFF2-40B4-BE49-F238E27FC236}">
                <a16:creationId xmlns:a16="http://schemas.microsoft.com/office/drawing/2014/main" id="{4FBA66F1-0874-4DC7-9D19-6A9FAFF4C640}"/>
              </a:ext>
            </a:extLst>
          </p:cNvPr>
          <p:cNvSpPr/>
          <p:nvPr/>
        </p:nvSpPr>
        <p:spPr>
          <a:xfrm>
            <a:off x="4700079" y="1773212"/>
            <a:ext cx="691094" cy="743823"/>
          </a:xfrm>
          <a:prstGeom prst="plus">
            <a:avLst>
              <a:gd name="adj" fmla="val 334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Bent 8">
            <a:extLst>
              <a:ext uri="{FF2B5EF4-FFF2-40B4-BE49-F238E27FC236}">
                <a16:creationId xmlns:a16="http://schemas.microsoft.com/office/drawing/2014/main" id="{F0B89D91-84D9-4061-8635-9425012197DA}"/>
              </a:ext>
            </a:extLst>
          </p:cNvPr>
          <p:cNvSpPr/>
          <p:nvPr/>
        </p:nvSpPr>
        <p:spPr>
          <a:xfrm flipV="1">
            <a:off x="2799631" y="4813448"/>
            <a:ext cx="797095" cy="876542"/>
          </a:xfrm>
          <a:prstGeom prst="ben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Bent 27">
            <a:extLst>
              <a:ext uri="{FF2B5EF4-FFF2-40B4-BE49-F238E27FC236}">
                <a16:creationId xmlns:a16="http://schemas.microsoft.com/office/drawing/2014/main" id="{3830505D-7E90-4094-871C-1F298B027B04}"/>
              </a:ext>
            </a:extLst>
          </p:cNvPr>
          <p:cNvSpPr/>
          <p:nvPr/>
        </p:nvSpPr>
        <p:spPr>
          <a:xfrm flipH="1" flipV="1">
            <a:off x="6578467" y="4813448"/>
            <a:ext cx="797095" cy="876542"/>
          </a:xfrm>
          <a:prstGeom prst="ben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FD7C4EB2-6FA7-4959-BE33-242C0EAB5BCD}"/>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65262739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right)">
                                      <p:cBhvr>
                                        <p:cTn id="27" dur="500"/>
                                        <p:tgtEl>
                                          <p:spTgt spid="28"/>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391900" y="6356352"/>
            <a:ext cx="2228850" cy="365125"/>
          </a:xfrm>
        </p:spPr>
        <p:txBody>
          <a:bodyPr/>
          <a:lstStyle/>
          <a:p>
            <a:pPr>
              <a:defRPr/>
            </a:pPr>
            <a:fld id="{6479658B-7F9C-4333-9499-869B8642C574}" type="slidenum">
              <a:rPr lang="en-US" smtClean="0"/>
              <a:pPr>
                <a:defRPr/>
              </a:pPr>
              <a:t>50</a:t>
            </a:fld>
            <a:endParaRPr lang="en-US" dirty="0"/>
          </a:p>
        </p:txBody>
      </p:sp>
      <p:sp>
        <p:nvSpPr>
          <p:cNvPr id="4" name="Rectangle 3"/>
          <p:cNvSpPr/>
          <p:nvPr/>
        </p:nvSpPr>
        <p:spPr>
          <a:xfrm>
            <a:off x="0" y="-22824"/>
            <a:ext cx="253732"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21D2A0C8-211B-41EE-B645-F5DCAF853CC2}"/>
              </a:ext>
            </a:extLst>
          </p:cNvPr>
          <p:cNvGraphicFramePr>
            <a:graphicFrameLocks noGrp="1"/>
          </p:cNvGraphicFramePr>
          <p:nvPr/>
        </p:nvGraphicFramePr>
        <p:xfrm>
          <a:off x="627796" y="971153"/>
          <a:ext cx="8652681" cy="5752365"/>
        </p:xfrm>
        <a:graphic>
          <a:graphicData uri="http://schemas.openxmlformats.org/drawingml/2006/table">
            <a:tbl>
              <a:tblPr>
                <a:tableStyleId>{5940675A-B579-460E-94D1-54222C63F5DA}</a:tableStyleId>
              </a:tblPr>
              <a:tblGrid>
                <a:gridCol w="470690">
                  <a:extLst>
                    <a:ext uri="{9D8B030D-6E8A-4147-A177-3AD203B41FA5}">
                      <a16:colId xmlns:a16="http://schemas.microsoft.com/office/drawing/2014/main" val="184651526"/>
                    </a:ext>
                  </a:extLst>
                </a:gridCol>
                <a:gridCol w="881290">
                  <a:extLst>
                    <a:ext uri="{9D8B030D-6E8A-4147-A177-3AD203B41FA5}">
                      <a16:colId xmlns:a16="http://schemas.microsoft.com/office/drawing/2014/main" val="3215756483"/>
                    </a:ext>
                  </a:extLst>
                </a:gridCol>
                <a:gridCol w="2433567">
                  <a:extLst>
                    <a:ext uri="{9D8B030D-6E8A-4147-A177-3AD203B41FA5}">
                      <a16:colId xmlns:a16="http://schemas.microsoft.com/office/drawing/2014/main" val="3579712662"/>
                    </a:ext>
                  </a:extLst>
                </a:gridCol>
                <a:gridCol w="2433567">
                  <a:extLst>
                    <a:ext uri="{9D8B030D-6E8A-4147-A177-3AD203B41FA5}">
                      <a16:colId xmlns:a16="http://schemas.microsoft.com/office/drawing/2014/main" val="858663840"/>
                    </a:ext>
                  </a:extLst>
                </a:gridCol>
                <a:gridCol w="2433567">
                  <a:extLst>
                    <a:ext uri="{9D8B030D-6E8A-4147-A177-3AD203B41FA5}">
                      <a16:colId xmlns:a16="http://schemas.microsoft.com/office/drawing/2014/main" val="2402658277"/>
                    </a:ext>
                  </a:extLst>
                </a:gridCol>
              </a:tblGrid>
              <a:tr h="232983">
                <a:tc gridSpan="5">
                  <a:txBody>
                    <a:bodyPr/>
                    <a:lstStyle/>
                    <a:p>
                      <a:pPr algn="ctr" fontAlgn="ctr"/>
                      <a:r>
                        <a:rPr lang="id-ID" sz="1600" b="1" u="none" strike="noStrike" dirty="0">
                          <a:effectLst/>
                        </a:rPr>
                        <a:t>Evaluasi Kriteria Severity </a:t>
                      </a:r>
                      <a:r>
                        <a:rPr lang="en-ID" sz="1600" b="1" u="none" strike="noStrike" dirty="0">
                          <a:effectLst/>
                        </a:rPr>
                        <a:t>Proses </a:t>
                      </a:r>
                      <a:r>
                        <a:rPr lang="id-ID" sz="1600" b="1" u="none" strike="noStrike" dirty="0">
                          <a:effectLst/>
                        </a:rPr>
                        <a:t>Genenal</a:t>
                      </a:r>
                      <a:r>
                        <a:rPr lang="en-ID" sz="1600" b="1" u="none" strike="noStrike" dirty="0">
                          <a:effectLst/>
                        </a:rPr>
                        <a:t> (S)</a:t>
                      </a:r>
                      <a:endParaRPr lang="en-ID" sz="1600" b="1" i="0" u="none" strike="noStrike" dirty="0">
                        <a:solidFill>
                          <a:srgbClr val="000000"/>
                        </a:solidFill>
                        <a:effectLst/>
                        <a:latin typeface="Calibri" panose="020F0502020204030204" pitchFamily="34" charset="0"/>
                      </a:endParaRPr>
                    </a:p>
                  </a:txBody>
                  <a:tcPr marL="5529" marR="5529" marT="5529"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555217109"/>
                  </a:ext>
                </a:extLst>
              </a:tr>
              <a:tr h="400438">
                <a:tc gridSpan="5">
                  <a:txBody>
                    <a:bodyPr/>
                    <a:lstStyle/>
                    <a:p>
                      <a:pPr algn="ctr" fontAlgn="ctr"/>
                      <a:r>
                        <a:rPr lang="en-ID" sz="1400" b="1" u="none" strike="noStrike" dirty="0" err="1">
                          <a:effectLst/>
                        </a:rPr>
                        <a:t>Efek</a:t>
                      </a:r>
                      <a:r>
                        <a:rPr lang="en-ID" sz="1400" b="1" u="none" strike="noStrike" dirty="0">
                          <a:effectLst/>
                        </a:rPr>
                        <a:t> </a:t>
                      </a:r>
                      <a:r>
                        <a:rPr lang="en-ID" sz="1400" b="1" u="none" strike="noStrike" dirty="0" err="1">
                          <a:effectLst/>
                        </a:rPr>
                        <a:t>Potensi</a:t>
                      </a:r>
                      <a:r>
                        <a:rPr lang="en-ID" sz="1400" b="1" u="none" strike="noStrike" dirty="0">
                          <a:effectLst/>
                        </a:rPr>
                        <a:t> </a:t>
                      </a:r>
                      <a:r>
                        <a:rPr lang="en-ID" sz="1400" b="1" u="none" strike="noStrike" dirty="0" err="1">
                          <a:effectLst/>
                        </a:rPr>
                        <a:t>Kegagalan</a:t>
                      </a:r>
                      <a:r>
                        <a:rPr lang="en-ID" sz="1400" b="1" u="none" strike="noStrike" dirty="0">
                          <a:effectLst/>
                        </a:rPr>
                        <a:t> </a:t>
                      </a:r>
                      <a:r>
                        <a:rPr lang="en-ID" sz="1400" b="1" u="none" strike="noStrike" dirty="0" err="1">
                          <a:effectLst/>
                        </a:rPr>
                        <a:t>dinilai</a:t>
                      </a:r>
                      <a:r>
                        <a:rPr lang="en-ID" sz="1400" b="1" u="none" strike="noStrike" dirty="0">
                          <a:effectLst/>
                        </a:rPr>
                        <a:t> </a:t>
                      </a:r>
                      <a:r>
                        <a:rPr lang="en-ID" sz="1400" b="1" u="none" strike="noStrike" dirty="0" err="1">
                          <a:effectLst/>
                        </a:rPr>
                        <a:t>sesuai</a:t>
                      </a:r>
                      <a:r>
                        <a:rPr lang="en-ID" sz="1400" b="1" u="none" strike="noStrike" dirty="0">
                          <a:effectLst/>
                        </a:rPr>
                        <a:t> </a:t>
                      </a:r>
                      <a:r>
                        <a:rPr lang="en-ID" sz="1400" b="1" u="none" strike="noStrike" dirty="0" err="1">
                          <a:effectLst/>
                        </a:rPr>
                        <a:t>dengan</a:t>
                      </a:r>
                      <a:r>
                        <a:rPr lang="en-ID" sz="1400" b="1" u="none" strike="noStrike" dirty="0">
                          <a:effectLst/>
                        </a:rPr>
                        <a:t> </a:t>
                      </a:r>
                      <a:r>
                        <a:rPr lang="en-ID" sz="1400" b="1" u="none" strike="noStrike" dirty="0" err="1">
                          <a:effectLst/>
                        </a:rPr>
                        <a:t>kriteria</a:t>
                      </a:r>
                      <a:r>
                        <a:rPr lang="en-ID" sz="1400" b="1" u="none" strike="noStrike" dirty="0">
                          <a:effectLst/>
                        </a:rPr>
                        <a:t> di </a:t>
                      </a:r>
                      <a:r>
                        <a:rPr lang="en-ID" sz="1400" b="1" u="none" strike="noStrike" dirty="0" err="1">
                          <a:effectLst/>
                        </a:rPr>
                        <a:t>bawah</a:t>
                      </a:r>
                      <a:r>
                        <a:rPr lang="en-ID" sz="1400" b="1" u="none" strike="noStrike" dirty="0">
                          <a:effectLst/>
                        </a:rPr>
                        <a:t> </a:t>
                      </a:r>
                      <a:r>
                        <a:rPr lang="en-ID" sz="1400" b="1" u="none" strike="noStrike" dirty="0" err="1">
                          <a:effectLst/>
                        </a:rPr>
                        <a:t>ini</a:t>
                      </a:r>
                      <a:endParaRPr lang="en-ID" sz="1400" b="1" i="0" u="none" strike="noStrike" dirty="0">
                        <a:solidFill>
                          <a:srgbClr val="000000"/>
                        </a:solidFill>
                        <a:effectLst/>
                        <a:latin typeface="Calibri" panose="020F0502020204030204" pitchFamily="34" charset="0"/>
                      </a:endParaRPr>
                    </a:p>
                  </a:txBody>
                  <a:tcPr marL="5529" marR="5529" marT="5529"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766831920"/>
                  </a:ext>
                </a:extLst>
              </a:tr>
              <a:tr h="524209">
                <a:tc>
                  <a:txBody>
                    <a:bodyPr/>
                    <a:lstStyle/>
                    <a:p>
                      <a:pPr algn="ctr" fontAlgn="ctr"/>
                      <a:r>
                        <a:rPr lang="en-ID" sz="1600" b="1" u="none" strike="noStrike" dirty="0">
                          <a:effectLst/>
                        </a:rPr>
                        <a:t>S</a:t>
                      </a:r>
                      <a:endParaRPr lang="en-ID" sz="1600" b="1" i="0" u="none" strike="noStrike" dirty="0">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tc>
                  <a:txBody>
                    <a:bodyPr/>
                    <a:lstStyle/>
                    <a:p>
                      <a:pPr algn="ctr" fontAlgn="ctr"/>
                      <a:r>
                        <a:rPr lang="en-ID" sz="1200" b="1" u="none" strike="noStrike" dirty="0" err="1">
                          <a:effectLst/>
                        </a:rPr>
                        <a:t>Efek</a:t>
                      </a:r>
                      <a:endParaRPr lang="en-ID" sz="1200" b="1" i="0" u="none" strike="noStrike" dirty="0">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tc>
                  <a:txBody>
                    <a:bodyPr/>
                    <a:lstStyle/>
                    <a:p>
                      <a:pPr algn="ctr" fontAlgn="ctr"/>
                      <a:r>
                        <a:rPr lang="en-ID" sz="1200" b="1" u="none" strike="noStrike" dirty="0" err="1">
                          <a:effectLst/>
                        </a:rPr>
                        <a:t>Dampak</a:t>
                      </a:r>
                      <a:r>
                        <a:rPr lang="en-ID" sz="1200" b="1" u="none" strike="noStrike" dirty="0">
                          <a:effectLst/>
                        </a:rPr>
                        <a:t> </a:t>
                      </a:r>
                      <a:r>
                        <a:rPr lang="en-ID" sz="1200" b="1" u="none" strike="noStrike" dirty="0" err="1">
                          <a:effectLst/>
                        </a:rPr>
                        <a:t>terhadap</a:t>
                      </a:r>
                      <a:r>
                        <a:rPr lang="en-ID" sz="1200" b="1" u="none" strike="noStrike" dirty="0">
                          <a:effectLst/>
                        </a:rPr>
                        <a:t> Plant</a:t>
                      </a:r>
                      <a:endParaRPr lang="en-ID" sz="1200" b="1" i="0" u="none" strike="noStrike" dirty="0">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tc>
                  <a:txBody>
                    <a:bodyPr/>
                    <a:lstStyle/>
                    <a:p>
                      <a:pPr algn="ctr" fontAlgn="ctr"/>
                      <a:r>
                        <a:rPr lang="en-ID" sz="1200" b="1" u="none" strike="noStrike" dirty="0" err="1">
                          <a:effectLst/>
                        </a:rPr>
                        <a:t>Dampak</a:t>
                      </a:r>
                      <a:r>
                        <a:rPr lang="en-ID" sz="1200" b="1" u="none" strike="noStrike" dirty="0">
                          <a:effectLst/>
                        </a:rPr>
                        <a:t> </a:t>
                      </a:r>
                      <a:r>
                        <a:rPr lang="en-ID" sz="1200" b="1" u="none" strike="noStrike" dirty="0" err="1">
                          <a:effectLst/>
                        </a:rPr>
                        <a:t>terhadap</a:t>
                      </a:r>
                      <a:r>
                        <a:rPr lang="en-ID" sz="1200" b="1" u="none" strike="noStrike" dirty="0">
                          <a:effectLst/>
                        </a:rPr>
                        <a:t> </a:t>
                      </a:r>
                      <a:r>
                        <a:rPr lang="en-ID" sz="1200" b="1" u="none" strike="noStrike" dirty="0" err="1">
                          <a:effectLst/>
                        </a:rPr>
                        <a:t>Pengiriman</a:t>
                      </a:r>
                      <a:r>
                        <a:rPr lang="en-ID" sz="1200" b="1" u="none" strike="noStrike" dirty="0">
                          <a:effectLst/>
                        </a:rPr>
                        <a:t> </a:t>
                      </a:r>
                      <a:r>
                        <a:rPr lang="en-ID" sz="1200" b="1" u="none" strike="noStrike" dirty="0" err="1">
                          <a:effectLst/>
                        </a:rPr>
                        <a:t>ke</a:t>
                      </a:r>
                      <a:r>
                        <a:rPr lang="en-ID" sz="1200" b="1" u="none" strike="noStrike" dirty="0">
                          <a:effectLst/>
                        </a:rPr>
                        <a:t> Plant (</a:t>
                      </a:r>
                      <a:r>
                        <a:rPr lang="en-ID" sz="1200" b="1" u="none" strike="noStrike" dirty="0" err="1">
                          <a:effectLst/>
                        </a:rPr>
                        <a:t>Saat</a:t>
                      </a:r>
                      <a:r>
                        <a:rPr lang="en-ID" sz="1200" b="1" u="none" strike="noStrike" dirty="0">
                          <a:effectLst/>
                        </a:rPr>
                        <a:t> </a:t>
                      </a:r>
                      <a:r>
                        <a:rPr lang="en-ID" sz="1200" b="1" u="none" strike="noStrike" dirty="0" err="1">
                          <a:effectLst/>
                        </a:rPr>
                        <a:t>Diketahui</a:t>
                      </a:r>
                      <a:r>
                        <a:rPr lang="en-ID" sz="1200" b="1" u="none" strike="noStrike" dirty="0">
                          <a:effectLst/>
                        </a:rPr>
                        <a:t>)</a:t>
                      </a:r>
                      <a:endParaRPr lang="en-ID" sz="1200" b="1" i="0" u="none" strike="noStrike" dirty="0">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tc>
                  <a:txBody>
                    <a:bodyPr/>
                    <a:lstStyle/>
                    <a:p>
                      <a:pPr algn="ctr" fontAlgn="ctr"/>
                      <a:r>
                        <a:rPr lang="en-ID" sz="1200" b="1" u="none" strike="noStrike" dirty="0" err="1">
                          <a:effectLst/>
                        </a:rPr>
                        <a:t>Dampak</a:t>
                      </a:r>
                      <a:r>
                        <a:rPr lang="en-ID" sz="1200" b="1" u="none" strike="noStrike" dirty="0">
                          <a:effectLst/>
                        </a:rPr>
                        <a:t> </a:t>
                      </a:r>
                      <a:r>
                        <a:rPr lang="en-ID" sz="1200" b="1" u="none" strike="noStrike" dirty="0" err="1">
                          <a:effectLst/>
                        </a:rPr>
                        <a:t>terhadap</a:t>
                      </a:r>
                      <a:r>
                        <a:rPr lang="en-ID" sz="1200" b="1" u="none" strike="noStrike" dirty="0">
                          <a:effectLst/>
                        </a:rPr>
                        <a:t> </a:t>
                      </a:r>
                      <a:r>
                        <a:rPr lang="id-ID" sz="1200" b="1" u="none" strike="noStrike" dirty="0">
                          <a:effectLst/>
                        </a:rPr>
                        <a:t>End User</a:t>
                      </a:r>
                      <a:r>
                        <a:rPr lang="en-ID" sz="1200" b="1" u="none" strike="noStrike" dirty="0">
                          <a:effectLst/>
                        </a:rPr>
                        <a:t> (</a:t>
                      </a:r>
                      <a:r>
                        <a:rPr lang="en-ID" sz="1200" b="1" u="none" strike="noStrike" dirty="0" err="1">
                          <a:effectLst/>
                        </a:rPr>
                        <a:t>Saat</a:t>
                      </a:r>
                      <a:r>
                        <a:rPr lang="en-ID" sz="1200" b="1" u="none" strike="noStrike" dirty="0">
                          <a:effectLst/>
                        </a:rPr>
                        <a:t> </a:t>
                      </a:r>
                      <a:r>
                        <a:rPr lang="en-ID" sz="1200" b="1" u="none" strike="noStrike" dirty="0" err="1">
                          <a:effectLst/>
                        </a:rPr>
                        <a:t>Diketahui</a:t>
                      </a:r>
                      <a:r>
                        <a:rPr lang="en-ID" sz="1200" b="1" u="none" strike="noStrike" dirty="0">
                          <a:effectLst/>
                        </a:rPr>
                        <a:t>)</a:t>
                      </a:r>
                      <a:endParaRPr lang="en-ID" sz="1200" b="1" i="0" u="none" strike="noStrike" dirty="0">
                        <a:solidFill>
                          <a:srgbClr val="000000"/>
                        </a:solidFill>
                        <a:effectLst/>
                        <a:latin typeface="Calibri" panose="020F0502020204030204" pitchFamily="34" charset="0"/>
                      </a:endParaRPr>
                    </a:p>
                  </a:txBody>
                  <a:tcPr marL="5529" marR="5529" marT="5529" marB="0" anchor="ctr">
                    <a:solidFill>
                      <a:schemeClr val="accent4">
                        <a:lumMod val="40000"/>
                        <a:lumOff val="60000"/>
                      </a:schemeClr>
                    </a:solidFill>
                  </a:tcPr>
                </a:tc>
                <a:extLst>
                  <a:ext uri="{0D108BD9-81ED-4DB2-BD59-A6C34878D82A}">
                    <a16:rowId xmlns:a16="http://schemas.microsoft.com/office/drawing/2014/main" val="2694855383"/>
                  </a:ext>
                </a:extLst>
              </a:tr>
              <a:tr h="968330">
                <a:tc>
                  <a:txBody>
                    <a:bodyPr/>
                    <a:lstStyle/>
                    <a:p>
                      <a:pPr algn="ctr" fontAlgn="ctr"/>
                      <a:r>
                        <a:rPr lang="en-ID" sz="1200" b="1" u="none" strike="noStrike" dirty="0">
                          <a:effectLst/>
                        </a:rPr>
                        <a:t>10</a:t>
                      </a:r>
                      <a:endParaRPr lang="en-ID" sz="1200" b="1" i="0" u="none" strike="noStrike" dirty="0">
                        <a:solidFill>
                          <a:srgbClr val="000000"/>
                        </a:solidFill>
                        <a:effectLst/>
                        <a:latin typeface="Calibri" panose="020F0502020204030204" pitchFamily="34" charset="0"/>
                      </a:endParaRPr>
                    </a:p>
                  </a:txBody>
                  <a:tcPr marL="5529" marR="5529" marT="5529" marB="0" anchor="ctr"/>
                </a:tc>
                <a:tc rowSpan="2">
                  <a:txBody>
                    <a:bodyPr/>
                    <a:lstStyle/>
                    <a:p>
                      <a:pPr algn="ctr" fontAlgn="ctr"/>
                      <a:r>
                        <a:rPr lang="en-ID" sz="1100" b="1" u="none" strike="noStrike">
                          <a:effectLst/>
                        </a:rPr>
                        <a:t>Sangat Tinggi</a:t>
                      </a:r>
                      <a:endParaRPr lang="en-ID" sz="1100" b="1"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u="none" strike="noStrike" dirty="0" err="1">
                          <a:effectLst/>
                        </a:rPr>
                        <a:t>Kegagalan</a:t>
                      </a:r>
                      <a:r>
                        <a:rPr lang="en-ID" sz="1100" u="none" strike="noStrike" dirty="0">
                          <a:effectLst/>
                        </a:rPr>
                        <a:t> </a:t>
                      </a:r>
                      <a:r>
                        <a:rPr lang="en-ID" sz="1100" u="none" strike="noStrike" dirty="0" err="1">
                          <a:effectLst/>
                        </a:rPr>
                        <a:t>dapat</a:t>
                      </a:r>
                      <a:r>
                        <a:rPr lang="en-ID" sz="1100" u="none" strike="noStrike" dirty="0">
                          <a:effectLst/>
                        </a:rPr>
                        <a:t> </a:t>
                      </a:r>
                      <a:r>
                        <a:rPr lang="en-ID" sz="1100" u="none" strike="noStrike" dirty="0" err="1">
                          <a:effectLst/>
                        </a:rPr>
                        <a:t>menyebabkan</a:t>
                      </a:r>
                      <a:r>
                        <a:rPr lang="en-ID" sz="1100" u="none" strike="noStrike" dirty="0">
                          <a:effectLst/>
                        </a:rPr>
                        <a:t> </a:t>
                      </a:r>
                      <a:r>
                        <a:rPr lang="en-ID" sz="1100" u="none" strike="noStrike" dirty="0" err="1">
                          <a:effectLst/>
                        </a:rPr>
                        <a:t>risiko</a:t>
                      </a:r>
                      <a:r>
                        <a:rPr lang="en-ID" sz="1100" u="none" strike="noStrike" dirty="0">
                          <a:effectLst/>
                        </a:rPr>
                        <a:t> </a:t>
                      </a:r>
                      <a:r>
                        <a:rPr lang="en-ID" sz="1100" u="none" strike="noStrike" dirty="0" err="1">
                          <a:effectLst/>
                        </a:rPr>
                        <a:t>kesehatan</a:t>
                      </a:r>
                      <a:r>
                        <a:rPr lang="en-ID" sz="1100" u="none" strike="noStrike" dirty="0">
                          <a:effectLst/>
                        </a:rPr>
                        <a:t> dan / </a:t>
                      </a:r>
                      <a:r>
                        <a:rPr lang="en-ID" sz="1100" u="none" strike="noStrike" dirty="0" err="1">
                          <a:effectLst/>
                        </a:rPr>
                        <a:t>atau</a:t>
                      </a:r>
                      <a:r>
                        <a:rPr lang="en-ID" sz="1100" u="none" strike="noStrike" dirty="0">
                          <a:effectLst/>
                        </a:rPr>
                        <a:t> </a:t>
                      </a:r>
                      <a:r>
                        <a:rPr lang="en-ID" sz="1100" u="none" strike="noStrike" dirty="0" err="1">
                          <a:effectLst/>
                        </a:rPr>
                        <a:t>keselamatan</a:t>
                      </a:r>
                      <a:r>
                        <a:rPr lang="en-ID" sz="1100" u="none" strike="noStrike" dirty="0">
                          <a:effectLst/>
                        </a:rPr>
                        <a:t> yang </a:t>
                      </a:r>
                      <a:r>
                        <a:rPr lang="en-ID" sz="1100" u="none" strike="noStrike" dirty="0" err="1">
                          <a:effectLst/>
                        </a:rPr>
                        <a:t>akut</a:t>
                      </a:r>
                      <a:r>
                        <a:rPr lang="en-ID" sz="1100" u="none" strike="noStrike" dirty="0">
                          <a:effectLst/>
                        </a:rPr>
                        <a:t> </a:t>
                      </a:r>
                      <a:r>
                        <a:rPr lang="en-ID" sz="1100" u="none" strike="noStrike" dirty="0" err="1">
                          <a:effectLst/>
                        </a:rPr>
                        <a:t>bagi</a:t>
                      </a:r>
                      <a:r>
                        <a:rPr lang="en-ID" sz="1100" u="none" strike="noStrike" dirty="0">
                          <a:effectLst/>
                        </a:rPr>
                        <a:t> </a:t>
                      </a:r>
                      <a:r>
                        <a:rPr lang="en-ID" sz="1100" u="none" strike="noStrike" dirty="0" err="1">
                          <a:effectLst/>
                        </a:rPr>
                        <a:t>pekerja</a:t>
                      </a:r>
                      <a:r>
                        <a:rPr lang="en-ID" sz="1100" u="none" strike="noStrike" dirty="0">
                          <a:effectLst/>
                        </a:rPr>
                        <a:t> </a:t>
                      </a:r>
                      <a:r>
                        <a:rPr lang="en-ID" sz="1100" u="none" strike="noStrike" dirty="0" err="1">
                          <a:effectLst/>
                        </a:rPr>
                        <a:t>pabrik</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perakitan</a:t>
                      </a:r>
                      <a:endParaRPr lang="en-ID" sz="1100" b="0" i="0" u="none" strike="noStrike" dirty="0">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u="none" strike="noStrike">
                          <a:effectLst/>
                        </a:rPr>
                        <a:t>Kegagalan dapat menyebabkan risiko kesehatan dan / atau keselamatan yang akut bagi pekerja pabrik atau perakitan</a:t>
                      </a:r>
                      <a:endParaRPr lang="en-ID" sz="1100" b="0" i="0" u="none" strike="noStrike">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u="none" strike="noStrike" dirty="0" err="1">
                          <a:effectLst/>
                        </a:rPr>
                        <a:t>Mempengaruhi</a:t>
                      </a:r>
                      <a:r>
                        <a:rPr lang="en-ID" sz="1100" u="none" strike="noStrike" dirty="0">
                          <a:effectLst/>
                        </a:rPr>
                        <a:t> </a:t>
                      </a:r>
                      <a:r>
                        <a:rPr lang="en-ID" sz="1100" u="none" strike="noStrike" dirty="0" err="1">
                          <a:effectLst/>
                        </a:rPr>
                        <a:t>pengoperasian</a:t>
                      </a:r>
                      <a:r>
                        <a:rPr lang="en-ID" sz="1100" u="none" strike="noStrike" dirty="0">
                          <a:effectLst/>
                        </a:rPr>
                        <a:t> </a:t>
                      </a:r>
                      <a:r>
                        <a:rPr lang="en-ID" sz="1100" u="none" strike="noStrike" dirty="0" err="1">
                          <a:effectLst/>
                        </a:rPr>
                        <a:t>kendaraan</a:t>
                      </a:r>
                      <a:r>
                        <a:rPr lang="en-ID" sz="1100" u="none" strike="noStrike" dirty="0">
                          <a:effectLst/>
                        </a:rPr>
                        <a:t> yang </a:t>
                      </a:r>
                      <a:r>
                        <a:rPr lang="en-ID" sz="1100" u="none" strike="noStrike" dirty="0" err="1">
                          <a:effectLst/>
                        </a:rPr>
                        <a:t>aman</a:t>
                      </a:r>
                      <a:r>
                        <a:rPr lang="en-ID" sz="1100" u="none" strike="noStrike" dirty="0">
                          <a:effectLst/>
                        </a:rPr>
                        <a:t> dan / </a:t>
                      </a:r>
                      <a:r>
                        <a:rPr lang="en-ID" sz="1100" u="none" strike="noStrike" dirty="0" err="1">
                          <a:effectLst/>
                        </a:rPr>
                        <a:t>atau</a:t>
                      </a:r>
                      <a:r>
                        <a:rPr lang="en-ID" sz="1100" u="none" strike="noStrike" dirty="0">
                          <a:effectLst/>
                        </a:rPr>
                        <a:t> </a:t>
                      </a:r>
                      <a:r>
                        <a:rPr lang="en-ID" sz="1100" u="none" strike="noStrike" dirty="0" err="1">
                          <a:effectLst/>
                        </a:rPr>
                        <a:t>kendaraan</a:t>
                      </a:r>
                      <a:r>
                        <a:rPr lang="en-ID" sz="1100" u="none" strike="noStrike" dirty="0">
                          <a:effectLst/>
                        </a:rPr>
                        <a:t> lain, </a:t>
                      </a:r>
                      <a:r>
                        <a:rPr lang="en-ID" sz="1100" u="none" strike="noStrike" dirty="0" err="1">
                          <a:effectLst/>
                        </a:rPr>
                        <a:t>kesehatan</a:t>
                      </a:r>
                      <a:r>
                        <a:rPr lang="en-ID" sz="1100" u="none" strike="noStrike" dirty="0">
                          <a:effectLst/>
                        </a:rPr>
                        <a:t> </a:t>
                      </a:r>
                      <a:r>
                        <a:rPr lang="en-ID" sz="1100" u="none" strike="noStrike" dirty="0" err="1">
                          <a:effectLst/>
                        </a:rPr>
                        <a:t>pengemudi</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penumpang</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pengguna</a:t>
                      </a:r>
                      <a:r>
                        <a:rPr lang="en-ID" sz="1100" u="none" strike="noStrike" dirty="0">
                          <a:effectLst/>
                        </a:rPr>
                        <a:t> </a:t>
                      </a:r>
                      <a:r>
                        <a:rPr lang="en-ID" sz="1100" u="none" strike="noStrike" dirty="0" err="1">
                          <a:effectLst/>
                        </a:rPr>
                        <a:t>jalan</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pejalan</a:t>
                      </a:r>
                      <a:r>
                        <a:rPr lang="en-ID" sz="1100" u="none" strike="noStrike" dirty="0">
                          <a:effectLst/>
                        </a:rPr>
                        <a:t> kaki</a:t>
                      </a:r>
                      <a:endParaRPr lang="en-ID" sz="1100" b="0" i="0" u="none" strike="noStrike" dirty="0">
                        <a:solidFill>
                          <a:srgbClr val="000000"/>
                        </a:solidFill>
                        <a:effectLst/>
                        <a:latin typeface="Calibri" panose="020F0502020204030204" pitchFamily="34" charset="0"/>
                      </a:endParaRPr>
                    </a:p>
                  </a:txBody>
                  <a:tcPr marL="5529" marR="5529" marT="5529" marB="0" anchor="ctr"/>
                </a:tc>
                <a:extLst>
                  <a:ext uri="{0D108BD9-81ED-4DB2-BD59-A6C34878D82A}">
                    <a16:rowId xmlns:a16="http://schemas.microsoft.com/office/drawing/2014/main" val="2186173047"/>
                  </a:ext>
                </a:extLst>
              </a:tr>
              <a:tr h="502367">
                <a:tc>
                  <a:txBody>
                    <a:bodyPr/>
                    <a:lstStyle/>
                    <a:p>
                      <a:pPr algn="ctr" fontAlgn="ctr"/>
                      <a:r>
                        <a:rPr lang="en-ID" sz="1200" b="1" u="none" strike="noStrike" dirty="0">
                          <a:effectLst/>
                        </a:rPr>
                        <a:t>9</a:t>
                      </a:r>
                      <a:endParaRPr lang="en-ID" sz="1200" b="1" i="0" u="none" strike="noStrike" dirty="0">
                        <a:solidFill>
                          <a:srgbClr val="000000"/>
                        </a:solidFill>
                        <a:effectLst/>
                        <a:latin typeface="Calibri" panose="020F0502020204030204" pitchFamily="34" charset="0"/>
                      </a:endParaRPr>
                    </a:p>
                  </a:txBody>
                  <a:tcPr marL="5529" marR="5529" marT="5529" marB="0" anchor="ctr"/>
                </a:tc>
                <a:tc vMerge="1">
                  <a:txBody>
                    <a:bodyPr/>
                    <a:lstStyle/>
                    <a:p>
                      <a:endParaRPr lang="en-ID"/>
                    </a:p>
                  </a:txBody>
                  <a:tcPr/>
                </a:tc>
                <a:tc>
                  <a:txBody>
                    <a:bodyPr/>
                    <a:lstStyle/>
                    <a:p>
                      <a:pPr algn="ctr" fontAlgn="ctr"/>
                      <a:r>
                        <a:rPr lang="en-ID" sz="1100" u="none" strike="noStrike" dirty="0" err="1">
                          <a:effectLst/>
                        </a:rPr>
                        <a:t>Kegagalan</a:t>
                      </a:r>
                      <a:r>
                        <a:rPr lang="en-ID" sz="1100" u="none" strike="noStrike" dirty="0">
                          <a:effectLst/>
                        </a:rPr>
                        <a:t> </a:t>
                      </a:r>
                      <a:r>
                        <a:rPr lang="en-ID" sz="1100" u="none" strike="noStrike" dirty="0" err="1">
                          <a:effectLst/>
                        </a:rPr>
                        <a:t>dapat</a:t>
                      </a:r>
                      <a:r>
                        <a:rPr lang="en-ID" sz="1100" u="none" strike="noStrike" dirty="0">
                          <a:effectLst/>
                        </a:rPr>
                        <a:t> </a:t>
                      </a:r>
                      <a:r>
                        <a:rPr lang="en-ID" sz="1100" u="none" strike="noStrike" dirty="0" err="1">
                          <a:effectLst/>
                        </a:rPr>
                        <a:t>menyebabkan</a:t>
                      </a:r>
                      <a:r>
                        <a:rPr lang="en-ID" sz="1100" u="none" strike="noStrike" dirty="0">
                          <a:effectLst/>
                        </a:rPr>
                        <a:t> PELANGGARAN </a:t>
                      </a:r>
                      <a:r>
                        <a:rPr lang="en-ID" sz="1100" u="none" strike="noStrike" dirty="0" err="1">
                          <a:effectLst/>
                        </a:rPr>
                        <a:t>regulasi</a:t>
                      </a:r>
                      <a:r>
                        <a:rPr lang="en-ID" sz="1100" u="none" strike="noStrike" dirty="0">
                          <a:effectLst/>
                        </a:rPr>
                        <a:t> / </a:t>
                      </a:r>
                      <a:r>
                        <a:rPr lang="en-ID" sz="1100" u="none" strike="noStrike" dirty="0" err="1">
                          <a:effectLst/>
                        </a:rPr>
                        <a:t>peraturan</a:t>
                      </a:r>
                      <a:r>
                        <a:rPr lang="en-ID" sz="1100" u="none" strike="noStrike" dirty="0">
                          <a:effectLst/>
                        </a:rPr>
                        <a:t> di </a:t>
                      </a:r>
                      <a:r>
                        <a:rPr lang="en-ID" sz="1100" u="none" strike="noStrike" dirty="0" err="1">
                          <a:effectLst/>
                        </a:rPr>
                        <a:t>pabrik</a:t>
                      </a:r>
                      <a:endParaRPr lang="en-ID" sz="1100" b="0" i="0" u="none" strike="noStrike" dirty="0">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u="none" strike="noStrike" dirty="0" err="1">
                          <a:effectLst/>
                        </a:rPr>
                        <a:t>Kegagalan</a:t>
                      </a:r>
                      <a:r>
                        <a:rPr lang="en-ID" sz="1100" u="none" strike="noStrike" dirty="0">
                          <a:effectLst/>
                        </a:rPr>
                        <a:t> </a:t>
                      </a:r>
                      <a:r>
                        <a:rPr lang="en-ID" sz="1100" u="none" strike="noStrike" dirty="0" err="1">
                          <a:effectLst/>
                        </a:rPr>
                        <a:t>dapat</a:t>
                      </a:r>
                      <a:r>
                        <a:rPr lang="en-ID" sz="1100" u="none" strike="noStrike" dirty="0">
                          <a:effectLst/>
                        </a:rPr>
                        <a:t> </a:t>
                      </a:r>
                      <a:r>
                        <a:rPr lang="en-ID" sz="1100" u="none" strike="noStrike" dirty="0" err="1">
                          <a:effectLst/>
                        </a:rPr>
                        <a:t>menyebabkan</a:t>
                      </a:r>
                      <a:r>
                        <a:rPr lang="en-ID" sz="1100" u="none" strike="noStrike" dirty="0">
                          <a:effectLst/>
                        </a:rPr>
                        <a:t> PELANGGARAN </a:t>
                      </a:r>
                      <a:r>
                        <a:rPr lang="en-ID" sz="1100" u="none" strike="noStrike" dirty="0" err="1">
                          <a:effectLst/>
                        </a:rPr>
                        <a:t>regulasi</a:t>
                      </a:r>
                      <a:r>
                        <a:rPr lang="en-ID" sz="1100" u="none" strike="noStrike" dirty="0">
                          <a:effectLst/>
                        </a:rPr>
                        <a:t>/ </a:t>
                      </a:r>
                      <a:r>
                        <a:rPr lang="en-ID" sz="1100" u="none" strike="noStrike" dirty="0" err="1">
                          <a:effectLst/>
                        </a:rPr>
                        <a:t>peraturan</a:t>
                      </a:r>
                      <a:r>
                        <a:rPr lang="en-ID" sz="1100" u="none" strike="noStrike" dirty="0">
                          <a:effectLst/>
                        </a:rPr>
                        <a:t> di </a:t>
                      </a:r>
                      <a:r>
                        <a:rPr lang="en-ID" sz="1100" u="none" strike="noStrike" dirty="0" err="1">
                          <a:effectLst/>
                        </a:rPr>
                        <a:t>pabrik</a:t>
                      </a:r>
                      <a:endParaRPr lang="en-ID" sz="1100" b="0" i="0" u="none" strike="noStrike" dirty="0">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u="none" strike="noStrike" dirty="0">
                          <a:effectLst/>
                        </a:rPr>
                        <a:t>PELANGGARAN </a:t>
                      </a:r>
                      <a:r>
                        <a:rPr lang="en-ID" sz="1100" u="none" strike="noStrike" dirty="0" err="1">
                          <a:effectLst/>
                        </a:rPr>
                        <a:t>terhadap</a:t>
                      </a:r>
                      <a:r>
                        <a:rPr lang="en-ID" sz="1100" u="none" strike="noStrike" dirty="0">
                          <a:effectLst/>
                        </a:rPr>
                        <a:t> REGULASI</a:t>
                      </a:r>
                      <a:endParaRPr lang="en-ID" sz="1100" b="0" i="0" u="none" strike="noStrike" dirty="0">
                        <a:solidFill>
                          <a:srgbClr val="000000"/>
                        </a:solidFill>
                        <a:effectLst/>
                        <a:latin typeface="Calibri" panose="020F0502020204030204" pitchFamily="34" charset="0"/>
                      </a:endParaRPr>
                    </a:p>
                  </a:txBody>
                  <a:tcPr marL="5529" marR="5529" marT="5529" marB="0" anchor="ctr"/>
                </a:tc>
                <a:extLst>
                  <a:ext uri="{0D108BD9-81ED-4DB2-BD59-A6C34878D82A}">
                    <a16:rowId xmlns:a16="http://schemas.microsoft.com/office/drawing/2014/main" val="210898685"/>
                  </a:ext>
                </a:extLst>
              </a:tr>
              <a:tr h="1834732">
                <a:tc>
                  <a:txBody>
                    <a:bodyPr/>
                    <a:lstStyle/>
                    <a:p>
                      <a:pPr algn="ctr" fontAlgn="ctr"/>
                      <a:r>
                        <a:rPr lang="en-ID" sz="1200" b="1" u="none" strike="noStrike">
                          <a:effectLst/>
                        </a:rPr>
                        <a:t>8</a:t>
                      </a:r>
                      <a:endParaRPr lang="en-ID" sz="1200" b="1" i="0" u="none" strike="noStrike">
                        <a:solidFill>
                          <a:srgbClr val="000000"/>
                        </a:solidFill>
                        <a:effectLst/>
                        <a:latin typeface="Calibri" panose="020F0502020204030204" pitchFamily="34" charset="0"/>
                      </a:endParaRPr>
                    </a:p>
                  </a:txBody>
                  <a:tcPr marL="5529" marR="5529" marT="5529" marB="0" anchor="ctr"/>
                </a:tc>
                <a:tc rowSpan="2">
                  <a:txBody>
                    <a:bodyPr/>
                    <a:lstStyle/>
                    <a:p>
                      <a:pPr algn="ctr" fontAlgn="ctr"/>
                      <a:r>
                        <a:rPr lang="en-ID" sz="1100" b="1" u="none" strike="noStrike" dirty="0">
                          <a:effectLst/>
                        </a:rPr>
                        <a:t>Tinggi</a:t>
                      </a:r>
                      <a:endParaRPr lang="en-ID" sz="1100" b="1" i="0" u="none" strike="noStrike" dirty="0">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u="none" strike="noStrike" dirty="0">
                          <a:effectLst/>
                        </a:rPr>
                        <a:t>100% </a:t>
                      </a:r>
                      <a:r>
                        <a:rPr lang="en-ID" sz="1100" u="none" strike="noStrike" dirty="0" err="1">
                          <a:effectLst/>
                        </a:rPr>
                        <a:t>produksi</a:t>
                      </a:r>
                      <a:r>
                        <a:rPr lang="en-ID" sz="1100" u="none" strike="noStrike" dirty="0">
                          <a:effectLst/>
                        </a:rPr>
                        <a:t> yang </a:t>
                      </a:r>
                      <a:r>
                        <a:rPr lang="en-ID" sz="1100" u="none" strike="noStrike" dirty="0" err="1">
                          <a:effectLst/>
                        </a:rPr>
                        <a:t>terkena</a:t>
                      </a:r>
                      <a:r>
                        <a:rPr lang="en-ID" sz="1100" u="none" strike="noStrike" dirty="0">
                          <a:effectLst/>
                        </a:rPr>
                        <a:t> </a:t>
                      </a:r>
                      <a:r>
                        <a:rPr lang="en-ID" sz="1100" u="none" strike="noStrike" dirty="0" err="1">
                          <a:effectLst/>
                        </a:rPr>
                        <a:t>dampak</a:t>
                      </a:r>
                      <a:r>
                        <a:rPr lang="en-ID" sz="1100" u="none" strike="noStrike" dirty="0">
                          <a:effectLst/>
                        </a:rPr>
                        <a:t> </a:t>
                      </a:r>
                      <a:r>
                        <a:rPr lang="en-ID" sz="1100" u="none" strike="noStrike" dirty="0" err="1">
                          <a:effectLst/>
                        </a:rPr>
                        <a:t>hingga</a:t>
                      </a:r>
                      <a:r>
                        <a:rPr lang="en-ID" sz="1100" u="none" strike="noStrike" dirty="0">
                          <a:effectLst/>
                        </a:rPr>
                        <a:t> </a:t>
                      </a:r>
                      <a:r>
                        <a:rPr lang="en-ID" sz="1100" u="none" strike="noStrike" dirty="0" err="1">
                          <a:effectLst/>
                        </a:rPr>
                        <a:t>harus</a:t>
                      </a:r>
                      <a:r>
                        <a:rPr lang="en-ID" sz="1100" u="none" strike="noStrike" dirty="0">
                          <a:effectLst/>
                        </a:rPr>
                        <a:t> di scrap. </a:t>
                      </a:r>
                      <a:r>
                        <a:rPr lang="en-ID" sz="1100" u="none" strike="noStrike" dirty="0" err="1">
                          <a:effectLst/>
                        </a:rPr>
                        <a:t>Kegagalan</a:t>
                      </a:r>
                      <a:r>
                        <a:rPr lang="en-ID" sz="1100" u="none" strike="noStrike" dirty="0">
                          <a:effectLst/>
                        </a:rPr>
                        <a:t> </a:t>
                      </a:r>
                      <a:r>
                        <a:rPr lang="en-ID" sz="1100" u="none" strike="noStrike" dirty="0" err="1">
                          <a:effectLst/>
                        </a:rPr>
                        <a:t>dapat</a:t>
                      </a:r>
                      <a:r>
                        <a:rPr lang="en-ID" sz="1100" u="none" strike="noStrike" dirty="0">
                          <a:effectLst/>
                        </a:rPr>
                        <a:t> </a:t>
                      </a:r>
                      <a:r>
                        <a:rPr lang="en-ID" sz="1100" u="none" strike="noStrike" dirty="0" err="1">
                          <a:effectLst/>
                        </a:rPr>
                        <a:t>menyebabkan</a:t>
                      </a:r>
                      <a:r>
                        <a:rPr lang="en-ID" sz="1100" u="none" strike="noStrike" dirty="0">
                          <a:effectLst/>
                        </a:rPr>
                        <a:t> </a:t>
                      </a:r>
                      <a:r>
                        <a:rPr lang="en-ID" sz="1100" u="none" strike="noStrike" dirty="0" err="1">
                          <a:effectLst/>
                        </a:rPr>
                        <a:t>ketidakpatuhan</a:t>
                      </a:r>
                      <a:r>
                        <a:rPr lang="en-ID" sz="1100" u="none" strike="noStrike" dirty="0">
                          <a:effectLst/>
                        </a:rPr>
                        <a:t> </a:t>
                      </a:r>
                      <a:r>
                        <a:rPr lang="en-ID" sz="1100" u="none" strike="noStrike" dirty="0" err="1">
                          <a:effectLst/>
                        </a:rPr>
                        <a:t>peraturan</a:t>
                      </a:r>
                      <a:r>
                        <a:rPr lang="en-ID" sz="1100" u="none" strike="noStrike" dirty="0">
                          <a:effectLst/>
                        </a:rPr>
                        <a:t> di </a:t>
                      </a:r>
                      <a:r>
                        <a:rPr lang="en-ID" sz="1100" u="none" strike="noStrike" dirty="0" err="1">
                          <a:effectLst/>
                        </a:rPr>
                        <a:t>pabrik</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mungkin</a:t>
                      </a:r>
                      <a:r>
                        <a:rPr lang="en-ID" sz="1100" u="none" strike="noStrike" dirty="0">
                          <a:effectLst/>
                        </a:rPr>
                        <a:t> </a:t>
                      </a:r>
                      <a:r>
                        <a:rPr lang="en-ID" sz="1100" u="none" strike="noStrike" dirty="0" err="1">
                          <a:effectLst/>
                        </a:rPr>
                        <a:t>memiliki</a:t>
                      </a:r>
                      <a:r>
                        <a:rPr lang="en-ID" sz="1100" u="none" strike="noStrike" dirty="0">
                          <a:effectLst/>
                        </a:rPr>
                        <a:t> </a:t>
                      </a:r>
                      <a:r>
                        <a:rPr lang="en-ID" sz="1100" u="none" strike="noStrike" dirty="0" err="1">
                          <a:effectLst/>
                        </a:rPr>
                        <a:t>risiko</a:t>
                      </a:r>
                      <a:r>
                        <a:rPr lang="en-ID" sz="1100" u="none" strike="noStrike" dirty="0">
                          <a:effectLst/>
                        </a:rPr>
                        <a:t> </a:t>
                      </a:r>
                      <a:r>
                        <a:rPr lang="en-ID" sz="1100" u="none" strike="noStrike" dirty="0" err="1">
                          <a:effectLst/>
                        </a:rPr>
                        <a:t>kesehatan</a:t>
                      </a:r>
                      <a:r>
                        <a:rPr lang="en-ID" sz="1100" u="none" strike="noStrike" dirty="0">
                          <a:effectLst/>
                        </a:rPr>
                        <a:t> dan / </a:t>
                      </a:r>
                      <a:r>
                        <a:rPr lang="en-ID" sz="1100" u="none" strike="noStrike" dirty="0" err="1">
                          <a:effectLst/>
                        </a:rPr>
                        <a:t>atau</a:t>
                      </a:r>
                      <a:r>
                        <a:rPr lang="en-ID" sz="1100" u="none" strike="noStrike" dirty="0">
                          <a:effectLst/>
                        </a:rPr>
                        <a:t> </a:t>
                      </a:r>
                      <a:r>
                        <a:rPr lang="en-ID" sz="1100" u="none" strike="noStrike" dirty="0" err="1">
                          <a:effectLst/>
                        </a:rPr>
                        <a:t>keselamatan</a:t>
                      </a:r>
                      <a:r>
                        <a:rPr lang="en-ID" sz="1100" u="none" strike="noStrike" dirty="0">
                          <a:effectLst/>
                        </a:rPr>
                        <a:t> </a:t>
                      </a:r>
                      <a:r>
                        <a:rPr lang="en-ID" sz="1100" u="none" strike="noStrike" dirty="0" err="1">
                          <a:effectLst/>
                        </a:rPr>
                        <a:t>kronis</a:t>
                      </a:r>
                      <a:r>
                        <a:rPr lang="en-ID" sz="1100" u="none" strike="noStrike" dirty="0">
                          <a:effectLst/>
                        </a:rPr>
                        <a:t> </a:t>
                      </a:r>
                      <a:r>
                        <a:rPr lang="en-ID" sz="1100" u="none" strike="noStrike" dirty="0" err="1">
                          <a:effectLst/>
                        </a:rPr>
                        <a:t>untuk</a:t>
                      </a:r>
                      <a:r>
                        <a:rPr lang="en-ID" sz="1100" u="none" strike="noStrike" dirty="0">
                          <a:effectLst/>
                        </a:rPr>
                        <a:t> </a:t>
                      </a:r>
                      <a:r>
                        <a:rPr lang="en-ID" sz="1100" u="none" strike="noStrike" dirty="0" err="1">
                          <a:effectLst/>
                        </a:rPr>
                        <a:t>pekerja</a:t>
                      </a:r>
                      <a:r>
                        <a:rPr lang="en-ID" sz="1100" u="none" strike="noStrike" dirty="0">
                          <a:effectLst/>
                        </a:rPr>
                        <a:t> </a:t>
                      </a:r>
                      <a:r>
                        <a:rPr lang="en-ID" sz="1100" u="none" strike="noStrike" dirty="0" err="1">
                          <a:effectLst/>
                        </a:rPr>
                        <a:t>manufaktur</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perakitan</a:t>
                      </a:r>
                      <a:endParaRPr lang="en-ID" sz="1100" b="0" i="0" u="none" strike="noStrike" dirty="0">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u="none" strike="noStrike" dirty="0">
                          <a:solidFill>
                            <a:srgbClr val="FF0000"/>
                          </a:solidFill>
                          <a:effectLst/>
                        </a:rPr>
                        <a:t>Shutdown </a:t>
                      </a:r>
                      <a:r>
                        <a:rPr lang="en-ID" sz="1100" u="none" strike="noStrike" dirty="0" err="1">
                          <a:effectLst/>
                        </a:rPr>
                        <a:t>jalur</a:t>
                      </a:r>
                      <a:r>
                        <a:rPr lang="en-ID" sz="1100" u="none" strike="noStrike" dirty="0">
                          <a:effectLst/>
                        </a:rPr>
                        <a:t> </a:t>
                      </a:r>
                      <a:r>
                        <a:rPr lang="en-ID" sz="1100" u="none" strike="noStrike" dirty="0" err="1">
                          <a:effectLst/>
                        </a:rPr>
                        <a:t>lebih</a:t>
                      </a:r>
                      <a:r>
                        <a:rPr lang="en-ID" sz="1100" u="none" strike="noStrike" dirty="0">
                          <a:effectLst/>
                        </a:rPr>
                        <a:t> </a:t>
                      </a:r>
                      <a:r>
                        <a:rPr lang="en-ID" sz="1100" u="none" strike="noStrike" dirty="0" err="1">
                          <a:effectLst/>
                        </a:rPr>
                        <a:t>besar</a:t>
                      </a:r>
                      <a:r>
                        <a:rPr lang="en-ID" sz="1100" u="none" strike="noStrike" dirty="0">
                          <a:effectLst/>
                        </a:rPr>
                        <a:t> </a:t>
                      </a:r>
                      <a:r>
                        <a:rPr lang="en-ID" sz="1100" u="none" strike="noStrike" dirty="0" err="1">
                          <a:effectLst/>
                        </a:rPr>
                        <a:t>dari</a:t>
                      </a:r>
                      <a:r>
                        <a:rPr lang="en-ID" sz="1100" u="none" strike="noStrike" dirty="0">
                          <a:effectLst/>
                        </a:rPr>
                        <a:t> </a:t>
                      </a:r>
                      <a:r>
                        <a:rPr lang="en-ID" sz="1100" u="none" strike="noStrike" dirty="0">
                          <a:solidFill>
                            <a:srgbClr val="FF0000"/>
                          </a:solidFill>
                          <a:effectLst/>
                        </a:rPr>
                        <a:t>shift </a:t>
                      </a:r>
                      <a:r>
                        <a:rPr lang="en-ID" sz="1100" u="none" strike="noStrike" dirty="0" err="1">
                          <a:solidFill>
                            <a:srgbClr val="FF0000"/>
                          </a:solidFill>
                          <a:effectLst/>
                        </a:rPr>
                        <a:t>produksi</a:t>
                      </a:r>
                      <a:r>
                        <a:rPr lang="en-ID" sz="1100" u="none" strike="noStrike" dirty="0">
                          <a:solidFill>
                            <a:srgbClr val="FF0000"/>
                          </a:solidFill>
                          <a:effectLst/>
                        </a:rPr>
                        <a:t> </a:t>
                      </a:r>
                      <a:r>
                        <a:rPr lang="en-ID" sz="1100" u="none" strike="noStrike" dirty="0" err="1">
                          <a:solidFill>
                            <a:srgbClr val="FF0000"/>
                          </a:solidFill>
                          <a:effectLst/>
                        </a:rPr>
                        <a:t>penuh</a:t>
                      </a:r>
                      <a:r>
                        <a:rPr lang="en-ID" sz="1100" u="none" strike="noStrike" dirty="0">
                          <a:effectLst/>
                        </a:rPr>
                        <a:t>: </a:t>
                      </a:r>
                      <a:r>
                        <a:rPr lang="en-ID" sz="1100" u="none" strike="noStrike" dirty="0" err="1">
                          <a:effectLst/>
                        </a:rPr>
                        <a:t>pengiriman</a:t>
                      </a:r>
                      <a:r>
                        <a:rPr lang="en-ID" sz="1100" u="none" strike="noStrike" dirty="0">
                          <a:effectLst/>
                        </a:rPr>
                        <a:t> </a:t>
                      </a:r>
                      <a:r>
                        <a:rPr lang="en-ID" sz="1100" u="none" strike="noStrike" dirty="0" err="1">
                          <a:effectLst/>
                        </a:rPr>
                        <a:t>terhenti</a:t>
                      </a:r>
                      <a:r>
                        <a:rPr lang="en-ID" sz="1100" u="none" strike="noStrike" dirty="0">
                          <a:effectLst/>
                        </a:rPr>
                        <a:t>: </a:t>
                      </a:r>
                      <a:r>
                        <a:rPr lang="en-ID" sz="1100" u="none" strike="noStrike" dirty="0" err="1">
                          <a:effectLst/>
                        </a:rPr>
                        <a:t>diperlukan</a:t>
                      </a:r>
                      <a:r>
                        <a:rPr lang="en-ID" sz="1100" u="none" strike="noStrike" dirty="0">
                          <a:effectLst/>
                        </a:rPr>
                        <a:t> </a:t>
                      </a:r>
                      <a:r>
                        <a:rPr lang="en-ID" sz="1100" u="none" strike="noStrike" dirty="0" err="1">
                          <a:effectLst/>
                        </a:rPr>
                        <a:t>perbaikan</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permintaan</a:t>
                      </a:r>
                      <a:r>
                        <a:rPr lang="en-ID" sz="1100" u="none" strike="noStrike" dirty="0">
                          <a:effectLst/>
                        </a:rPr>
                        <a:t> </a:t>
                      </a:r>
                      <a:r>
                        <a:rPr lang="en-ID" sz="1100" u="none" strike="noStrike" dirty="0" err="1">
                          <a:effectLst/>
                        </a:rPr>
                        <a:t>penggantian</a:t>
                      </a:r>
                      <a:r>
                        <a:rPr lang="en-ID" sz="1100" u="none" strike="noStrike" dirty="0">
                          <a:effectLst/>
                        </a:rPr>
                        <a:t> (</a:t>
                      </a:r>
                      <a:r>
                        <a:rPr lang="en-ID" sz="1100" u="none" strike="noStrike" dirty="0" err="1">
                          <a:effectLst/>
                        </a:rPr>
                        <a:t>Perakitan</a:t>
                      </a:r>
                      <a:r>
                        <a:rPr lang="en-ID" sz="1100" u="none" strike="noStrike" dirty="0">
                          <a:effectLst/>
                        </a:rPr>
                        <a:t> </a:t>
                      </a:r>
                      <a:r>
                        <a:rPr lang="en-ID" sz="1100" u="none" strike="noStrike" dirty="0" err="1">
                          <a:effectLst/>
                        </a:rPr>
                        <a:t>ke</a:t>
                      </a:r>
                      <a:r>
                        <a:rPr lang="en-ID" sz="1100" u="none" strike="noStrike" dirty="0">
                          <a:effectLst/>
                        </a:rPr>
                        <a:t> </a:t>
                      </a:r>
                      <a:r>
                        <a:rPr lang="id-ID" sz="1100" u="none" strike="noStrike" dirty="0">
                          <a:effectLst/>
                        </a:rPr>
                        <a:t>End User</a:t>
                      </a:r>
                      <a:r>
                        <a:rPr lang="en-ID" sz="1100" u="none" strike="noStrike" dirty="0">
                          <a:effectLst/>
                        </a:rPr>
                        <a:t>) </a:t>
                      </a:r>
                      <a:r>
                        <a:rPr lang="en-ID" sz="1100" u="none" strike="noStrike" dirty="0" err="1">
                          <a:effectLst/>
                        </a:rPr>
                        <a:t>selain</a:t>
                      </a:r>
                      <a:r>
                        <a:rPr lang="en-ID" sz="1100" u="none" strike="noStrike" dirty="0">
                          <a:effectLst/>
                        </a:rPr>
                        <a:t>  </a:t>
                      </a:r>
                      <a:r>
                        <a:rPr lang="en-ID" sz="1100" u="none" strike="noStrike" dirty="0" err="1">
                          <a:effectLst/>
                        </a:rPr>
                        <a:t>pelanggaran</a:t>
                      </a:r>
                      <a:r>
                        <a:rPr lang="en-ID" sz="1100" u="none" strike="noStrike" dirty="0">
                          <a:effectLst/>
                        </a:rPr>
                        <a:t> pada </a:t>
                      </a:r>
                      <a:r>
                        <a:rPr lang="en-ID" sz="1100" u="none" strike="noStrike" dirty="0" err="1">
                          <a:effectLst/>
                        </a:rPr>
                        <a:t>peraturan</a:t>
                      </a:r>
                      <a:r>
                        <a:rPr lang="en-ID" sz="1100" u="none" strike="noStrike" dirty="0">
                          <a:effectLst/>
                        </a:rPr>
                        <a:t>. </a:t>
                      </a:r>
                      <a:r>
                        <a:rPr lang="en-ID" sz="1100" u="none" strike="noStrike" dirty="0" err="1">
                          <a:effectLst/>
                        </a:rPr>
                        <a:t>Kegagalan</a:t>
                      </a:r>
                      <a:r>
                        <a:rPr lang="en-ID" sz="1100" u="none" strike="noStrike" dirty="0">
                          <a:effectLst/>
                        </a:rPr>
                        <a:t> </a:t>
                      </a:r>
                      <a:r>
                        <a:rPr lang="en-ID" sz="1100" u="none" strike="noStrike" dirty="0" err="1">
                          <a:effectLst/>
                        </a:rPr>
                        <a:t>dapat</a:t>
                      </a:r>
                      <a:r>
                        <a:rPr lang="en-ID" sz="1100" u="none" strike="noStrike" dirty="0">
                          <a:effectLst/>
                        </a:rPr>
                        <a:t> </a:t>
                      </a:r>
                      <a:r>
                        <a:rPr lang="en-ID" sz="1100" u="none" strike="noStrike" dirty="0" err="1">
                          <a:effectLst/>
                        </a:rPr>
                        <a:t>menyebabkan</a:t>
                      </a:r>
                      <a:r>
                        <a:rPr lang="en-ID" sz="1100" u="none" strike="noStrike" dirty="0">
                          <a:effectLst/>
                        </a:rPr>
                        <a:t> </a:t>
                      </a:r>
                      <a:r>
                        <a:rPr lang="en-ID" sz="1100" u="none" strike="noStrike" dirty="0" err="1">
                          <a:effectLst/>
                        </a:rPr>
                        <a:t>ketidakpatuhan</a:t>
                      </a:r>
                      <a:r>
                        <a:rPr lang="en-ID" sz="1100" u="none" strike="noStrike" dirty="0">
                          <a:effectLst/>
                        </a:rPr>
                        <a:t> </a:t>
                      </a:r>
                      <a:r>
                        <a:rPr lang="en-ID" sz="1100" u="none" strike="noStrike" dirty="0" err="1">
                          <a:effectLst/>
                        </a:rPr>
                        <a:t>peraturan</a:t>
                      </a:r>
                      <a:r>
                        <a:rPr lang="en-ID" sz="1100" u="none" strike="noStrike" dirty="0">
                          <a:effectLst/>
                        </a:rPr>
                        <a:t> di </a:t>
                      </a:r>
                      <a:r>
                        <a:rPr lang="en-ID" sz="1100" u="none" strike="noStrike" dirty="0" err="1">
                          <a:effectLst/>
                        </a:rPr>
                        <a:t>pabrik</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mungkin</a:t>
                      </a:r>
                      <a:r>
                        <a:rPr lang="en-ID" sz="1100" u="none" strike="noStrike" dirty="0">
                          <a:effectLst/>
                        </a:rPr>
                        <a:t> </a:t>
                      </a:r>
                      <a:r>
                        <a:rPr lang="en-ID" sz="1100" u="none" strike="noStrike" dirty="0" err="1">
                          <a:effectLst/>
                        </a:rPr>
                        <a:t>memiliki</a:t>
                      </a:r>
                      <a:r>
                        <a:rPr lang="en-ID" sz="1100" u="none" strike="noStrike" dirty="0">
                          <a:effectLst/>
                        </a:rPr>
                        <a:t> </a:t>
                      </a:r>
                      <a:r>
                        <a:rPr lang="en-ID" sz="1100" u="none" strike="noStrike" dirty="0" err="1">
                          <a:effectLst/>
                        </a:rPr>
                        <a:t>risiko</a:t>
                      </a:r>
                      <a:r>
                        <a:rPr lang="en-ID" sz="1100" u="none" strike="noStrike" dirty="0">
                          <a:effectLst/>
                        </a:rPr>
                        <a:t> </a:t>
                      </a:r>
                      <a:r>
                        <a:rPr lang="en-ID" sz="1100" u="none" strike="noStrike" dirty="0" err="1">
                          <a:effectLst/>
                        </a:rPr>
                        <a:t>kesehatan</a:t>
                      </a:r>
                      <a:r>
                        <a:rPr lang="en-ID" sz="1100" u="none" strike="noStrike" dirty="0">
                          <a:effectLst/>
                        </a:rPr>
                        <a:t> dan / </a:t>
                      </a:r>
                      <a:r>
                        <a:rPr lang="en-ID" sz="1100" u="none" strike="noStrike" dirty="0" err="1">
                          <a:effectLst/>
                        </a:rPr>
                        <a:t>atau</a:t>
                      </a:r>
                      <a:r>
                        <a:rPr lang="en-ID" sz="1100" u="none" strike="noStrike" dirty="0">
                          <a:effectLst/>
                        </a:rPr>
                        <a:t> </a:t>
                      </a:r>
                      <a:r>
                        <a:rPr lang="en-ID" sz="1100" u="none" strike="noStrike" dirty="0" err="1">
                          <a:effectLst/>
                        </a:rPr>
                        <a:t>keselamatan</a:t>
                      </a:r>
                      <a:r>
                        <a:rPr lang="en-ID" sz="1100" u="none" strike="noStrike" dirty="0">
                          <a:effectLst/>
                        </a:rPr>
                        <a:t> </a:t>
                      </a:r>
                      <a:r>
                        <a:rPr lang="en-ID" sz="1100" u="none" strike="noStrike" dirty="0" err="1">
                          <a:effectLst/>
                        </a:rPr>
                        <a:t>kronis</a:t>
                      </a:r>
                      <a:r>
                        <a:rPr lang="en-ID" sz="1100" u="none" strike="noStrike" dirty="0">
                          <a:effectLst/>
                        </a:rPr>
                        <a:t> </a:t>
                      </a:r>
                      <a:r>
                        <a:rPr lang="en-ID" sz="1100" u="none" strike="noStrike" dirty="0" err="1">
                          <a:effectLst/>
                        </a:rPr>
                        <a:t>untuk</a:t>
                      </a:r>
                      <a:r>
                        <a:rPr lang="en-ID" sz="1100" u="none" strike="noStrike" dirty="0">
                          <a:effectLst/>
                        </a:rPr>
                        <a:t> </a:t>
                      </a:r>
                      <a:r>
                        <a:rPr lang="en-ID" sz="1100" u="none" strike="noStrike" dirty="0" err="1">
                          <a:effectLst/>
                        </a:rPr>
                        <a:t>pekerja</a:t>
                      </a:r>
                      <a:r>
                        <a:rPr lang="en-ID" sz="1100" u="none" strike="noStrike" dirty="0">
                          <a:effectLst/>
                        </a:rPr>
                        <a:t> </a:t>
                      </a:r>
                      <a:r>
                        <a:rPr lang="en-ID" sz="1100" u="none" strike="noStrike" dirty="0" err="1">
                          <a:effectLst/>
                        </a:rPr>
                        <a:t>manufaktur</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perakitan</a:t>
                      </a:r>
                      <a:endParaRPr lang="en-ID" sz="1100" b="0" i="0" u="none" strike="noStrike" dirty="0">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b="1" u="none" strike="noStrike" dirty="0" err="1">
                          <a:solidFill>
                            <a:srgbClr val="FF0000"/>
                          </a:solidFill>
                          <a:effectLst/>
                        </a:rPr>
                        <a:t>Kehilangan</a:t>
                      </a:r>
                      <a:r>
                        <a:rPr lang="en-ID" sz="1100" u="none" strike="noStrike" dirty="0">
                          <a:effectLst/>
                        </a:rPr>
                        <a:t> </a:t>
                      </a:r>
                      <a:r>
                        <a:rPr lang="en-ID" sz="1100" u="none" strike="noStrike" dirty="0" err="1">
                          <a:effectLst/>
                        </a:rPr>
                        <a:t>fungsi</a:t>
                      </a:r>
                      <a:r>
                        <a:rPr lang="en-ID" sz="1100" u="none" strike="noStrike" dirty="0">
                          <a:effectLst/>
                        </a:rPr>
                        <a:t> </a:t>
                      </a:r>
                      <a:r>
                        <a:rPr lang="en-ID" sz="1100" u="none" strike="noStrike" dirty="0" err="1">
                          <a:effectLst/>
                        </a:rPr>
                        <a:t>utama</a:t>
                      </a:r>
                      <a:r>
                        <a:rPr lang="en-ID" sz="1100" u="none" strike="noStrike" dirty="0">
                          <a:effectLst/>
                        </a:rPr>
                        <a:t> </a:t>
                      </a:r>
                      <a:r>
                        <a:rPr lang="en-ID" sz="1100" u="none" strike="noStrike" dirty="0" err="1">
                          <a:effectLst/>
                        </a:rPr>
                        <a:t>kendaraan</a:t>
                      </a:r>
                      <a:r>
                        <a:rPr lang="en-ID" sz="1100" u="none" strike="noStrike" dirty="0">
                          <a:effectLst/>
                        </a:rPr>
                        <a:t> yang </a:t>
                      </a:r>
                      <a:r>
                        <a:rPr lang="en-ID" sz="1100" u="none" strike="noStrike" dirty="0" err="1">
                          <a:effectLst/>
                        </a:rPr>
                        <a:t>diperlukan</a:t>
                      </a:r>
                      <a:r>
                        <a:rPr lang="en-ID" sz="1100" u="none" strike="noStrike" dirty="0">
                          <a:effectLst/>
                        </a:rPr>
                        <a:t> </a:t>
                      </a:r>
                      <a:r>
                        <a:rPr lang="en-ID" sz="1100" u="none" strike="noStrike" dirty="0" err="1">
                          <a:effectLst/>
                        </a:rPr>
                        <a:t>untuk</a:t>
                      </a:r>
                      <a:r>
                        <a:rPr lang="en-ID" sz="1100" u="none" strike="noStrike" dirty="0">
                          <a:effectLst/>
                        </a:rPr>
                        <a:t> </a:t>
                      </a:r>
                      <a:r>
                        <a:rPr lang="en-ID" sz="1100" u="none" strike="noStrike" dirty="0" err="1">
                          <a:effectLst/>
                        </a:rPr>
                        <a:t>berkendara</a:t>
                      </a:r>
                      <a:r>
                        <a:rPr lang="en-ID" sz="1100" u="none" strike="noStrike" dirty="0">
                          <a:effectLst/>
                        </a:rPr>
                        <a:t> </a:t>
                      </a:r>
                      <a:r>
                        <a:rPr lang="en-ID" sz="1100" u="none" strike="noStrike" dirty="0" err="1">
                          <a:effectLst/>
                        </a:rPr>
                        <a:t>secara</a:t>
                      </a:r>
                      <a:r>
                        <a:rPr lang="en-ID" sz="1100" u="none" strike="noStrike" dirty="0">
                          <a:effectLst/>
                        </a:rPr>
                        <a:t> normal </a:t>
                      </a:r>
                      <a:r>
                        <a:rPr lang="en-ID" sz="1100" u="none" strike="noStrike" dirty="0" err="1">
                          <a:effectLst/>
                        </a:rPr>
                        <a:t>selama</a:t>
                      </a:r>
                      <a:r>
                        <a:rPr lang="en-ID" sz="1100" u="none" strike="noStrike" dirty="0">
                          <a:effectLst/>
                        </a:rPr>
                        <a:t> </a:t>
                      </a:r>
                      <a:r>
                        <a:rPr lang="en-ID" sz="1100" u="none" strike="noStrike" dirty="0" err="1">
                          <a:effectLst/>
                        </a:rPr>
                        <a:t>umur</a:t>
                      </a:r>
                      <a:r>
                        <a:rPr lang="en-ID" sz="1100" u="none" strike="noStrike" dirty="0">
                          <a:effectLst/>
                        </a:rPr>
                        <a:t> </a:t>
                      </a:r>
                      <a:r>
                        <a:rPr lang="en-ID" sz="1100" u="none" strike="noStrike" dirty="0" err="1">
                          <a:effectLst/>
                        </a:rPr>
                        <a:t>layanan</a:t>
                      </a:r>
                      <a:r>
                        <a:rPr lang="en-ID" sz="1100" u="none" strike="noStrike" dirty="0">
                          <a:effectLst/>
                        </a:rPr>
                        <a:t> yang </a:t>
                      </a:r>
                      <a:r>
                        <a:rPr lang="en-ID" sz="1100" u="none" strike="noStrike" dirty="0" err="1">
                          <a:effectLst/>
                        </a:rPr>
                        <a:t>diharapkan</a:t>
                      </a:r>
                      <a:endParaRPr lang="en-ID" sz="1100" b="0" i="0" u="none" strike="noStrike" dirty="0">
                        <a:solidFill>
                          <a:srgbClr val="000000"/>
                        </a:solidFill>
                        <a:effectLst/>
                        <a:latin typeface="Calibri" panose="020F0502020204030204" pitchFamily="34" charset="0"/>
                      </a:endParaRPr>
                    </a:p>
                  </a:txBody>
                  <a:tcPr marL="5529" marR="5529" marT="5529" marB="0" anchor="ctr"/>
                </a:tc>
                <a:extLst>
                  <a:ext uri="{0D108BD9-81ED-4DB2-BD59-A6C34878D82A}">
                    <a16:rowId xmlns:a16="http://schemas.microsoft.com/office/drawing/2014/main" val="1670910053"/>
                  </a:ext>
                </a:extLst>
              </a:tr>
              <a:tr h="1266838">
                <a:tc>
                  <a:txBody>
                    <a:bodyPr/>
                    <a:lstStyle/>
                    <a:p>
                      <a:pPr algn="ctr" fontAlgn="ctr"/>
                      <a:r>
                        <a:rPr lang="en-ID" sz="1200" b="1" u="none" strike="noStrike" dirty="0">
                          <a:effectLst/>
                        </a:rPr>
                        <a:t>7</a:t>
                      </a:r>
                      <a:endParaRPr lang="en-ID" sz="1200" b="1" i="0" u="none" strike="noStrike" dirty="0">
                        <a:solidFill>
                          <a:srgbClr val="000000"/>
                        </a:solidFill>
                        <a:effectLst/>
                        <a:latin typeface="Calibri" panose="020F0502020204030204" pitchFamily="34" charset="0"/>
                      </a:endParaRPr>
                    </a:p>
                  </a:txBody>
                  <a:tcPr marL="5529" marR="5529" marT="5529" marB="0" anchor="ctr"/>
                </a:tc>
                <a:tc vMerge="1">
                  <a:txBody>
                    <a:bodyPr/>
                    <a:lstStyle/>
                    <a:p>
                      <a:endParaRPr lang="en-ID"/>
                    </a:p>
                  </a:txBody>
                  <a:tcPr/>
                </a:tc>
                <a:tc>
                  <a:txBody>
                    <a:bodyPr/>
                    <a:lstStyle/>
                    <a:p>
                      <a:pPr algn="ctr" fontAlgn="ctr"/>
                      <a:r>
                        <a:rPr lang="en-ID" sz="1100" u="none" strike="noStrike" dirty="0" err="1">
                          <a:effectLst/>
                        </a:rPr>
                        <a:t>Produk</a:t>
                      </a:r>
                      <a:r>
                        <a:rPr lang="en-ID" sz="1100" u="none" strike="noStrike" dirty="0">
                          <a:effectLst/>
                        </a:rPr>
                        <a:t> </a:t>
                      </a:r>
                      <a:r>
                        <a:rPr lang="en-ID" sz="1100" u="none" strike="noStrike" dirty="0" err="1">
                          <a:effectLst/>
                        </a:rPr>
                        <a:t>mungkin</a:t>
                      </a:r>
                      <a:r>
                        <a:rPr lang="en-ID" sz="1100" u="none" strike="noStrike" dirty="0">
                          <a:effectLst/>
                        </a:rPr>
                        <a:t> </a:t>
                      </a:r>
                      <a:r>
                        <a:rPr lang="en-ID" sz="1100" u="none" strike="noStrike" dirty="0" err="1">
                          <a:effectLst/>
                        </a:rPr>
                        <a:t>harus</a:t>
                      </a:r>
                      <a:r>
                        <a:rPr lang="en-ID" sz="1100" u="none" strike="noStrike" dirty="0">
                          <a:effectLst/>
                        </a:rPr>
                        <a:t> </a:t>
                      </a:r>
                      <a:r>
                        <a:rPr lang="en-ID" sz="1100" u="none" strike="noStrike" dirty="0" err="1">
                          <a:effectLst/>
                        </a:rPr>
                        <a:t>disortir</a:t>
                      </a:r>
                      <a:r>
                        <a:rPr lang="en-ID" sz="1100" u="none" strike="noStrike" dirty="0">
                          <a:effectLst/>
                        </a:rPr>
                        <a:t> dan </a:t>
                      </a:r>
                      <a:r>
                        <a:rPr lang="en-ID" sz="1100" u="none" strike="noStrike" dirty="0" err="1">
                          <a:effectLst/>
                        </a:rPr>
                        <a:t>sebagian</a:t>
                      </a:r>
                      <a:r>
                        <a:rPr lang="en-ID" sz="1100" u="none" strike="noStrike" dirty="0">
                          <a:effectLst/>
                        </a:rPr>
                        <a:t> (</a:t>
                      </a:r>
                      <a:r>
                        <a:rPr lang="en-ID" sz="1100" u="none" strike="noStrike" dirty="0" err="1">
                          <a:effectLst/>
                        </a:rPr>
                        <a:t>kurang</a:t>
                      </a:r>
                      <a:r>
                        <a:rPr lang="en-ID" sz="1100" u="none" strike="noStrike" dirty="0">
                          <a:effectLst/>
                        </a:rPr>
                        <a:t> </a:t>
                      </a:r>
                      <a:r>
                        <a:rPr lang="en-ID" sz="1100" u="none" strike="noStrike" dirty="0" err="1">
                          <a:effectLst/>
                        </a:rPr>
                        <a:t>dari</a:t>
                      </a:r>
                      <a:r>
                        <a:rPr lang="en-ID" sz="1100" u="none" strike="noStrike" dirty="0">
                          <a:effectLst/>
                        </a:rPr>
                        <a:t> 100%) </a:t>
                      </a:r>
                      <a:r>
                        <a:rPr lang="en-ID" sz="1100" u="none" strike="noStrike" dirty="0" err="1">
                          <a:effectLst/>
                        </a:rPr>
                        <a:t>discrap</a:t>
                      </a:r>
                      <a:r>
                        <a:rPr lang="en-ID" sz="1100" u="none" strike="noStrike" dirty="0">
                          <a:effectLst/>
                        </a:rPr>
                        <a:t>, </a:t>
                      </a:r>
                      <a:r>
                        <a:rPr lang="en-ID" sz="1100" u="none" strike="noStrike" dirty="0" err="1">
                          <a:effectLst/>
                        </a:rPr>
                        <a:t>penyimpangan</a:t>
                      </a:r>
                      <a:r>
                        <a:rPr lang="en-ID" sz="1100" u="none" strike="noStrike" dirty="0">
                          <a:effectLst/>
                        </a:rPr>
                        <a:t> </a:t>
                      </a:r>
                      <a:r>
                        <a:rPr lang="en-ID" sz="1100" u="none" strike="noStrike" dirty="0" err="1">
                          <a:effectLst/>
                        </a:rPr>
                        <a:t>dari</a:t>
                      </a:r>
                      <a:r>
                        <a:rPr lang="en-ID" sz="1100" u="none" strike="noStrike" dirty="0">
                          <a:effectLst/>
                        </a:rPr>
                        <a:t> proses primer: </a:t>
                      </a:r>
                      <a:r>
                        <a:rPr lang="en-ID" sz="1100" u="none" strike="noStrike" dirty="0" err="1">
                          <a:effectLst/>
                        </a:rPr>
                        <a:t>penurunan</a:t>
                      </a:r>
                      <a:r>
                        <a:rPr lang="en-ID" sz="1100" u="none" strike="noStrike" dirty="0">
                          <a:effectLst/>
                        </a:rPr>
                        <a:t> Speed line </a:t>
                      </a:r>
                      <a:r>
                        <a:rPr lang="en-ID" sz="1100" u="none" strike="noStrike" dirty="0" err="1">
                          <a:effectLst/>
                        </a:rPr>
                        <a:t>atau</a:t>
                      </a:r>
                      <a:r>
                        <a:rPr lang="en-ID" sz="1100" u="none" strike="noStrike" dirty="0">
                          <a:effectLst/>
                        </a:rPr>
                        <a:t> </a:t>
                      </a:r>
                      <a:r>
                        <a:rPr lang="en-ID" sz="1100" u="none" strike="noStrike" dirty="0" err="1">
                          <a:effectLst/>
                        </a:rPr>
                        <a:t>penambahan</a:t>
                      </a:r>
                      <a:r>
                        <a:rPr lang="en-ID" sz="1100" u="none" strike="noStrike" dirty="0">
                          <a:effectLst/>
                        </a:rPr>
                        <a:t> </a:t>
                      </a:r>
                      <a:r>
                        <a:rPr lang="en-ID" sz="1100" u="none" strike="noStrike" dirty="0" err="1">
                          <a:effectLst/>
                        </a:rPr>
                        <a:t>tenaga</a:t>
                      </a:r>
                      <a:r>
                        <a:rPr lang="en-ID" sz="1100" u="none" strike="noStrike" dirty="0">
                          <a:effectLst/>
                        </a:rPr>
                        <a:t> </a:t>
                      </a:r>
                      <a:r>
                        <a:rPr lang="en-ID" sz="1100" u="none" strike="noStrike" dirty="0" err="1">
                          <a:effectLst/>
                        </a:rPr>
                        <a:t>kerja</a:t>
                      </a:r>
                      <a:endParaRPr lang="en-ID" sz="1100" b="0" i="0" u="none" strike="noStrike" dirty="0">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u="none" strike="noStrike" dirty="0">
                          <a:solidFill>
                            <a:srgbClr val="FF0000"/>
                          </a:solidFill>
                          <a:effectLst/>
                        </a:rPr>
                        <a:t>Line shutdown</a:t>
                      </a:r>
                      <a:r>
                        <a:rPr lang="en-ID" sz="1100" u="none" strike="noStrike" dirty="0">
                          <a:effectLst/>
                        </a:rPr>
                        <a:t> </a:t>
                      </a:r>
                      <a:r>
                        <a:rPr lang="en-ID" sz="1100" u="none" strike="noStrike" dirty="0" err="1">
                          <a:effectLst/>
                        </a:rPr>
                        <a:t>lebih</a:t>
                      </a:r>
                      <a:r>
                        <a:rPr lang="en-ID" sz="1100" u="none" strike="noStrike" dirty="0">
                          <a:effectLst/>
                        </a:rPr>
                        <a:t> </a:t>
                      </a:r>
                      <a:r>
                        <a:rPr lang="en-ID" sz="1100" u="none" strike="noStrike" dirty="0" err="1">
                          <a:effectLst/>
                        </a:rPr>
                        <a:t>dari</a:t>
                      </a:r>
                      <a:r>
                        <a:rPr lang="en-ID" sz="1100" u="none" strike="noStrike" dirty="0">
                          <a:effectLst/>
                        </a:rPr>
                        <a:t> 1 jam </a:t>
                      </a:r>
                      <a:r>
                        <a:rPr lang="en-ID" sz="1100" u="none" strike="noStrike" dirty="0" err="1">
                          <a:effectLst/>
                        </a:rPr>
                        <a:t>hingga</a:t>
                      </a:r>
                      <a:r>
                        <a:rPr lang="en-ID" sz="1100" u="none" strike="noStrike" dirty="0">
                          <a:effectLst/>
                        </a:rPr>
                        <a:t> shift </a:t>
                      </a:r>
                      <a:r>
                        <a:rPr lang="en-ID" sz="1100" u="none" strike="noStrike" dirty="0" err="1">
                          <a:effectLst/>
                        </a:rPr>
                        <a:t>produksi</a:t>
                      </a:r>
                      <a:r>
                        <a:rPr lang="en-ID" sz="1100" u="none" strike="noStrike" dirty="0">
                          <a:effectLst/>
                        </a:rPr>
                        <a:t> </a:t>
                      </a:r>
                      <a:r>
                        <a:rPr lang="en-ID" sz="1100" u="none" strike="noStrike" dirty="0" err="1">
                          <a:effectLst/>
                        </a:rPr>
                        <a:t>penuh</a:t>
                      </a:r>
                      <a:r>
                        <a:rPr lang="en-ID" sz="1100" u="none" strike="noStrike" dirty="0">
                          <a:effectLst/>
                        </a:rPr>
                        <a:t>: </a:t>
                      </a:r>
                      <a:r>
                        <a:rPr lang="en-ID" sz="1100" u="none" strike="noStrike" dirty="0" err="1">
                          <a:effectLst/>
                        </a:rPr>
                        <a:t>pengiriman</a:t>
                      </a:r>
                      <a:r>
                        <a:rPr lang="en-ID" sz="1100" u="none" strike="noStrike" dirty="0">
                          <a:effectLst/>
                        </a:rPr>
                        <a:t> </a:t>
                      </a:r>
                      <a:r>
                        <a:rPr lang="en-ID" sz="1100" u="none" strike="noStrike" dirty="0" err="1">
                          <a:effectLst/>
                        </a:rPr>
                        <a:t>terhenti</a:t>
                      </a:r>
                      <a:r>
                        <a:rPr lang="en-ID" sz="1100" u="none" strike="noStrike" dirty="0">
                          <a:effectLst/>
                        </a:rPr>
                        <a:t> : </a:t>
                      </a:r>
                      <a:r>
                        <a:rPr lang="en-ID" sz="1100" u="none" strike="noStrike" dirty="0" err="1">
                          <a:effectLst/>
                        </a:rPr>
                        <a:t>diperlukan</a:t>
                      </a:r>
                      <a:r>
                        <a:rPr lang="en-ID" sz="1100" u="none" strike="noStrike" dirty="0">
                          <a:effectLst/>
                        </a:rPr>
                        <a:t> </a:t>
                      </a:r>
                      <a:r>
                        <a:rPr lang="en-ID" sz="1100" u="none" strike="noStrike" dirty="0" err="1">
                          <a:effectLst/>
                        </a:rPr>
                        <a:t>perbaikan</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penggantian</a:t>
                      </a:r>
                      <a:r>
                        <a:rPr lang="en-ID" sz="1100" u="none" strike="noStrike" dirty="0">
                          <a:effectLst/>
                        </a:rPr>
                        <a:t> </a:t>
                      </a:r>
                      <a:r>
                        <a:rPr lang="en-ID" sz="1100" u="none" strike="noStrike" dirty="0" err="1">
                          <a:effectLst/>
                        </a:rPr>
                        <a:t>lapangan</a:t>
                      </a:r>
                      <a:r>
                        <a:rPr lang="en-ID" sz="1100" u="none" strike="noStrike" dirty="0">
                          <a:effectLst/>
                        </a:rPr>
                        <a:t> (</a:t>
                      </a:r>
                      <a:r>
                        <a:rPr lang="en-ID" sz="1100" u="none" strike="noStrike" dirty="0" err="1">
                          <a:effectLst/>
                        </a:rPr>
                        <a:t>Perakitan</a:t>
                      </a:r>
                      <a:r>
                        <a:rPr lang="en-ID" sz="1100" u="none" strike="noStrike" dirty="0">
                          <a:effectLst/>
                        </a:rPr>
                        <a:t> </a:t>
                      </a:r>
                      <a:r>
                        <a:rPr lang="en-ID" sz="1100" u="none" strike="noStrike" dirty="0" err="1">
                          <a:effectLst/>
                        </a:rPr>
                        <a:t>ke</a:t>
                      </a:r>
                      <a:r>
                        <a:rPr lang="en-ID" sz="1100" u="none" strike="noStrike" dirty="0">
                          <a:effectLst/>
                        </a:rPr>
                        <a:t> </a:t>
                      </a:r>
                      <a:r>
                        <a:rPr lang="en-ID" sz="1100" u="none" strike="noStrike" dirty="0" err="1">
                          <a:effectLst/>
                        </a:rPr>
                        <a:t>Pengguna</a:t>
                      </a:r>
                      <a:r>
                        <a:rPr lang="en-ID" sz="1100" u="none" strike="noStrike" dirty="0">
                          <a:effectLst/>
                        </a:rPr>
                        <a:t> </a:t>
                      </a:r>
                      <a:r>
                        <a:rPr lang="en-ID" sz="1100" u="none" strike="noStrike" dirty="0" err="1">
                          <a:effectLst/>
                        </a:rPr>
                        <a:t>Akhir</a:t>
                      </a:r>
                      <a:r>
                        <a:rPr lang="en-ID" sz="1100" u="none" strike="noStrike" dirty="0">
                          <a:effectLst/>
                        </a:rPr>
                        <a:t>) </a:t>
                      </a:r>
                      <a:r>
                        <a:rPr lang="en-ID" sz="1100" u="none" strike="noStrike" dirty="0" err="1">
                          <a:effectLst/>
                        </a:rPr>
                        <a:t>selain</a:t>
                      </a:r>
                      <a:r>
                        <a:rPr lang="en-ID" sz="1100" u="none" strike="noStrike" dirty="0">
                          <a:effectLst/>
                        </a:rPr>
                        <a:t> </a:t>
                      </a:r>
                      <a:r>
                        <a:rPr lang="en-ID" sz="1100" u="none" strike="noStrike" dirty="0" err="1">
                          <a:effectLst/>
                        </a:rPr>
                        <a:t>ketidakpatuhan</a:t>
                      </a:r>
                      <a:r>
                        <a:rPr lang="en-ID" sz="1100" u="none" strike="noStrike" dirty="0">
                          <a:effectLst/>
                        </a:rPr>
                        <a:t> pada </a:t>
                      </a:r>
                      <a:r>
                        <a:rPr lang="en-ID" sz="1100" u="none" strike="noStrike" dirty="0" err="1">
                          <a:effectLst/>
                        </a:rPr>
                        <a:t>peraturan</a:t>
                      </a:r>
                      <a:endParaRPr lang="en-ID" sz="1100" b="0" i="0" u="none" strike="noStrike" dirty="0">
                        <a:solidFill>
                          <a:srgbClr val="000000"/>
                        </a:solidFill>
                        <a:effectLst/>
                        <a:latin typeface="Calibri" panose="020F0502020204030204" pitchFamily="34" charset="0"/>
                      </a:endParaRPr>
                    </a:p>
                  </a:txBody>
                  <a:tcPr marL="5529" marR="5529" marT="5529" marB="0" anchor="ctr"/>
                </a:tc>
                <a:tc>
                  <a:txBody>
                    <a:bodyPr/>
                    <a:lstStyle/>
                    <a:p>
                      <a:pPr algn="ctr" fontAlgn="ctr"/>
                      <a:r>
                        <a:rPr lang="en-ID" sz="1100" b="1" u="none" strike="noStrike" dirty="0" err="1">
                          <a:solidFill>
                            <a:srgbClr val="FF0000"/>
                          </a:solidFill>
                          <a:effectLst/>
                        </a:rPr>
                        <a:t>Degradasi</a:t>
                      </a:r>
                      <a:r>
                        <a:rPr lang="en-ID" sz="1100" b="1" u="none" strike="noStrike" dirty="0">
                          <a:solidFill>
                            <a:srgbClr val="FF0000"/>
                          </a:solidFill>
                          <a:effectLst/>
                        </a:rPr>
                        <a:t> </a:t>
                      </a:r>
                      <a:r>
                        <a:rPr lang="en-ID" sz="1100" u="none" strike="noStrike" dirty="0" err="1">
                          <a:effectLst/>
                        </a:rPr>
                        <a:t>fungsi</a:t>
                      </a:r>
                      <a:r>
                        <a:rPr lang="en-ID" sz="1100" u="none" strike="noStrike" dirty="0">
                          <a:effectLst/>
                        </a:rPr>
                        <a:t> </a:t>
                      </a:r>
                      <a:r>
                        <a:rPr lang="en-ID" sz="1100" u="none" strike="noStrike" dirty="0" err="1">
                          <a:effectLst/>
                        </a:rPr>
                        <a:t>utama</a:t>
                      </a:r>
                      <a:r>
                        <a:rPr lang="en-ID" sz="1100" u="none" strike="noStrike" dirty="0">
                          <a:effectLst/>
                        </a:rPr>
                        <a:t> </a:t>
                      </a:r>
                      <a:r>
                        <a:rPr lang="en-ID" sz="1100" u="none" strike="noStrike" dirty="0" err="1">
                          <a:effectLst/>
                        </a:rPr>
                        <a:t>kendaraan</a:t>
                      </a:r>
                      <a:r>
                        <a:rPr lang="en-ID" sz="1100" u="none" strike="noStrike" dirty="0">
                          <a:effectLst/>
                        </a:rPr>
                        <a:t> yang </a:t>
                      </a:r>
                      <a:r>
                        <a:rPr lang="en-ID" sz="1100" u="none" strike="noStrike" dirty="0" err="1">
                          <a:effectLst/>
                        </a:rPr>
                        <a:t>diperlukan</a:t>
                      </a:r>
                      <a:r>
                        <a:rPr lang="en-ID" sz="1100" u="none" strike="noStrike" dirty="0">
                          <a:effectLst/>
                        </a:rPr>
                        <a:t> </a:t>
                      </a:r>
                      <a:r>
                        <a:rPr lang="en-ID" sz="1100" u="none" strike="noStrike" dirty="0" err="1">
                          <a:effectLst/>
                        </a:rPr>
                        <a:t>untuk</a:t>
                      </a:r>
                      <a:r>
                        <a:rPr lang="en-ID" sz="1100" u="none" strike="noStrike" dirty="0">
                          <a:effectLst/>
                        </a:rPr>
                        <a:t> </a:t>
                      </a:r>
                      <a:r>
                        <a:rPr lang="en-ID" sz="1100" u="none" strike="noStrike" dirty="0" err="1">
                          <a:effectLst/>
                        </a:rPr>
                        <a:t>berkendara</a:t>
                      </a:r>
                      <a:r>
                        <a:rPr lang="en-ID" sz="1100" u="none" strike="noStrike" dirty="0">
                          <a:effectLst/>
                        </a:rPr>
                        <a:t> normal </a:t>
                      </a:r>
                      <a:r>
                        <a:rPr lang="en-ID" sz="1100" u="none" strike="noStrike" dirty="0" err="1">
                          <a:effectLst/>
                        </a:rPr>
                        <a:t>selama</a:t>
                      </a:r>
                      <a:r>
                        <a:rPr lang="en-ID" sz="1100" u="none" strike="noStrike" dirty="0">
                          <a:effectLst/>
                        </a:rPr>
                        <a:t> </a:t>
                      </a:r>
                      <a:r>
                        <a:rPr lang="en-ID" sz="1100" u="none" strike="noStrike" dirty="0" err="1">
                          <a:effectLst/>
                        </a:rPr>
                        <a:t>umur</a:t>
                      </a:r>
                      <a:r>
                        <a:rPr lang="en-ID" sz="1100" u="none" strike="noStrike" dirty="0">
                          <a:effectLst/>
                        </a:rPr>
                        <a:t> </a:t>
                      </a:r>
                      <a:r>
                        <a:rPr lang="en-ID" sz="1100" u="none" strike="noStrike" dirty="0" err="1">
                          <a:effectLst/>
                        </a:rPr>
                        <a:t>layanan</a:t>
                      </a:r>
                      <a:r>
                        <a:rPr lang="en-ID" sz="1100" u="none" strike="noStrike" dirty="0">
                          <a:effectLst/>
                        </a:rPr>
                        <a:t> yang </a:t>
                      </a:r>
                      <a:r>
                        <a:rPr lang="en-ID" sz="1100" u="none" strike="noStrike" dirty="0" err="1">
                          <a:effectLst/>
                        </a:rPr>
                        <a:t>diharapkan</a:t>
                      </a:r>
                      <a:endParaRPr lang="en-ID" sz="1100" b="0" i="0" u="none" strike="noStrike" dirty="0">
                        <a:solidFill>
                          <a:srgbClr val="000000"/>
                        </a:solidFill>
                        <a:effectLst/>
                        <a:latin typeface="Calibri" panose="020F0502020204030204" pitchFamily="34" charset="0"/>
                      </a:endParaRPr>
                    </a:p>
                  </a:txBody>
                  <a:tcPr marL="5529" marR="5529" marT="5529" marB="0" anchor="ctr"/>
                </a:tc>
                <a:extLst>
                  <a:ext uri="{0D108BD9-81ED-4DB2-BD59-A6C34878D82A}">
                    <a16:rowId xmlns:a16="http://schemas.microsoft.com/office/drawing/2014/main" val="2466845466"/>
                  </a:ext>
                </a:extLst>
              </a:tr>
            </a:tbl>
          </a:graphicData>
        </a:graphic>
      </p:graphicFrame>
      <p:sp>
        <p:nvSpPr>
          <p:cNvPr id="6" name="Text Box 2">
            <a:extLst>
              <a:ext uri="{FF2B5EF4-FFF2-40B4-BE49-F238E27FC236}">
                <a16:creationId xmlns:a16="http://schemas.microsoft.com/office/drawing/2014/main" id="{04630C57-ACB0-FC4C-BC74-19735BFC3216}"/>
              </a:ext>
            </a:extLst>
          </p:cNvPr>
          <p:cNvSpPr txBox="1">
            <a:spLocks noChangeArrowheads="1"/>
          </p:cNvSpPr>
          <p:nvPr/>
        </p:nvSpPr>
        <p:spPr bwMode="auto">
          <a:xfrm>
            <a:off x="3189422" y="184244"/>
            <a:ext cx="40879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Severity</a:t>
            </a:r>
            <a:r>
              <a:rPr lang="id-ID" altLang="id-ID" sz="2400" b="1" dirty="0">
                <a:latin typeface="Verdana" panose="020B0604030504040204" pitchFamily="34" charset="0"/>
              </a:rPr>
              <a:t> (1-10)</a:t>
            </a:r>
            <a:endParaRPr lang="en-US" altLang="id-ID" sz="2400" dirty="0">
              <a:latin typeface="Verdana" panose="020B0604030504040204" pitchFamily="34" charset="0"/>
            </a:endParaRPr>
          </a:p>
        </p:txBody>
      </p:sp>
      <p:sp>
        <p:nvSpPr>
          <p:cNvPr id="2" name="Footer Placeholder 1">
            <a:extLst>
              <a:ext uri="{FF2B5EF4-FFF2-40B4-BE49-F238E27FC236}">
                <a16:creationId xmlns:a16="http://schemas.microsoft.com/office/drawing/2014/main" id="{7EB87306-7F86-4F94-B7F4-C7885F30FAB2}"/>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582729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391900" y="6356352"/>
            <a:ext cx="2228850" cy="365125"/>
          </a:xfrm>
        </p:spPr>
        <p:txBody>
          <a:bodyPr/>
          <a:lstStyle/>
          <a:p>
            <a:pPr>
              <a:defRPr/>
            </a:pPr>
            <a:fld id="{6479658B-7F9C-4333-9499-869B8642C574}" type="slidenum">
              <a:rPr lang="en-US" smtClean="0"/>
              <a:pPr>
                <a:defRPr/>
              </a:pPr>
              <a:t>51</a:t>
            </a:fld>
            <a:endParaRPr lang="en-US" dirty="0"/>
          </a:p>
        </p:txBody>
      </p:sp>
      <p:sp>
        <p:nvSpPr>
          <p:cNvPr id="4" name="Rectangle 3"/>
          <p:cNvSpPr/>
          <p:nvPr/>
        </p:nvSpPr>
        <p:spPr>
          <a:xfrm>
            <a:off x="0" y="-22824"/>
            <a:ext cx="253732"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AEE2205B-EEAF-4E7D-9D5B-44E514A20BBF}"/>
              </a:ext>
            </a:extLst>
          </p:cNvPr>
          <p:cNvGraphicFramePr>
            <a:graphicFrameLocks noGrp="1"/>
          </p:cNvGraphicFramePr>
          <p:nvPr/>
        </p:nvGraphicFramePr>
        <p:xfrm>
          <a:off x="627797" y="971153"/>
          <a:ext cx="8644540" cy="5675307"/>
        </p:xfrm>
        <a:graphic>
          <a:graphicData uri="http://schemas.openxmlformats.org/drawingml/2006/table">
            <a:tbl>
              <a:tblPr>
                <a:tableStyleId>{5940675A-B579-460E-94D1-54222C63F5DA}</a:tableStyleId>
              </a:tblPr>
              <a:tblGrid>
                <a:gridCol w="470247">
                  <a:extLst>
                    <a:ext uri="{9D8B030D-6E8A-4147-A177-3AD203B41FA5}">
                      <a16:colId xmlns:a16="http://schemas.microsoft.com/office/drawing/2014/main" val="3819593517"/>
                    </a:ext>
                  </a:extLst>
                </a:gridCol>
                <a:gridCol w="880462">
                  <a:extLst>
                    <a:ext uri="{9D8B030D-6E8A-4147-A177-3AD203B41FA5}">
                      <a16:colId xmlns:a16="http://schemas.microsoft.com/office/drawing/2014/main" val="1327299770"/>
                    </a:ext>
                  </a:extLst>
                </a:gridCol>
                <a:gridCol w="2431277">
                  <a:extLst>
                    <a:ext uri="{9D8B030D-6E8A-4147-A177-3AD203B41FA5}">
                      <a16:colId xmlns:a16="http://schemas.microsoft.com/office/drawing/2014/main" val="20407225"/>
                    </a:ext>
                  </a:extLst>
                </a:gridCol>
                <a:gridCol w="2431277">
                  <a:extLst>
                    <a:ext uri="{9D8B030D-6E8A-4147-A177-3AD203B41FA5}">
                      <a16:colId xmlns:a16="http://schemas.microsoft.com/office/drawing/2014/main" val="263732821"/>
                    </a:ext>
                  </a:extLst>
                </a:gridCol>
                <a:gridCol w="2431277">
                  <a:extLst>
                    <a:ext uri="{9D8B030D-6E8A-4147-A177-3AD203B41FA5}">
                      <a16:colId xmlns:a16="http://schemas.microsoft.com/office/drawing/2014/main" val="1493427370"/>
                    </a:ext>
                  </a:extLst>
                </a:gridCol>
              </a:tblGrid>
              <a:tr h="647579">
                <a:tc>
                  <a:txBody>
                    <a:bodyPr/>
                    <a:lstStyle/>
                    <a:p>
                      <a:pPr algn="ctr" fontAlgn="ctr"/>
                      <a:r>
                        <a:rPr lang="en-ID" sz="1800" b="1" u="none" strike="noStrike" dirty="0">
                          <a:effectLst/>
                        </a:rPr>
                        <a:t>S</a:t>
                      </a:r>
                      <a:endParaRPr lang="en-ID" sz="1800" b="1" i="0" u="none" strike="noStrike" dirty="0">
                        <a:solidFill>
                          <a:srgbClr val="000000"/>
                        </a:solidFill>
                        <a:effectLst/>
                        <a:latin typeface="Calibri" panose="020F0502020204030204" pitchFamily="34" charset="0"/>
                      </a:endParaRPr>
                    </a:p>
                  </a:txBody>
                  <a:tcPr marL="6896" marR="6896" marT="6896" marB="0" anchor="ctr">
                    <a:solidFill>
                      <a:schemeClr val="accent4">
                        <a:lumMod val="40000"/>
                        <a:lumOff val="60000"/>
                      </a:schemeClr>
                    </a:solidFill>
                  </a:tcPr>
                </a:tc>
                <a:tc>
                  <a:txBody>
                    <a:bodyPr/>
                    <a:lstStyle/>
                    <a:p>
                      <a:pPr algn="ctr" fontAlgn="ctr"/>
                      <a:r>
                        <a:rPr lang="en-ID" sz="1200" b="1" u="none" strike="noStrike" dirty="0" err="1">
                          <a:effectLst/>
                        </a:rPr>
                        <a:t>Efek</a:t>
                      </a:r>
                      <a:endParaRPr lang="en-ID" sz="1200" b="1" i="0" u="none" strike="noStrike" dirty="0">
                        <a:solidFill>
                          <a:srgbClr val="000000"/>
                        </a:solidFill>
                        <a:effectLst/>
                        <a:latin typeface="Calibri" panose="020F0502020204030204" pitchFamily="34" charset="0"/>
                      </a:endParaRPr>
                    </a:p>
                  </a:txBody>
                  <a:tcPr marL="6896" marR="6896" marT="6896" marB="0" anchor="ctr">
                    <a:solidFill>
                      <a:schemeClr val="accent4">
                        <a:lumMod val="40000"/>
                        <a:lumOff val="60000"/>
                      </a:schemeClr>
                    </a:solidFill>
                  </a:tcPr>
                </a:tc>
                <a:tc>
                  <a:txBody>
                    <a:bodyPr/>
                    <a:lstStyle/>
                    <a:p>
                      <a:pPr algn="ctr" fontAlgn="ctr"/>
                      <a:r>
                        <a:rPr lang="en-ID" sz="1200" b="1" u="none" strike="noStrike" dirty="0" err="1">
                          <a:effectLst/>
                        </a:rPr>
                        <a:t>Dampak</a:t>
                      </a:r>
                      <a:r>
                        <a:rPr lang="en-ID" sz="1200" b="1" u="none" strike="noStrike" dirty="0">
                          <a:effectLst/>
                        </a:rPr>
                        <a:t> </a:t>
                      </a:r>
                      <a:r>
                        <a:rPr lang="en-ID" sz="1200" b="1" u="none" strike="noStrike" dirty="0" err="1">
                          <a:effectLst/>
                        </a:rPr>
                        <a:t>terhadap</a:t>
                      </a:r>
                      <a:r>
                        <a:rPr lang="en-ID" sz="1200" b="1" u="none" strike="noStrike" dirty="0">
                          <a:effectLst/>
                        </a:rPr>
                        <a:t> Plant Anda</a:t>
                      </a:r>
                      <a:endParaRPr lang="en-ID" sz="1200" b="1" i="0" u="none" strike="noStrike" dirty="0">
                        <a:solidFill>
                          <a:srgbClr val="000000"/>
                        </a:solidFill>
                        <a:effectLst/>
                        <a:latin typeface="Calibri" panose="020F0502020204030204" pitchFamily="34" charset="0"/>
                      </a:endParaRPr>
                    </a:p>
                  </a:txBody>
                  <a:tcPr marL="6896" marR="6896" marT="6896" marB="0" anchor="ctr">
                    <a:solidFill>
                      <a:schemeClr val="accent4">
                        <a:lumMod val="40000"/>
                        <a:lumOff val="60000"/>
                      </a:schemeClr>
                    </a:solidFill>
                  </a:tcPr>
                </a:tc>
                <a:tc>
                  <a:txBody>
                    <a:bodyPr/>
                    <a:lstStyle/>
                    <a:p>
                      <a:pPr algn="ctr" fontAlgn="ctr"/>
                      <a:r>
                        <a:rPr lang="en-ID" sz="1200" b="1" u="none" strike="noStrike" dirty="0" err="1">
                          <a:effectLst/>
                        </a:rPr>
                        <a:t>Dampak</a:t>
                      </a:r>
                      <a:r>
                        <a:rPr lang="en-ID" sz="1200" b="1" u="none" strike="noStrike" dirty="0">
                          <a:effectLst/>
                        </a:rPr>
                        <a:t> </a:t>
                      </a:r>
                      <a:r>
                        <a:rPr lang="en-ID" sz="1200" b="1" u="none" strike="noStrike" dirty="0" err="1">
                          <a:effectLst/>
                        </a:rPr>
                        <a:t>terhadap</a:t>
                      </a:r>
                      <a:r>
                        <a:rPr lang="en-ID" sz="1200" b="1" u="none" strike="noStrike" dirty="0">
                          <a:effectLst/>
                        </a:rPr>
                        <a:t> </a:t>
                      </a:r>
                    </a:p>
                    <a:p>
                      <a:pPr algn="ctr" fontAlgn="ctr"/>
                      <a:r>
                        <a:rPr lang="en-ID" sz="1200" b="1" u="none" strike="noStrike" dirty="0" err="1">
                          <a:effectLst/>
                        </a:rPr>
                        <a:t>Pengiriman</a:t>
                      </a:r>
                      <a:r>
                        <a:rPr lang="en-ID" sz="1200" b="1" u="none" strike="noStrike" dirty="0">
                          <a:effectLst/>
                        </a:rPr>
                        <a:t> </a:t>
                      </a:r>
                      <a:r>
                        <a:rPr lang="en-ID" sz="1200" b="1" u="none" strike="noStrike" dirty="0" err="1">
                          <a:effectLst/>
                        </a:rPr>
                        <a:t>ke</a:t>
                      </a:r>
                      <a:r>
                        <a:rPr lang="en-ID" sz="1200" b="1" u="none" strike="noStrike" dirty="0">
                          <a:effectLst/>
                        </a:rPr>
                        <a:t> Plant </a:t>
                      </a:r>
                    </a:p>
                    <a:p>
                      <a:pPr algn="ctr" fontAlgn="ctr"/>
                      <a:r>
                        <a:rPr lang="en-ID" sz="1200" b="1" u="none" strike="noStrike" dirty="0">
                          <a:effectLst/>
                        </a:rPr>
                        <a:t>(</a:t>
                      </a:r>
                      <a:r>
                        <a:rPr lang="en-ID" sz="1200" b="1" u="none" strike="noStrike" dirty="0" err="1">
                          <a:effectLst/>
                        </a:rPr>
                        <a:t>Saat</a:t>
                      </a:r>
                      <a:r>
                        <a:rPr lang="en-ID" sz="1200" b="1" u="none" strike="noStrike" dirty="0">
                          <a:effectLst/>
                        </a:rPr>
                        <a:t> </a:t>
                      </a:r>
                      <a:r>
                        <a:rPr lang="en-ID" sz="1200" b="1" u="none" strike="noStrike" dirty="0" err="1">
                          <a:effectLst/>
                        </a:rPr>
                        <a:t>Diketahui</a:t>
                      </a:r>
                      <a:r>
                        <a:rPr lang="en-ID" sz="1200" b="1" u="none" strike="noStrike" dirty="0">
                          <a:effectLst/>
                        </a:rPr>
                        <a:t>)</a:t>
                      </a:r>
                      <a:endParaRPr lang="en-ID" sz="1200" b="1" i="0" u="none" strike="noStrike" dirty="0">
                        <a:solidFill>
                          <a:srgbClr val="000000"/>
                        </a:solidFill>
                        <a:effectLst/>
                        <a:latin typeface="Calibri" panose="020F0502020204030204" pitchFamily="34" charset="0"/>
                      </a:endParaRPr>
                    </a:p>
                  </a:txBody>
                  <a:tcPr marL="6896" marR="6896" marT="6896" marB="0" anchor="ctr">
                    <a:solidFill>
                      <a:schemeClr val="accent4">
                        <a:lumMod val="40000"/>
                        <a:lumOff val="60000"/>
                      </a:schemeClr>
                    </a:solidFill>
                  </a:tcPr>
                </a:tc>
                <a:tc>
                  <a:txBody>
                    <a:bodyPr/>
                    <a:lstStyle/>
                    <a:p>
                      <a:pPr algn="ctr" fontAlgn="ctr"/>
                      <a:r>
                        <a:rPr lang="en-ID" sz="1200" b="1" u="none" strike="noStrike" dirty="0" err="1">
                          <a:effectLst/>
                        </a:rPr>
                        <a:t>Dampak</a:t>
                      </a:r>
                      <a:r>
                        <a:rPr lang="en-ID" sz="1200" b="1" u="none" strike="noStrike" dirty="0">
                          <a:effectLst/>
                        </a:rPr>
                        <a:t> </a:t>
                      </a:r>
                      <a:r>
                        <a:rPr lang="en-ID" sz="1200" b="1" u="none" strike="noStrike" dirty="0" err="1">
                          <a:effectLst/>
                        </a:rPr>
                        <a:t>terhadap</a:t>
                      </a:r>
                      <a:r>
                        <a:rPr lang="en-ID" sz="1200" b="1" u="none" strike="noStrike" dirty="0">
                          <a:effectLst/>
                        </a:rPr>
                        <a:t> </a:t>
                      </a:r>
                    </a:p>
                    <a:p>
                      <a:pPr algn="ctr" fontAlgn="ctr"/>
                      <a:r>
                        <a:rPr lang="en-ID" sz="1200" b="1" u="none" strike="noStrike" dirty="0" err="1">
                          <a:effectLst/>
                        </a:rPr>
                        <a:t>Pengguna</a:t>
                      </a:r>
                      <a:r>
                        <a:rPr lang="en-ID" sz="1200" b="1" u="none" strike="noStrike" dirty="0">
                          <a:effectLst/>
                        </a:rPr>
                        <a:t> </a:t>
                      </a:r>
                      <a:r>
                        <a:rPr lang="en-ID" sz="1200" b="1" u="none" strike="noStrike" dirty="0" err="1">
                          <a:effectLst/>
                        </a:rPr>
                        <a:t>Akhir</a:t>
                      </a:r>
                      <a:r>
                        <a:rPr lang="en-ID" sz="1200" b="1" u="none" strike="noStrike" dirty="0">
                          <a:effectLst/>
                        </a:rPr>
                        <a:t> </a:t>
                      </a:r>
                    </a:p>
                    <a:p>
                      <a:pPr algn="ctr" fontAlgn="ctr"/>
                      <a:r>
                        <a:rPr lang="en-ID" sz="1200" b="1" u="none" strike="noStrike" dirty="0">
                          <a:effectLst/>
                        </a:rPr>
                        <a:t>(</a:t>
                      </a:r>
                      <a:r>
                        <a:rPr lang="en-ID" sz="1200" b="1" u="none" strike="noStrike" dirty="0" err="1">
                          <a:effectLst/>
                        </a:rPr>
                        <a:t>Saat</a:t>
                      </a:r>
                      <a:r>
                        <a:rPr lang="en-ID" sz="1200" b="1" u="none" strike="noStrike" dirty="0">
                          <a:effectLst/>
                        </a:rPr>
                        <a:t> </a:t>
                      </a:r>
                      <a:r>
                        <a:rPr lang="en-ID" sz="1200" b="1" u="none" strike="noStrike" dirty="0" err="1">
                          <a:effectLst/>
                        </a:rPr>
                        <a:t>Diketahui</a:t>
                      </a:r>
                      <a:r>
                        <a:rPr lang="en-ID" sz="1200" b="1" u="none" strike="noStrike" dirty="0">
                          <a:effectLst/>
                        </a:rPr>
                        <a:t>)</a:t>
                      </a:r>
                      <a:endParaRPr lang="en-ID" sz="1200" b="1" i="0" u="none" strike="noStrike" dirty="0">
                        <a:solidFill>
                          <a:srgbClr val="000000"/>
                        </a:solidFill>
                        <a:effectLst/>
                        <a:latin typeface="Calibri" panose="020F0502020204030204" pitchFamily="34" charset="0"/>
                      </a:endParaRPr>
                    </a:p>
                  </a:txBody>
                  <a:tcPr marL="6896" marR="6896" marT="6896" marB="0" anchor="ctr">
                    <a:solidFill>
                      <a:schemeClr val="accent4">
                        <a:lumMod val="40000"/>
                        <a:lumOff val="60000"/>
                      </a:schemeClr>
                    </a:solidFill>
                  </a:tcPr>
                </a:tc>
                <a:extLst>
                  <a:ext uri="{0D108BD9-81ED-4DB2-BD59-A6C34878D82A}">
                    <a16:rowId xmlns:a16="http://schemas.microsoft.com/office/drawing/2014/main" val="1440228309"/>
                  </a:ext>
                </a:extLst>
              </a:tr>
              <a:tr h="566631">
                <a:tc>
                  <a:txBody>
                    <a:bodyPr/>
                    <a:lstStyle/>
                    <a:p>
                      <a:pPr algn="ctr" fontAlgn="ctr"/>
                      <a:r>
                        <a:rPr lang="en-ID" sz="1200" b="1" u="none" strike="noStrike" dirty="0">
                          <a:effectLst/>
                        </a:rPr>
                        <a:t>6</a:t>
                      </a:r>
                      <a:endParaRPr lang="en-ID" sz="1200" b="1" i="0" u="none" strike="noStrike" dirty="0">
                        <a:solidFill>
                          <a:srgbClr val="000000"/>
                        </a:solidFill>
                        <a:effectLst/>
                        <a:latin typeface="Calibri" panose="020F0502020204030204" pitchFamily="34" charset="0"/>
                      </a:endParaRPr>
                    </a:p>
                  </a:txBody>
                  <a:tcPr marL="6896" marR="6896" marT="6896" marB="0" anchor="ctr"/>
                </a:tc>
                <a:tc rowSpan="3">
                  <a:txBody>
                    <a:bodyPr/>
                    <a:lstStyle/>
                    <a:p>
                      <a:pPr algn="ctr" fontAlgn="ctr"/>
                      <a:r>
                        <a:rPr lang="en-ID" sz="1100" b="1" u="none" strike="noStrike">
                          <a:effectLst/>
                        </a:rPr>
                        <a:t>Menengah</a:t>
                      </a:r>
                      <a:endParaRPr lang="en-ID" sz="1100" b="1"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nb-NO" sz="1100" u="none" strike="noStrike" dirty="0">
                          <a:effectLst/>
                        </a:rPr>
                        <a:t>100% proses produksi mungkin harus dikerjakan ulang dan diterima</a:t>
                      </a:r>
                      <a:endParaRPr lang="nb-NO" sz="1100" b="0" i="0" u="none" strike="noStrike" dirty="0">
                        <a:solidFill>
                          <a:srgbClr val="000000"/>
                        </a:solidFill>
                        <a:effectLst/>
                        <a:latin typeface="Calibri" panose="020F0502020204030204" pitchFamily="34" charset="0"/>
                      </a:endParaRPr>
                    </a:p>
                  </a:txBody>
                  <a:tcPr marL="6896" marR="6896" marT="6896" marB="0" anchor="ctr"/>
                </a:tc>
                <a:tc>
                  <a:txBody>
                    <a:bodyPr/>
                    <a:lstStyle/>
                    <a:p>
                      <a:pPr algn="ctr" fontAlgn="ctr"/>
                      <a:r>
                        <a:rPr lang="en-US" sz="1100" u="none" strike="noStrike">
                          <a:effectLst/>
                        </a:rPr>
                        <a:t>Line shutdown hingga satu jam</a:t>
                      </a:r>
                      <a:endParaRPr lang="en-US"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id-ID" sz="1100" u="none" strike="noStrike" dirty="0">
                          <a:effectLst/>
                        </a:rPr>
                        <a:t>kehilangan</a:t>
                      </a:r>
                      <a:r>
                        <a:rPr lang="en-ID" sz="1100" u="none" strike="noStrike" dirty="0">
                          <a:effectLst/>
                        </a:rPr>
                        <a:t> </a:t>
                      </a:r>
                      <a:r>
                        <a:rPr lang="en-ID" sz="1100" u="none" strike="noStrike" dirty="0" err="1">
                          <a:effectLst/>
                        </a:rPr>
                        <a:t>fungsi</a:t>
                      </a:r>
                      <a:r>
                        <a:rPr lang="en-ID" sz="1100" u="none" strike="noStrike" dirty="0">
                          <a:effectLst/>
                        </a:rPr>
                        <a:t> </a:t>
                      </a:r>
                      <a:r>
                        <a:rPr lang="en-ID" sz="1100" u="none" strike="noStrike" dirty="0" err="1">
                          <a:effectLst/>
                        </a:rPr>
                        <a:t>sekunder</a:t>
                      </a:r>
                      <a:r>
                        <a:rPr lang="en-ID" sz="1100" u="none" strike="noStrike" dirty="0">
                          <a:effectLst/>
                        </a:rPr>
                        <a:t> </a:t>
                      </a:r>
                      <a:r>
                        <a:rPr lang="en-ID" sz="1100" u="none" strike="noStrike" dirty="0" err="1">
                          <a:effectLst/>
                        </a:rPr>
                        <a:t>kendaraan</a:t>
                      </a:r>
                      <a:endParaRPr lang="en-ID" sz="1100" b="0" i="0" u="none" strike="noStrike" dirty="0">
                        <a:solidFill>
                          <a:srgbClr val="000000"/>
                        </a:solidFill>
                        <a:effectLst/>
                        <a:latin typeface="Calibri" panose="020F0502020204030204" pitchFamily="34" charset="0"/>
                      </a:endParaRPr>
                    </a:p>
                  </a:txBody>
                  <a:tcPr marL="6896" marR="6896" marT="6896" marB="0" anchor="ctr"/>
                </a:tc>
                <a:extLst>
                  <a:ext uri="{0D108BD9-81ED-4DB2-BD59-A6C34878D82A}">
                    <a16:rowId xmlns:a16="http://schemas.microsoft.com/office/drawing/2014/main" val="1274741363"/>
                  </a:ext>
                </a:extLst>
              </a:tr>
              <a:tr h="962374">
                <a:tc>
                  <a:txBody>
                    <a:bodyPr/>
                    <a:lstStyle/>
                    <a:p>
                      <a:pPr algn="ctr" fontAlgn="ctr"/>
                      <a:r>
                        <a:rPr lang="en-ID" sz="1200" b="1" u="none" strike="noStrike">
                          <a:effectLst/>
                        </a:rPr>
                        <a:t>5</a:t>
                      </a:r>
                      <a:endParaRPr lang="en-ID" sz="1200" b="1" i="0" u="none" strike="noStrike">
                        <a:solidFill>
                          <a:srgbClr val="000000"/>
                        </a:solidFill>
                        <a:effectLst/>
                        <a:latin typeface="Calibri" panose="020F0502020204030204" pitchFamily="34" charset="0"/>
                      </a:endParaRPr>
                    </a:p>
                  </a:txBody>
                  <a:tcPr marL="6896" marR="6896" marT="6896" marB="0" anchor="ctr"/>
                </a:tc>
                <a:tc vMerge="1">
                  <a:txBody>
                    <a:bodyPr/>
                    <a:lstStyle/>
                    <a:p>
                      <a:endParaRPr lang="en-ID"/>
                    </a:p>
                  </a:txBody>
                  <a:tcPr/>
                </a:tc>
                <a:tc>
                  <a:txBody>
                    <a:bodyPr/>
                    <a:lstStyle/>
                    <a:p>
                      <a:pPr algn="ctr" fontAlgn="ctr"/>
                      <a:r>
                        <a:rPr lang="en-ID" sz="1100" u="none" strike="noStrike">
                          <a:effectLst/>
                        </a:rPr>
                        <a:t>Sebagian dari proses produksi mungkin harus dikerjakan ulang dan diterima</a:t>
                      </a:r>
                      <a:endParaRPr lang="en-ID"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Kurang dari 100% produk yang terpengaruh : kemungkinan besar produk cacat bertambah  : diperlukan sortir : tidak ada line shutdown</a:t>
                      </a:r>
                      <a:endParaRPr lang="en-ID"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Degradasi fungsi sekunder kendaraan</a:t>
                      </a:r>
                      <a:endParaRPr lang="en-ID" sz="1100" b="0" i="0" u="none" strike="noStrike">
                        <a:solidFill>
                          <a:srgbClr val="000000"/>
                        </a:solidFill>
                        <a:effectLst/>
                        <a:latin typeface="Calibri" panose="020F0502020204030204" pitchFamily="34" charset="0"/>
                      </a:endParaRPr>
                    </a:p>
                  </a:txBody>
                  <a:tcPr marL="6896" marR="6896" marT="6896" marB="0" anchor="ctr"/>
                </a:tc>
                <a:extLst>
                  <a:ext uri="{0D108BD9-81ED-4DB2-BD59-A6C34878D82A}">
                    <a16:rowId xmlns:a16="http://schemas.microsoft.com/office/drawing/2014/main" val="3639910909"/>
                  </a:ext>
                </a:extLst>
              </a:tr>
              <a:tr h="971368">
                <a:tc>
                  <a:txBody>
                    <a:bodyPr/>
                    <a:lstStyle/>
                    <a:p>
                      <a:pPr algn="ctr" fontAlgn="ctr"/>
                      <a:r>
                        <a:rPr lang="en-ID" sz="1200" b="1" u="none" strike="noStrike" dirty="0">
                          <a:effectLst/>
                        </a:rPr>
                        <a:t>4</a:t>
                      </a:r>
                      <a:endParaRPr lang="en-ID" sz="1200" b="1" i="0" u="none" strike="noStrike" dirty="0">
                        <a:solidFill>
                          <a:srgbClr val="000000"/>
                        </a:solidFill>
                        <a:effectLst/>
                        <a:latin typeface="Calibri" panose="020F0502020204030204" pitchFamily="34" charset="0"/>
                      </a:endParaRPr>
                    </a:p>
                  </a:txBody>
                  <a:tcPr marL="6896" marR="6896" marT="6896" marB="0" anchor="ctr"/>
                </a:tc>
                <a:tc vMerge="1">
                  <a:txBody>
                    <a:bodyPr/>
                    <a:lstStyle/>
                    <a:p>
                      <a:endParaRPr lang="en-ID"/>
                    </a:p>
                  </a:txBody>
                  <a:tcPr/>
                </a:tc>
                <a:tc>
                  <a:txBody>
                    <a:bodyPr/>
                    <a:lstStyle/>
                    <a:p>
                      <a:pPr algn="ctr" fontAlgn="ctr"/>
                      <a:r>
                        <a:rPr lang="nb-NO" sz="1100" u="none" strike="noStrike">
                          <a:effectLst/>
                        </a:rPr>
                        <a:t>100% proses produksi mungkin harus dikerjakan ulang di stasiun sebelum diproses</a:t>
                      </a:r>
                      <a:endParaRPr lang="nb-NO"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Produk cacat memunculkan significant reaction plan : produk cacat tidak mungkin bertambah : sortir tidak diperlukan</a:t>
                      </a:r>
                      <a:endParaRPr lang="en-ID"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penampilan, suara, getaran, kekerasan, atau haptik (Sentuhan) yang sangat tidak menyenangkan</a:t>
                      </a:r>
                      <a:endParaRPr lang="en-ID" sz="1100" b="0" i="0" u="none" strike="noStrike">
                        <a:solidFill>
                          <a:srgbClr val="000000"/>
                        </a:solidFill>
                        <a:effectLst/>
                        <a:latin typeface="Calibri" panose="020F0502020204030204" pitchFamily="34" charset="0"/>
                      </a:endParaRPr>
                    </a:p>
                  </a:txBody>
                  <a:tcPr marL="6896" marR="6896" marT="6896" marB="0" anchor="ctr"/>
                </a:tc>
                <a:extLst>
                  <a:ext uri="{0D108BD9-81ED-4DB2-BD59-A6C34878D82A}">
                    <a16:rowId xmlns:a16="http://schemas.microsoft.com/office/drawing/2014/main" val="233853308"/>
                  </a:ext>
                </a:extLst>
              </a:tr>
              <a:tr h="935391">
                <a:tc>
                  <a:txBody>
                    <a:bodyPr/>
                    <a:lstStyle/>
                    <a:p>
                      <a:pPr algn="ctr" fontAlgn="ctr"/>
                      <a:r>
                        <a:rPr lang="en-ID" sz="1200" b="1" u="none" strike="noStrike">
                          <a:effectLst/>
                        </a:rPr>
                        <a:t>3</a:t>
                      </a:r>
                      <a:endParaRPr lang="en-ID" sz="1200" b="1" i="0" u="none" strike="noStrike">
                        <a:solidFill>
                          <a:srgbClr val="000000"/>
                        </a:solidFill>
                        <a:effectLst/>
                        <a:latin typeface="Calibri" panose="020F0502020204030204" pitchFamily="34" charset="0"/>
                      </a:endParaRPr>
                    </a:p>
                  </a:txBody>
                  <a:tcPr marL="6896" marR="6896" marT="6896" marB="0" anchor="ctr"/>
                </a:tc>
                <a:tc rowSpan="2">
                  <a:txBody>
                    <a:bodyPr/>
                    <a:lstStyle/>
                    <a:p>
                      <a:pPr algn="ctr" fontAlgn="ctr"/>
                      <a:r>
                        <a:rPr lang="en-ID" sz="1100" b="1" u="none" strike="noStrike" dirty="0" err="1">
                          <a:effectLst/>
                        </a:rPr>
                        <a:t>Rendah</a:t>
                      </a:r>
                      <a:endParaRPr lang="en-ID" sz="1100" b="1" i="0" u="none" strike="noStrike" dirty="0">
                        <a:solidFill>
                          <a:srgbClr val="000000"/>
                        </a:solidFill>
                        <a:effectLst/>
                        <a:latin typeface="Calibri" panose="020F0502020204030204" pitchFamily="34" charset="0"/>
                      </a:endParaRPr>
                    </a:p>
                  </a:txBody>
                  <a:tcPr marL="6896" marR="6896" marT="6896" marB="0" anchor="ctr"/>
                </a:tc>
                <a:tc>
                  <a:txBody>
                    <a:bodyPr/>
                    <a:lstStyle/>
                    <a:p>
                      <a:pPr algn="ctr" fontAlgn="ctr"/>
                      <a:r>
                        <a:rPr lang="nb-NO" sz="1100" u="none" strike="noStrike">
                          <a:effectLst/>
                        </a:rPr>
                        <a:t>Sebagian dari proses produksi mungkin harus dikerjakan ulang di stasiun sebelum diproses</a:t>
                      </a:r>
                      <a:endParaRPr lang="nb-NO"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Produk cacat memunculkan  reaction plan minor : produk cacat tidak mungkin bertambah : sortir tidak diperlukan</a:t>
                      </a:r>
                      <a:endParaRPr lang="en-ID"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Penampilan, suara, getaran, kekerasan, atau haptik (sentuhan) yang tidak menyenangkan</a:t>
                      </a:r>
                      <a:endParaRPr lang="en-ID" sz="1100" b="0" i="0" u="none" strike="noStrike">
                        <a:solidFill>
                          <a:srgbClr val="000000"/>
                        </a:solidFill>
                        <a:effectLst/>
                        <a:latin typeface="Calibri" panose="020F0502020204030204" pitchFamily="34" charset="0"/>
                      </a:endParaRPr>
                    </a:p>
                  </a:txBody>
                  <a:tcPr marL="6896" marR="6896" marT="6896" marB="0" anchor="ctr"/>
                </a:tc>
                <a:extLst>
                  <a:ext uri="{0D108BD9-81ED-4DB2-BD59-A6C34878D82A}">
                    <a16:rowId xmlns:a16="http://schemas.microsoft.com/office/drawing/2014/main" val="2609227794"/>
                  </a:ext>
                </a:extLst>
              </a:tr>
              <a:tr h="1205216">
                <a:tc>
                  <a:txBody>
                    <a:bodyPr/>
                    <a:lstStyle/>
                    <a:p>
                      <a:pPr algn="ctr" fontAlgn="ctr"/>
                      <a:r>
                        <a:rPr lang="en-ID" sz="1200" b="1" u="none" strike="noStrike" dirty="0">
                          <a:effectLst/>
                        </a:rPr>
                        <a:t>2</a:t>
                      </a:r>
                      <a:endParaRPr lang="en-ID" sz="1200" b="1" i="0" u="none" strike="noStrike" dirty="0">
                        <a:solidFill>
                          <a:srgbClr val="000000"/>
                        </a:solidFill>
                        <a:effectLst/>
                        <a:latin typeface="Calibri" panose="020F0502020204030204" pitchFamily="34" charset="0"/>
                      </a:endParaRPr>
                    </a:p>
                  </a:txBody>
                  <a:tcPr marL="6896" marR="6896" marT="6896" marB="0" anchor="ctr"/>
                </a:tc>
                <a:tc vMerge="1">
                  <a:txBody>
                    <a:bodyPr/>
                    <a:lstStyle/>
                    <a:p>
                      <a:endParaRPr lang="en-ID"/>
                    </a:p>
                  </a:txBody>
                  <a:tcPr/>
                </a:tc>
                <a:tc>
                  <a:txBody>
                    <a:bodyPr/>
                    <a:lstStyle/>
                    <a:p>
                      <a:pPr algn="ctr" fontAlgn="ctr"/>
                      <a:r>
                        <a:rPr lang="en-ID" sz="1100" u="none" strike="noStrike">
                          <a:effectLst/>
                        </a:rPr>
                        <a:t>Ketidaknyamanan untuk proses, operasi, atau operator</a:t>
                      </a:r>
                      <a:endParaRPr lang="en-ID"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Produk cacat tidak memunculkan reaction plan ; produk cacat tidak mungkin bertambah ; sortir tidak diperlukan; memberi feedback kepada supplier</a:t>
                      </a:r>
                      <a:endParaRPr lang="en-ID"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Penampilan, suara, getaran, kekerasan, atau haptik (sentuhan) yang sedikit tidak menyenangkan</a:t>
                      </a:r>
                      <a:endParaRPr lang="en-ID" sz="1100" b="0" i="0" u="none" strike="noStrike">
                        <a:solidFill>
                          <a:srgbClr val="000000"/>
                        </a:solidFill>
                        <a:effectLst/>
                        <a:latin typeface="Calibri" panose="020F0502020204030204" pitchFamily="34" charset="0"/>
                      </a:endParaRPr>
                    </a:p>
                  </a:txBody>
                  <a:tcPr marL="6896" marR="6896" marT="6896" marB="0" anchor="ctr"/>
                </a:tc>
                <a:extLst>
                  <a:ext uri="{0D108BD9-81ED-4DB2-BD59-A6C34878D82A}">
                    <a16:rowId xmlns:a16="http://schemas.microsoft.com/office/drawing/2014/main" val="2964185068"/>
                  </a:ext>
                </a:extLst>
              </a:tr>
              <a:tr h="386748">
                <a:tc>
                  <a:txBody>
                    <a:bodyPr/>
                    <a:lstStyle/>
                    <a:p>
                      <a:pPr algn="ctr" fontAlgn="ctr"/>
                      <a:r>
                        <a:rPr lang="en-ID" sz="1200" b="1" u="none" strike="noStrike">
                          <a:effectLst/>
                        </a:rPr>
                        <a:t>1</a:t>
                      </a:r>
                      <a:endParaRPr lang="en-ID" sz="1200" b="1"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b="1" u="none" strike="noStrike" dirty="0" err="1">
                          <a:effectLst/>
                        </a:rPr>
                        <a:t>Sangat</a:t>
                      </a:r>
                      <a:r>
                        <a:rPr lang="en-ID" sz="1100" b="1" u="none" strike="noStrike" dirty="0">
                          <a:effectLst/>
                        </a:rPr>
                        <a:t> </a:t>
                      </a:r>
                      <a:r>
                        <a:rPr lang="en-ID" sz="1100" b="1" u="none" strike="noStrike" dirty="0" err="1">
                          <a:effectLst/>
                        </a:rPr>
                        <a:t>Rendah</a:t>
                      </a:r>
                      <a:endParaRPr lang="en-ID" sz="1100" b="1" i="0" u="none" strike="noStrike" dirty="0">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Tidak ada efek yang terlihat</a:t>
                      </a:r>
                      <a:endParaRPr lang="en-ID"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a:effectLst/>
                        </a:rPr>
                        <a:t>Tidak ada efek yang terlihat atau tidak ada efek</a:t>
                      </a:r>
                      <a:endParaRPr lang="en-ID" sz="1100" b="0" i="0" u="none" strike="noStrike">
                        <a:solidFill>
                          <a:srgbClr val="000000"/>
                        </a:solidFill>
                        <a:effectLst/>
                        <a:latin typeface="Calibri" panose="020F0502020204030204" pitchFamily="34" charset="0"/>
                      </a:endParaRPr>
                    </a:p>
                  </a:txBody>
                  <a:tcPr marL="6896" marR="6896" marT="6896" marB="0" anchor="ctr"/>
                </a:tc>
                <a:tc>
                  <a:txBody>
                    <a:bodyPr/>
                    <a:lstStyle/>
                    <a:p>
                      <a:pPr algn="ctr" fontAlgn="ctr"/>
                      <a:r>
                        <a:rPr lang="en-ID" sz="1100" u="none" strike="noStrike" dirty="0" err="1">
                          <a:effectLst/>
                        </a:rPr>
                        <a:t>Tidak</a:t>
                      </a:r>
                      <a:r>
                        <a:rPr lang="en-ID" sz="1100" u="none" strike="noStrike" dirty="0">
                          <a:effectLst/>
                        </a:rPr>
                        <a:t> </a:t>
                      </a:r>
                      <a:r>
                        <a:rPr lang="en-ID" sz="1100" u="none" strike="noStrike" dirty="0" err="1">
                          <a:effectLst/>
                        </a:rPr>
                        <a:t>ada</a:t>
                      </a:r>
                      <a:r>
                        <a:rPr lang="en-ID" sz="1100" u="none" strike="noStrike" dirty="0">
                          <a:effectLst/>
                        </a:rPr>
                        <a:t> </a:t>
                      </a:r>
                      <a:r>
                        <a:rPr lang="en-ID" sz="1100" u="none" strike="noStrike" dirty="0" err="1">
                          <a:effectLst/>
                        </a:rPr>
                        <a:t>efek</a:t>
                      </a:r>
                      <a:r>
                        <a:rPr lang="en-ID" sz="1100" u="none" strike="noStrike" dirty="0">
                          <a:effectLst/>
                        </a:rPr>
                        <a:t> yang </a:t>
                      </a:r>
                      <a:r>
                        <a:rPr lang="en-ID" sz="1100" u="none" strike="noStrike" dirty="0" err="1">
                          <a:effectLst/>
                        </a:rPr>
                        <a:t>terlihat</a:t>
                      </a:r>
                      <a:endParaRPr lang="en-ID" sz="1100" b="0" i="0" u="none" strike="noStrike" dirty="0">
                        <a:solidFill>
                          <a:srgbClr val="000000"/>
                        </a:solidFill>
                        <a:effectLst/>
                        <a:latin typeface="Calibri" panose="020F0502020204030204" pitchFamily="34" charset="0"/>
                      </a:endParaRPr>
                    </a:p>
                  </a:txBody>
                  <a:tcPr marL="6896" marR="6896" marT="6896" marB="0" anchor="ctr"/>
                </a:tc>
                <a:extLst>
                  <a:ext uri="{0D108BD9-81ED-4DB2-BD59-A6C34878D82A}">
                    <a16:rowId xmlns:a16="http://schemas.microsoft.com/office/drawing/2014/main" val="3581978649"/>
                  </a:ext>
                </a:extLst>
              </a:tr>
            </a:tbl>
          </a:graphicData>
        </a:graphic>
      </p:graphicFrame>
      <p:sp>
        <p:nvSpPr>
          <p:cNvPr id="7" name="Text Box 2">
            <a:extLst>
              <a:ext uri="{FF2B5EF4-FFF2-40B4-BE49-F238E27FC236}">
                <a16:creationId xmlns:a16="http://schemas.microsoft.com/office/drawing/2014/main" id="{FE93B04C-6614-CB44-BFDD-2DDFE53B94FA}"/>
              </a:ext>
            </a:extLst>
          </p:cNvPr>
          <p:cNvSpPr txBox="1">
            <a:spLocks noChangeArrowheads="1"/>
          </p:cNvSpPr>
          <p:nvPr/>
        </p:nvSpPr>
        <p:spPr bwMode="auto">
          <a:xfrm>
            <a:off x="3189422" y="184244"/>
            <a:ext cx="40879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Severity</a:t>
            </a:r>
            <a:r>
              <a:rPr lang="id-ID" altLang="id-ID" sz="2400" b="1" dirty="0">
                <a:latin typeface="Verdana" panose="020B0604030504040204" pitchFamily="34" charset="0"/>
              </a:rPr>
              <a:t> (1-10)</a:t>
            </a:r>
            <a:endParaRPr lang="en-US" altLang="id-ID" sz="2400" dirty="0">
              <a:latin typeface="Verdana" panose="020B0604030504040204" pitchFamily="34" charset="0"/>
            </a:endParaRPr>
          </a:p>
        </p:txBody>
      </p:sp>
      <p:sp>
        <p:nvSpPr>
          <p:cNvPr id="2" name="Footer Placeholder 1">
            <a:extLst>
              <a:ext uri="{FF2B5EF4-FFF2-40B4-BE49-F238E27FC236}">
                <a16:creationId xmlns:a16="http://schemas.microsoft.com/office/drawing/2014/main" id="{13C4BDC1-F011-4003-A128-B39D8ED5EC76}"/>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063997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52</a:t>
            </a:fld>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022563" y="158911"/>
            <a:ext cx="3802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4. Analisa Kegagalan</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88F4BF-4DBF-439E-B5CB-08FD0C3C4E8D}"/>
              </a:ext>
            </a:extLst>
          </p:cNvPr>
          <p:cNvSpPr txBox="1"/>
          <p:nvPr/>
        </p:nvSpPr>
        <p:spPr>
          <a:xfrm>
            <a:off x="819357" y="2578309"/>
            <a:ext cx="7506493" cy="4770537"/>
          </a:xfrm>
          <a:prstGeom prst="rect">
            <a:avLst/>
          </a:prstGeom>
          <a:noFill/>
        </p:spPr>
        <p:txBody>
          <a:bodyPr wrap="square" rtlCol="0">
            <a:spAutoFit/>
          </a:bodyPr>
          <a:lstStyle/>
          <a:p>
            <a:pPr marL="285750" indent="-285750">
              <a:buFont typeface="Courier New" panose="02070309020205020404" pitchFamily="49" charset="0"/>
              <a:buChar char="o"/>
            </a:pPr>
            <a:r>
              <a:rPr lang="id-ID" sz="1600" dirty="0"/>
              <a:t>Penyebab potensi kegagalan adalah item </a:t>
            </a:r>
            <a:r>
              <a:rPr lang="id-ID" sz="1600" dirty="0" err="1"/>
              <a:t>kritikal</a:t>
            </a:r>
            <a:r>
              <a:rPr lang="id-ID" sz="1600" dirty="0"/>
              <a:t> pada</a:t>
            </a:r>
          </a:p>
          <a:p>
            <a:r>
              <a:rPr lang="id-ID" sz="1600" dirty="0"/>
              <a:t>      Elemen Proses Kerja yang bisa mengakibatkan </a:t>
            </a:r>
          </a:p>
          <a:p>
            <a:r>
              <a:rPr lang="id-ID" sz="1600" dirty="0"/>
              <a:t>      kegagalan pada proses/produk.</a:t>
            </a:r>
          </a:p>
          <a:p>
            <a:pPr marL="285750" indent="-285750">
              <a:buFont typeface="Courier New" panose="02070309020205020404" pitchFamily="49" charset="0"/>
              <a:buChar char="o"/>
            </a:pPr>
            <a:r>
              <a:rPr lang="id-ID" sz="1600" dirty="0"/>
              <a:t>Penyebab potensi kegagalan bisa terdiri dari:</a:t>
            </a:r>
          </a:p>
          <a:p>
            <a:r>
              <a:rPr lang="id-ID" sz="1600" dirty="0">
                <a:solidFill>
                  <a:srgbClr val="C00000"/>
                </a:solidFill>
              </a:rPr>
              <a:t>      1. Manusia</a:t>
            </a:r>
          </a:p>
          <a:p>
            <a:r>
              <a:rPr lang="id-ID" sz="1600" dirty="0"/>
              <a:t>           - Dapatkah part yang tidak sesuai standard dipasang?</a:t>
            </a:r>
          </a:p>
          <a:p>
            <a:r>
              <a:rPr lang="id-ID" sz="1600" dirty="0"/>
              <a:t>           - Adakah sistem yang bisa mendeteksi jika ada part yang belum dipasang ?</a:t>
            </a:r>
          </a:p>
          <a:p>
            <a:r>
              <a:rPr lang="id-ID" sz="1600" dirty="0">
                <a:solidFill>
                  <a:schemeClr val="accent5">
                    <a:lumMod val="50000"/>
                  </a:schemeClr>
                </a:solidFill>
              </a:rPr>
              <a:t>      2. Mesin / Peralatan</a:t>
            </a:r>
          </a:p>
          <a:p>
            <a:r>
              <a:rPr lang="id-ID" sz="1600" dirty="0"/>
              <a:t>           - Bisakah parameter seeting mesin terdeteksi jika keluar dari batas kontrol?</a:t>
            </a:r>
          </a:p>
          <a:p>
            <a:r>
              <a:rPr lang="id-ID" sz="1600" dirty="0"/>
              <a:t>           - Dapatkan mesin di operasikan dalam mode manual, melewati mode otomatis?</a:t>
            </a:r>
          </a:p>
          <a:p>
            <a:r>
              <a:rPr lang="id-ID" sz="1600" dirty="0">
                <a:solidFill>
                  <a:srgbClr val="7030A0"/>
                </a:solidFill>
              </a:rPr>
              <a:t>      3. Material</a:t>
            </a:r>
          </a:p>
          <a:p>
            <a:r>
              <a:rPr lang="id-ID" sz="1600" dirty="0"/>
              <a:t>           - Dapatkah material yang terlalu sedikit / terlalu banyak bisa digunakan?</a:t>
            </a:r>
          </a:p>
          <a:p>
            <a:r>
              <a:rPr lang="id-ID" sz="1600" dirty="0"/>
              <a:t>           - Dapatkah material yang salah bisa digunakan?</a:t>
            </a:r>
          </a:p>
          <a:p>
            <a:r>
              <a:rPr lang="id-ID" sz="1600" dirty="0">
                <a:solidFill>
                  <a:srgbClr val="00B050"/>
                </a:solidFill>
              </a:rPr>
              <a:t>      4. Environment</a:t>
            </a:r>
          </a:p>
          <a:p>
            <a:r>
              <a:rPr lang="id-ID" sz="1600" dirty="0"/>
              <a:t>           - Apakah pencahayaan yang kurang bisa menimbulkan kesalahan pada proses?</a:t>
            </a:r>
          </a:p>
          <a:p>
            <a:r>
              <a:rPr lang="id-ID" sz="1600" dirty="0"/>
              <a:t>           </a:t>
            </a:r>
          </a:p>
          <a:p>
            <a:r>
              <a:rPr lang="id-ID" sz="1600" dirty="0"/>
              <a:t>                                    </a:t>
            </a:r>
          </a:p>
          <a:p>
            <a:endParaRPr lang="id-ID" sz="1600" dirty="0"/>
          </a:p>
          <a:p>
            <a:endParaRPr lang="id-ID" sz="1600" dirty="0"/>
          </a:p>
        </p:txBody>
      </p:sp>
      <p:pic>
        <p:nvPicPr>
          <p:cNvPr id="2050" name="Picture 2" descr="Related image">
            <a:extLst>
              <a:ext uri="{FF2B5EF4-FFF2-40B4-BE49-F238E27FC236}">
                <a16:creationId xmlns:a16="http://schemas.microsoft.com/office/drawing/2014/main" id="{1B0CB588-C798-464D-A9E4-299E5A7C982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28906" r="74844"/>
                    </a14:imgEffect>
                  </a14:imgLayer>
                </a14:imgProps>
              </a:ext>
              <a:ext uri="{28A0092B-C50C-407E-A947-70E740481C1C}">
                <a14:useLocalDpi xmlns:a14="http://schemas.microsoft.com/office/drawing/2010/main" val="0"/>
              </a:ext>
            </a:extLst>
          </a:blip>
          <a:srcRect l="28131" r="23919"/>
          <a:stretch/>
        </p:blipFill>
        <p:spPr bwMode="auto">
          <a:xfrm rot="10800000">
            <a:off x="-104932" y="0"/>
            <a:ext cx="3028013" cy="257830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083D63B2-769F-427C-B7DE-735AEF06532C}"/>
              </a:ext>
            </a:extLst>
          </p:cNvPr>
          <p:cNvGrpSpPr/>
          <p:nvPr/>
        </p:nvGrpSpPr>
        <p:grpSpPr>
          <a:xfrm>
            <a:off x="1783835" y="1115789"/>
            <a:ext cx="7066374" cy="1083732"/>
            <a:chOff x="2158589" y="2256087"/>
            <a:chExt cx="7066374" cy="1083732"/>
          </a:xfrm>
        </p:grpSpPr>
        <p:grpSp>
          <p:nvGrpSpPr>
            <p:cNvPr id="19" name="Group 18">
              <a:extLst>
                <a:ext uri="{FF2B5EF4-FFF2-40B4-BE49-F238E27FC236}">
                  <a16:creationId xmlns:a16="http://schemas.microsoft.com/office/drawing/2014/main" id="{CEC9DC8F-5269-43F3-AD93-31EB6F87632E}"/>
                </a:ext>
              </a:extLst>
            </p:cNvPr>
            <p:cNvGrpSpPr/>
            <p:nvPr/>
          </p:nvGrpSpPr>
          <p:grpSpPr>
            <a:xfrm>
              <a:off x="2158589" y="2256087"/>
              <a:ext cx="7066374" cy="1083732"/>
              <a:chOff x="2926685" y="1945191"/>
              <a:chExt cx="7066374" cy="1083732"/>
            </a:xfrm>
          </p:grpSpPr>
          <p:sp>
            <p:nvSpPr>
              <p:cNvPr id="22" name="Trapezoid 11">
                <a:extLst>
                  <a:ext uri="{FF2B5EF4-FFF2-40B4-BE49-F238E27FC236}">
                    <a16:creationId xmlns:a16="http://schemas.microsoft.com/office/drawing/2014/main" id="{2DDBCCD8-2353-48B2-9DB4-2E797100A48D}"/>
                  </a:ext>
                </a:extLst>
              </p:cNvPr>
              <p:cNvSpPr/>
              <p:nvPr/>
            </p:nvSpPr>
            <p:spPr>
              <a:xfrm rot="16200000">
                <a:off x="3301009" y="1570867"/>
                <a:ext cx="1083732" cy="1832379"/>
              </a:xfrm>
              <a:custGeom>
                <a:avLst/>
                <a:gdLst>
                  <a:gd name="connsiteX0" fmla="*/ 0 w 1083732"/>
                  <a:gd name="connsiteY0" fmla="*/ 1547572 h 1547572"/>
                  <a:gd name="connsiteX1" fmla="*/ 270933 w 1083732"/>
                  <a:gd name="connsiteY1" fmla="*/ 0 h 1547572"/>
                  <a:gd name="connsiteX2" fmla="*/ 812799 w 1083732"/>
                  <a:gd name="connsiteY2" fmla="*/ 0 h 1547572"/>
                  <a:gd name="connsiteX3" fmla="*/ 1083732 w 1083732"/>
                  <a:gd name="connsiteY3" fmla="*/ 1547572 h 1547572"/>
                  <a:gd name="connsiteX4" fmla="*/ 0 w 1083732"/>
                  <a:gd name="connsiteY4" fmla="*/ 1547572 h 1547572"/>
                  <a:gd name="connsiteX0" fmla="*/ 0 w 1083732"/>
                  <a:gd name="connsiteY0" fmla="*/ 1547572 h 1547572"/>
                  <a:gd name="connsiteX1" fmla="*/ 812799 w 1083732"/>
                  <a:gd name="connsiteY1" fmla="*/ 0 h 1547572"/>
                  <a:gd name="connsiteX2" fmla="*/ 1083732 w 1083732"/>
                  <a:gd name="connsiteY2" fmla="*/ 1547572 h 1547572"/>
                  <a:gd name="connsiteX3" fmla="*/ 0 w 1083732"/>
                  <a:gd name="connsiteY3" fmla="*/ 1547572 h 1547572"/>
                  <a:gd name="connsiteX0" fmla="*/ 0 w 1083732"/>
                  <a:gd name="connsiteY0" fmla="*/ 1667493 h 1667493"/>
                  <a:gd name="connsiteX1" fmla="*/ 587946 w 1083732"/>
                  <a:gd name="connsiteY1" fmla="*/ 0 h 1667493"/>
                  <a:gd name="connsiteX2" fmla="*/ 1083732 w 1083732"/>
                  <a:gd name="connsiteY2" fmla="*/ 1667493 h 1667493"/>
                  <a:gd name="connsiteX3" fmla="*/ 0 w 1083732"/>
                  <a:gd name="connsiteY3" fmla="*/ 1667493 h 1667493"/>
                  <a:gd name="connsiteX0" fmla="*/ 0 w 1083732"/>
                  <a:gd name="connsiteY0" fmla="*/ 1622519 h 1622519"/>
                  <a:gd name="connsiteX1" fmla="*/ 557966 w 1083732"/>
                  <a:gd name="connsiteY1" fmla="*/ 0 h 1622519"/>
                  <a:gd name="connsiteX2" fmla="*/ 1083732 w 1083732"/>
                  <a:gd name="connsiteY2" fmla="*/ 1622519 h 1622519"/>
                  <a:gd name="connsiteX3" fmla="*/ 0 w 1083732"/>
                  <a:gd name="connsiteY3" fmla="*/ 1622519 h 1622519"/>
                  <a:gd name="connsiteX0" fmla="*/ 0 w 1083732"/>
                  <a:gd name="connsiteY0" fmla="*/ 1832379 h 1832379"/>
                  <a:gd name="connsiteX1" fmla="*/ 303133 w 1083732"/>
                  <a:gd name="connsiteY1" fmla="*/ 0 h 1832379"/>
                  <a:gd name="connsiteX2" fmla="*/ 1083732 w 1083732"/>
                  <a:gd name="connsiteY2" fmla="*/ 1832379 h 1832379"/>
                  <a:gd name="connsiteX3" fmla="*/ 0 w 1083732"/>
                  <a:gd name="connsiteY3" fmla="*/ 1832379 h 1832379"/>
                </a:gdLst>
                <a:ahLst/>
                <a:cxnLst>
                  <a:cxn ang="0">
                    <a:pos x="connsiteX0" y="connsiteY0"/>
                  </a:cxn>
                  <a:cxn ang="0">
                    <a:pos x="connsiteX1" y="connsiteY1"/>
                  </a:cxn>
                  <a:cxn ang="0">
                    <a:pos x="connsiteX2" y="connsiteY2"/>
                  </a:cxn>
                  <a:cxn ang="0">
                    <a:pos x="connsiteX3" y="connsiteY3"/>
                  </a:cxn>
                </a:cxnLst>
                <a:rect l="l" t="t" r="r" b="b"/>
                <a:pathLst>
                  <a:path w="1083732" h="1832379">
                    <a:moveTo>
                      <a:pt x="0" y="1832379"/>
                    </a:moveTo>
                    <a:lnTo>
                      <a:pt x="303133" y="0"/>
                    </a:lnTo>
                    <a:lnTo>
                      <a:pt x="1083732" y="1832379"/>
                    </a:lnTo>
                    <a:lnTo>
                      <a:pt x="0" y="1832379"/>
                    </a:lnTo>
                    <a:close/>
                  </a:path>
                </a:pathLst>
              </a:custGeom>
              <a:gradFill flip="none" rotWithShape="1">
                <a:gsLst>
                  <a:gs pos="0">
                    <a:srgbClr val="FFFF00">
                      <a:alpha val="57000"/>
                    </a:srgbClr>
                  </a:gs>
                  <a:gs pos="59000">
                    <a:srgbClr val="FFC000"/>
                  </a:gs>
                  <a:gs pos="100000">
                    <a:schemeClr val="accent4">
                      <a:lumMod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15">
                <a:extLst>
                  <a:ext uri="{FF2B5EF4-FFF2-40B4-BE49-F238E27FC236}">
                    <a16:creationId xmlns:a16="http://schemas.microsoft.com/office/drawing/2014/main" id="{33944683-4B5B-44DB-9C22-3441F28DC8FB}"/>
                  </a:ext>
                </a:extLst>
              </p:cNvPr>
              <p:cNvSpPr/>
              <p:nvPr/>
            </p:nvSpPr>
            <p:spPr>
              <a:xfrm>
                <a:off x="4757408" y="1945191"/>
                <a:ext cx="5235651" cy="1083732"/>
              </a:xfrm>
              <a:custGeom>
                <a:avLst/>
                <a:gdLst>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153335"/>
                  <a:gd name="connsiteY0" fmla="*/ 0 h 1080000"/>
                  <a:gd name="connsiteX1" fmla="*/ 0 w 5153335"/>
                  <a:gd name="connsiteY1" fmla="*/ 0 h 1080000"/>
                  <a:gd name="connsiteX2" fmla="*/ 5002817 w 5153335"/>
                  <a:gd name="connsiteY2" fmla="*/ 0 h 1080000"/>
                  <a:gd name="connsiteX3" fmla="*/ 5002817 w 5153335"/>
                  <a:gd name="connsiteY3" fmla="*/ 0 h 1080000"/>
                  <a:gd name="connsiteX4" fmla="*/ 5002817 w 5153335"/>
                  <a:gd name="connsiteY4" fmla="*/ 1080000 h 1080000"/>
                  <a:gd name="connsiteX5" fmla="*/ 5002817 w 5153335"/>
                  <a:gd name="connsiteY5" fmla="*/ 1080000 h 1080000"/>
                  <a:gd name="connsiteX6" fmla="*/ 0 w 5153335"/>
                  <a:gd name="connsiteY6" fmla="*/ 1080000 h 1080000"/>
                  <a:gd name="connsiteX7" fmla="*/ 0 w 5153335"/>
                  <a:gd name="connsiteY7" fmla="*/ 1080000 h 1080000"/>
                  <a:gd name="connsiteX8" fmla="*/ 0 w 5153335"/>
                  <a:gd name="connsiteY8" fmla="*/ 0 h 1080000"/>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 name="connsiteX0" fmla="*/ 0 w 5002817"/>
                  <a:gd name="connsiteY0" fmla="*/ 0 h 1080000"/>
                  <a:gd name="connsiteX1" fmla="*/ 0 w 5002817"/>
                  <a:gd name="connsiteY1" fmla="*/ 0 h 1080000"/>
                  <a:gd name="connsiteX2" fmla="*/ 5002817 w 5002817"/>
                  <a:gd name="connsiteY2" fmla="*/ 0 h 1080000"/>
                  <a:gd name="connsiteX3" fmla="*/ 5002817 w 5002817"/>
                  <a:gd name="connsiteY3" fmla="*/ 0 h 1080000"/>
                  <a:gd name="connsiteX4" fmla="*/ 5002817 w 5002817"/>
                  <a:gd name="connsiteY4" fmla="*/ 1080000 h 1080000"/>
                  <a:gd name="connsiteX5" fmla="*/ 5002817 w 5002817"/>
                  <a:gd name="connsiteY5" fmla="*/ 1080000 h 1080000"/>
                  <a:gd name="connsiteX6" fmla="*/ 0 w 5002817"/>
                  <a:gd name="connsiteY6" fmla="*/ 1080000 h 1080000"/>
                  <a:gd name="connsiteX7" fmla="*/ 0 w 5002817"/>
                  <a:gd name="connsiteY7" fmla="*/ 1080000 h 1080000"/>
                  <a:gd name="connsiteX8" fmla="*/ 0 w 5002817"/>
                  <a:gd name="connsiteY8"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817" h="1080000">
                    <a:moveTo>
                      <a:pt x="0" y="0"/>
                    </a:moveTo>
                    <a:lnTo>
                      <a:pt x="0" y="0"/>
                    </a:lnTo>
                    <a:lnTo>
                      <a:pt x="5002817" y="0"/>
                    </a:lnTo>
                    <a:lnTo>
                      <a:pt x="5002817" y="0"/>
                    </a:lnTo>
                    <a:lnTo>
                      <a:pt x="5002817" y="1080000"/>
                    </a:lnTo>
                    <a:lnTo>
                      <a:pt x="5002817" y="1080000"/>
                    </a:lnTo>
                    <a:lnTo>
                      <a:pt x="0" y="1080000"/>
                    </a:lnTo>
                    <a:lnTo>
                      <a:pt x="0" y="1080000"/>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9CA94957-2B7A-4253-B34C-BD556AA2413A}"/>
                </a:ext>
              </a:extLst>
            </p:cNvPr>
            <p:cNvSpPr txBox="1"/>
            <p:nvPr/>
          </p:nvSpPr>
          <p:spPr>
            <a:xfrm>
              <a:off x="3338554" y="2470724"/>
              <a:ext cx="470000" cy="769441"/>
            </a:xfrm>
            <a:prstGeom prst="rect">
              <a:avLst/>
            </a:prstGeom>
            <a:noFill/>
          </p:spPr>
          <p:txBody>
            <a:bodyPr wrap="none" rtlCol="0">
              <a:spAutoFit/>
            </a:bodyPr>
            <a:lstStyle/>
            <a:p>
              <a:r>
                <a:rPr lang="en-US" sz="4400" dirty="0">
                  <a:solidFill>
                    <a:schemeClr val="bg1"/>
                  </a:solidFill>
                </a:rPr>
                <a:t>4</a:t>
              </a:r>
            </a:p>
          </p:txBody>
        </p:sp>
        <p:sp>
          <p:nvSpPr>
            <p:cNvPr id="21" name="Rectangle 20">
              <a:extLst>
                <a:ext uri="{FF2B5EF4-FFF2-40B4-BE49-F238E27FC236}">
                  <a16:creationId xmlns:a16="http://schemas.microsoft.com/office/drawing/2014/main" id="{16B95228-F873-4699-BA00-D27EA78BE784}"/>
                </a:ext>
              </a:extLst>
            </p:cNvPr>
            <p:cNvSpPr/>
            <p:nvPr/>
          </p:nvSpPr>
          <p:spPr>
            <a:xfrm>
              <a:off x="4160383" y="2459503"/>
              <a:ext cx="4893508" cy="861774"/>
            </a:xfrm>
            <a:prstGeom prst="rect">
              <a:avLst/>
            </a:prstGeom>
          </p:spPr>
          <p:txBody>
            <a:bodyPr wrap="square">
              <a:spAutoFit/>
            </a:bodyPr>
            <a:lstStyle/>
            <a:p>
              <a:r>
                <a:rPr lang="id-ID" b="1" dirty="0">
                  <a:solidFill>
                    <a:schemeClr val="bg1"/>
                  </a:solidFill>
                </a:rPr>
                <a:t>IDENTIFIKASI PENYEBAB POTENSI KEGAGALAN PADA PROSES</a:t>
              </a:r>
            </a:p>
            <a:p>
              <a:pPr marL="342900" indent="-342900">
                <a:buAutoNum type="arabicPeriod" startAt="3"/>
              </a:pPr>
              <a:endParaRPr lang="id-ID" sz="1400" dirty="0">
                <a:solidFill>
                  <a:schemeClr val="bg1"/>
                </a:solidFill>
              </a:endParaRPr>
            </a:p>
          </p:txBody>
        </p:sp>
      </p:grpSp>
      <p:sp>
        <p:nvSpPr>
          <p:cNvPr id="24" name="Rectangle 23">
            <a:extLst>
              <a:ext uri="{FF2B5EF4-FFF2-40B4-BE49-F238E27FC236}">
                <a16:creationId xmlns:a16="http://schemas.microsoft.com/office/drawing/2014/main" id="{579F9DC7-2EB9-4396-BAE1-8EB7F049F274}"/>
              </a:ext>
            </a:extLst>
          </p:cNvPr>
          <p:cNvSpPr/>
          <p:nvPr/>
        </p:nvSpPr>
        <p:spPr>
          <a:xfrm>
            <a:off x="0" y="3284457"/>
            <a:ext cx="681037" cy="357354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2839383-4F9E-2344-B2C5-7BAFC3C67670}"/>
              </a:ext>
            </a:extLst>
          </p:cNvPr>
          <p:cNvPicPr>
            <a:picLocks noChangeAspect="1"/>
          </p:cNvPicPr>
          <p:nvPr/>
        </p:nvPicPr>
        <p:blipFill>
          <a:blip r:embed="rId4"/>
          <a:stretch>
            <a:fillRect/>
          </a:stretch>
        </p:blipFill>
        <p:spPr>
          <a:xfrm>
            <a:off x="6022563" y="2386016"/>
            <a:ext cx="3564509" cy="1356460"/>
          </a:xfrm>
          <a:prstGeom prst="rect">
            <a:avLst/>
          </a:prstGeom>
        </p:spPr>
      </p:pic>
      <p:sp>
        <p:nvSpPr>
          <p:cNvPr id="4" name="Up Arrow 3">
            <a:extLst>
              <a:ext uri="{FF2B5EF4-FFF2-40B4-BE49-F238E27FC236}">
                <a16:creationId xmlns:a16="http://schemas.microsoft.com/office/drawing/2014/main" id="{E419CFA4-6093-1A46-A0FB-2657AF04ADA3}"/>
              </a:ext>
            </a:extLst>
          </p:cNvPr>
          <p:cNvSpPr/>
          <p:nvPr/>
        </p:nvSpPr>
        <p:spPr>
          <a:xfrm>
            <a:off x="8679137" y="3737279"/>
            <a:ext cx="545826" cy="836459"/>
          </a:xfrm>
          <a:prstGeom prs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0FC946-47EC-B746-94B9-EAC1D3F4B29F}"/>
              </a:ext>
            </a:extLst>
          </p:cNvPr>
          <p:cNvSpPr txBox="1"/>
          <p:nvPr/>
        </p:nvSpPr>
        <p:spPr>
          <a:xfrm>
            <a:off x="8011885" y="4653385"/>
            <a:ext cx="1894115" cy="1088826"/>
          </a:xfrm>
          <a:prstGeom prst="rect">
            <a:avLst/>
          </a:prstGeom>
          <a:solidFill>
            <a:schemeClr val="accent4">
              <a:lumMod val="20000"/>
              <a:lumOff val="80000"/>
            </a:schemeClr>
          </a:solidFill>
          <a:ln>
            <a:noFill/>
          </a:ln>
        </p:spPr>
        <p:txBody>
          <a:bodyPr wrap="square" rtlCol="0">
            <a:spAutoFit/>
          </a:bodyPr>
          <a:lstStyle/>
          <a:p>
            <a:r>
              <a:rPr lang="en-US" sz="1600" b="1" dirty="0"/>
              <a:t>Failure cause </a:t>
            </a:r>
            <a:r>
              <a:rPr lang="en-US" sz="1600" b="1" dirty="0" err="1"/>
              <a:t>adalah</a:t>
            </a:r>
            <a:r>
              <a:rPr lang="en-US" sz="1600" b="1" dirty="0"/>
              <a:t> ANTITESA </a:t>
            </a:r>
            <a:r>
              <a:rPr lang="en-US" sz="1600" b="1" dirty="0" err="1"/>
              <a:t>dari</a:t>
            </a:r>
            <a:r>
              <a:rPr lang="en-US" sz="1600" b="1" dirty="0"/>
              <a:t> FUNGSI pada work element </a:t>
            </a:r>
          </a:p>
        </p:txBody>
      </p:sp>
      <p:sp>
        <p:nvSpPr>
          <p:cNvPr id="5" name="Footer Placeholder 4">
            <a:extLst>
              <a:ext uri="{FF2B5EF4-FFF2-40B4-BE49-F238E27FC236}">
                <a16:creationId xmlns:a16="http://schemas.microsoft.com/office/drawing/2014/main" id="{05689315-80E1-483F-8249-A13068E0FF8B}"/>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991737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wipe(left)">
                                      <p:cBhvr>
                                        <p:cTn id="15" dur="500"/>
                                        <p:tgtEl>
                                          <p:spTgt spid="2">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left)">
                                      <p:cBhvr>
                                        <p:cTn id="19" dur="500"/>
                                        <p:tgtEl>
                                          <p:spTgt spid="2">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wipe(left)">
                                      <p:cBhvr>
                                        <p:cTn id="23" dur="500"/>
                                        <p:tgtEl>
                                          <p:spTgt spid="2">
                                            <p:txEl>
                                              <p:pRg st="3" end="3"/>
                                            </p:txEl>
                                          </p:spTgt>
                                        </p:tgtEl>
                                      </p:cBhvr>
                                    </p:animEffect>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2" presetClass="entr" presetSubtype="4" fill="hold" nodeType="after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 calcmode="lin" valueType="num">
                                      <p:cBhvr additive="base">
                                        <p:cTn id="40"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anim calcmode="lin" valueType="num">
                                      <p:cBhvr additive="base">
                                        <p:cTn id="44"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
                                            <p:txEl>
                                              <p:pRg st="8" end="8"/>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
                                            <p:txEl>
                                              <p:pRg st="9" end="9"/>
                                            </p:txEl>
                                          </p:spTgt>
                                        </p:tgtEl>
                                        <p:attrNameLst>
                                          <p:attrName>style.visibility</p:attrName>
                                        </p:attrNameLst>
                                      </p:cBhvr>
                                      <p:to>
                                        <p:strVal val="visible"/>
                                      </p:to>
                                    </p:set>
                                    <p:anim calcmode="lin" valueType="num">
                                      <p:cBhvr additive="base">
                                        <p:cTn id="48"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ID="2" presetClass="entr" presetSubtype="4" fill="hold" nodeType="after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anim calcmode="lin" valueType="num">
                                      <p:cBhvr additive="base">
                                        <p:cTn id="5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 calcmode="lin" valueType="num">
                                      <p:cBhvr additive="base">
                                        <p:cTn id="5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
                                            <p:txEl>
                                              <p:pRg st="12" end="12"/>
                                            </p:txEl>
                                          </p:spTgt>
                                        </p:tgtEl>
                                        <p:attrNameLst>
                                          <p:attrName>style.visibility</p:attrName>
                                        </p:attrNameLst>
                                      </p:cBhvr>
                                      <p:to>
                                        <p:strVal val="visible"/>
                                      </p:to>
                                    </p:set>
                                    <p:anim calcmode="lin" valueType="num">
                                      <p:cBhvr additive="base">
                                        <p:cTn id="61"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par>
                          <p:cTn id="63" fill="hold">
                            <p:stCondLst>
                              <p:cond delay="4000"/>
                            </p:stCondLst>
                            <p:childTnLst>
                              <p:par>
                                <p:cTn id="64" presetID="2" presetClass="entr" presetSubtype="4" fill="hold" nodeType="afterEffect">
                                  <p:stCondLst>
                                    <p:cond delay="0"/>
                                  </p:stCondLst>
                                  <p:childTnLst>
                                    <p:set>
                                      <p:cBhvr>
                                        <p:cTn id="65" dur="1" fill="hold">
                                          <p:stCondLst>
                                            <p:cond delay="0"/>
                                          </p:stCondLst>
                                        </p:cTn>
                                        <p:tgtEl>
                                          <p:spTgt spid="2">
                                            <p:txEl>
                                              <p:pRg st="13" end="13"/>
                                            </p:txEl>
                                          </p:spTgt>
                                        </p:tgtEl>
                                        <p:attrNameLst>
                                          <p:attrName>style.visibility</p:attrName>
                                        </p:attrNameLst>
                                      </p:cBhvr>
                                      <p:to>
                                        <p:strVal val="visible"/>
                                      </p:to>
                                    </p:set>
                                    <p:anim calcmode="lin" valueType="num">
                                      <p:cBhvr additive="base">
                                        <p:cTn id="66"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
                                            <p:txEl>
                                              <p:pRg st="13" end="13"/>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2">
                                            <p:txEl>
                                              <p:pRg st="14" end="14"/>
                                            </p:txEl>
                                          </p:spTgt>
                                        </p:tgtEl>
                                        <p:attrNameLst>
                                          <p:attrName>style.visibility</p:attrName>
                                        </p:attrNameLst>
                                      </p:cBhvr>
                                      <p:to>
                                        <p:strVal val="visible"/>
                                      </p:to>
                                    </p:set>
                                    <p:anim calcmode="lin" valueType="num">
                                      <p:cBhvr additive="base">
                                        <p:cTn id="70"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2824"/>
            <a:ext cx="501921"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1692270" y="155503"/>
            <a:ext cx="73945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d-ID" altLang="id-ID" sz="2000" dirty="0">
                <a:latin typeface="Verdana" panose="020B0604030504040204" pitchFamily="34" charset="0"/>
              </a:rPr>
              <a:t>Keterkaitan analisa Fungsi (step 3) terhadap </a:t>
            </a:r>
          </a:p>
          <a:p>
            <a:pPr algn="ctr"/>
            <a:r>
              <a:rPr lang="id-ID" altLang="id-ID" sz="2000" dirty="0">
                <a:latin typeface="Verdana" panose="020B0604030504040204" pitchFamily="34" charset="0"/>
              </a:rPr>
              <a:t>Analisa kegagalan (step 4)</a:t>
            </a:r>
            <a:endParaRPr lang="en-US" altLang="id-ID" sz="2000" dirty="0">
              <a:latin typeface="Verdana" panose="020B0604030504040204" pitchFamily="34" charset="0"/>
            </a:endParaRPr>
          </a:p>
        </p:txBody>
      </p:sp>
      <p:pic>
        <p:nvPicPr>
          <p:cNvPr id="2" name="Picture 1">
            <a:extLst>
              <a:ext uri="{FF2B5EF4-FFF2-40B4-BE49-F238E27FC236}">
                <a16:creationId xmlns:a16="http://schemas.microsoft.com/office/drawing/2014/main" id="{0D15B1ED-EAF1-4439-9CEC-8A1D7CCB41A2}"/>
              </a:ext>
            </a:extLst>
          </p:cNvPr>
          <p:cNvPicPr>
            <a:picLocks noChangeAspect="1"/>
          </p:cNvPicPr>
          <p:nvPr/>
        </p:nvPicPr>
        <p:blipFill>
          <a:blip r:embed="rId2"/>
          <a:stretch>
            <a:fillRect/>
          </a:stretch>
        </p:blipFill>
        <p:spPr>
          <a:xfrm>
            <a:off x="1103154" y="4076939"/>
            <a:ext cx="1704426" cy="2272568"/>
          </a:xfrm>
          <a:prstGeom prst="rect">
            <a:avLst/>
          </a:prstGeom>
        </p:spPr>
      </p:pic>
      <p:graphicFrame>
        <p:nvGraphicFramePr>
          <p:cNvPr id="15" name="Table 8">
            <a:extLst>
              <a:ext uri="{FF2B5EF4-FFF2-40B4-BE49-F238E27FC236}">
                <a16:creationId xmlns:a16="http://schemas.microsoft.com/office/drawing/2014/main" id="{E5DF41D2-34C4-514F-A17B-66AF6CEB7B19}"/>
              </a:ext>
            </a:extLst>
          </p:cNvPr>
          <p:cNvGraphicFramePr>
            <a:graphicFrameLocks noGrp="1"/>
          </p:cNvGraphicFramePr>
          <p:nvPr>
            <p:extLst>
              <p:ext uri="{D42A27DB-BD31-4B8C-83A1-F6EECF244321}">
                <p14:modId xmlns:p14="http://schemas.microsoft.com/office/powerpoint/2010/main" val="1054687414"/>
              </p:ext>
            </p:extLst>
          </p:nvPr>
        </p:nvGraphicFramePr>
        <p:xfrm>
          <a:off x="133035" y="1004384"/>
          <a:ext cx="6694109" cy="2824438"/>
        </p:xfrm>
        <a:graphic>
          <a:graphicData uri="http://schemas.openxmlformats.org/drawingml/2006/table">
            <a:tbl>
              <a:tblPr firstRow="1" bandRow="1">
                <a:tableStyleId>{5940675A-B579-460E-94D1-54222C63F5DA}</a:tableStyleId>
              </a:tblPr>
              <a:tblGrid>
                <a:gridCol w="2221383">
                  <a:extLst>
                    <a:ext uri="{9D8B030D-6E8A-4147-A177-3AD203B41FA5}">
                      <a16:colId xmlns:a16="http://schemas.microsoft.com/office/drawing/2014/main" val="3458441544"/>
                    </a:ext>
                  </a:extLst>
                </a:gridCol>
                <a:gridCol w="2236485">
                  <a:extLst>
                    <a:ext uri="{9D8B030D-6E8A-4147-A177-3AD203B41FA5}">
                      <a16:colId xmlns:a16="http://schemas.microsoft.com/office/drawing/2014/main" val="3802708620"/>
                    </a:ext>
                  </a:extLst>
                </a:gridCol>
                <a:gridCol w="2236241">
                  <a:extLst>
                    <a:ext uri="{9D8B030D-6E8A-4147-A177-3AD203B41FA5}">
                      <a16:colId xmlns:a16="http://schemas.microsoft.com/office/drawing/2014/main" val="3486491915"/>
                    </a:ext>
                  </a:extLst>
                </a:gridCol>
              </a:tblGrid>
              <a:tr h="236763">
                <a:tc gridSpan="3">
                  <a:txBody>
                    <a:bodyPr/>
                    <a:lstStyle/>
                    <a:p>
                      <a:pPr algn="ctr"/>
                      <a:r>
                        <a:rPr lang="en-US" sz="1400" dirty="0">
                          <a:solidFill>
                            <a:schemeClr val="bg1"/>
                          </a:solidFill>
                        </a:rPr>
                        <a:t>FUNCTION ANALYSIS STEP 3</a:t>
                      </a:r>
                    </a:p>
                  </a:txBody>
                  <a:tcPr>
                    <a:solidFill>
                      <a:schemeClr val="bg1"/>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57780998"/>
                  </a:ext>
                </a:extLst>
              </a:tr>
              <a:tr h="555802">
                <a:tc>
                  <a:txBody>
                    <a:bodyPr/>
                    <a:lstStyle/>
                    <a:p>
                      <a:pPr marL="342900" indent="-342900" algn="ctr">
                        <a:buAutoNum type="arabicPeriod"/>
                      </a:pPr>
                      <a:r>
                        <a:rPr lang="en-US" sz="1100" dirty="0"/>
                        <a:t>Function of Process Item</a:t>
                      </a:r>
                    </a:p>
                    <a:p>
                      <a:pPr marL="342900" indent="-342900" algn="ctr">
                        <a:buAutoNum type="arabicPeriod"/>
                      </a:pPr>
                      <a:endParaRPr lang="en-US" sz="1100" dirty="0"/>
                    </a:p>
                    <a:p>
                      <a:pPr marL="0" indent="0" algn="ctr">
                        <a:buNone/>
                      </a:pPr>
                      <a:r>
                        <a:rPr lang="en-US" sz="1100" dirty="0"/>
                        <a:t>Function of system , subsystem, Part Element of Process</a:t>
                      </a:r>
                    </a:p>
                  </a:txBody>
                  <a:tcPr>
                    <a:solidFill>
                      <a:schemeClr val="bg2">
                        <a:lumMod val="90000"/>
                      </a:schemeClr>
                    </a:solidFill>
                  </a:tcPr>
                </a:tc>
                <a:tc>
                  <a:txBody>
                    <a:bodyPr/>
                    <a:lstStyle/>
                    <a:p>
                      <a:pPr algn="ctr"/>
                      <a:r>
                        <a:rPr lang="en-US" sz="1100" dirty="0"/>
                        <a:t>2. Function of Process step and Product Characteristic </a:t>
                      </a:r>
                    </a:p>
                    <a:p>
                      <a:pPr algn="ctr"/>
                      <a:r>
                        <a:rPr lang="en-US" sz="1100" dirty="0"/>
                        <a:t>(Quantitative value is optimal)</a:t>
                      </a:r>
                    </a:p>
                  </a:txBody>
                  <a:tcPr>
                    <a:solidFill>
                      <a:schemeClr val="bg2">
                        <a:lumMod val="90000"/>
                      </a:schemeClr>
                    </a:solidFill>
                  </a:tcPr>
                </a:tc>
                <a:tc>
                  <a:txBody>
                    <a:bodyPr/>
                    <a:lstStyle/>
                    <a:p>
                      <a:pPr algn="ctr"/>
                      <a:r>
                        <a:rPr lang="en-US" sz="1100" dirty="0"/>
                        <a:t>3. Function of the Process Work and Process Characteristic</a:t>
                      </a:r>
                    </a:p>
                  </a:txBody>
                  <a:tcPr>
                    <a:solidFill>
                      <a:schemeClr val="bg2">
                        <a:lumMod val="90000"/>
                      </a:schemeClr>
                    </a:solidFill>
                  </a:tcPr>
                </a:tc>
                <a:extLst>
                  <a:ext uri="{0D108BD9-81ED-4DB2-BD59-A6C34878D82A}">
                    <a16:rowId xmlns:a16="http://schemas.microsoft.com/office/drawing/2014/main" val="1730897741"/>
                  </a:ext>
                </a:extLst>
              </a:tr>
              <a:tr h="1757638">
                <a:tc>
                  <a:txBody>
                    <a:bodyPr/>
                    <a:lstStyle/>
                    <a:p>
                      <a:pPr algn="l"/>
                      <a:r>
                        <a:rPr lang="en-US" sz="1100" u="sng" dirty="0">
                          <a:solidFill>
                            <a:srgbClr val="C00000"/>
                          </a:solidFill>
                        </a:rPr>
                        <a:t>Your Plant :</a:t>
                      </a:r>
                    </a:p>
                    <a:p>
                      <a:pPr algn="l"/>
                      <a:r>
                        <a:rPr lang="en-US" sz="1100" dirty="0">
                          <a:solidFill>
                            <a:srgbClr val="C00000"/>
                          </a:solidFill>
                        </a:rPr>
                        <a:t>Assembly of shaft into pole housing assembly</a:t>
                      </a:r>
                    </a:p>
                    <a:p>
                      <a:pPr algn="l"/>
                      <a:r>
                        <a:rPr lang="en-US" sz="1100" u="sng" dirty="0">
                          <a:solidFill>
                            <a:srgbClr val="C00000"/>
                          </a:solidFill>
                        </a:rPr>
                        <a:t>Ship to Plant:</a:t>
                      </a:r>
                    </a:p>
                    <a:p>
                      <a:pPr algn="l"/>
                      <a:r>
                        <a:rPr lang="en-US" sz="1100" dirty="0">
                          <a:solidFill>
                            <a:srgbClr val="C00000"/>
                          </a:solidFill>
                        </a:rPr>
                        <a:t>Assembly of motor to vehicle door</a:t>
                      </a:r>
                    </a:p>
                    <a:p>
                      <a:pPr algn="l"/>
                      <a:r>
                        <a:rPr lang="en-US" sz="1100" u="sng" dirty="0">
                          <a:solidFill>
                            <a:srgbClr val="C00000"/>
                          </a:solidFill>
                        </a:rPr>
                        <a:t>End User:</a:t>
                      </a:r>
                    </a:p>
                    <a:p>
                      <a:pPr algn="l"/>
                      <a:r>
                        <a:rPr lang="en-US" sz="1100" dirty="0">
                          <a:solidFill>
                            <a:srgbClr val="C00000"/>
                          </a:solidFill>
                        </a:rPr>
                        <a:t>Window raises and lowers</a:t>
                      </a:r>
                    </a:p>
                  </a:txBody>
                  <a:tcPr>
                    <a:solidFill>
                      <a:schemeClr val="bg1"/>
                    </a:solidFill>
                  </a:tcPr>
                </a:tc>
                <a:tc>
                  <a:txBody>
                    <a:bodyPr/>
                    <a:lstStyle/>
                    <a:p>
                      <a:pPr algn="ctr"/>
                      <a:r>
                        <a:rPr lang="en-US" sz="1100" dirty="0"/>
                        <a:t>Press in sintered bearing to achieve axial position in pole housing to max gap per print</a:t>
                      </a:r>
                    </a:p>
                  </a:txBody>
                  <a:tcPr>
                    <a:solidFill>
                      <a:schemeClr val="bg1"/>
                    </a:solidFill>
                  </a:tcPr>
                </a:tc>
                <a:tc>
                  <a:txBody>
                    <a:bodyPr/>
                    <a:lstStyle/>
                    <a:p>
                      <a:pPr algn="ctr"/>
                      <a:r>
                        <a:rPr lang="en-US" sz="1100" dirty="0">
                          <a:solidFill>
                            <a:srgbClr val="002060"/>
                          </a:solidFill>
                        </a:rPr>
                        <a:t>Machine presses sintered bearing into the pole housing seat until defined axial position</a:t>
                      </a:r>
                    </a:p>
                  </a:txBody>
                  <a:tcPr>
                    <a:solidFill>
                      <a:schemeClr val="bg1"/>
                    </a:solidFill>
                  </a:tcPr>
                </a:tc>
                <a:extLst>
                  <a:ext uri="{0D108BD9-81ED-4DB2-BD59-A6C34878D82A}">
                    <a16:rowId xmlns:a16="http://schemas.microsoft.com/office/drawing/2014/main" val="1324650619"/>
                  </a:ext>
                </a:extLst>
              </a:tr>
            </a:tbl>
          </a:graphicData>
        </a:graphic>
      </p:graphicFrame>
      <p:pic>
        <p:nvPicPr>
          <p:cNvPr id="21" name="Picture 20">
            <a:extLst>
              <a:ext uri="{FF2B5EF4-FFF2-40B4-BE49-F238E27FC236}">
                <a16:creationId xmlns:a16="http://schemas.microsoft.com/office/drawing/2014/main" id="{2499818A-0152-49F3-8032-58C01C1EE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954" y="3121443"/>
            <a:ext cx="5270380" cy="355560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urved Connector 8">
            <a:extLst>
              <a:ext uri="{FF2B5EF4-FFF2-40B4-BE49-F238E27FC236}">
                <a16:creationId xmlns:a16="http://schemas.microsoft.com/office/drawing/2014/main" id="{6659E09A-9CDE-8F45-B49F-23817E316577}"/>
              </a:ext>
            </a:extLst>
          </p:cNvPr>
          <p:cNvCxnSpPr>
            <a:cxnSpLocks/>
          </p:cNvCxnSpPr>
          <p:nvPr/>
        </p:nvCxnSpPr>
        <p:spPr>
          <a:xfrm>
            <a:off x="1959429" y="1654629"/>
            <a:ext cx="2449285" cy="1992085"/>
          </a:xfrm>
          <a:prstGeom prst="curvedConnector3">
            <a:avLst/>
          </a:prstGeom>
          <a:ln w="44450">
            <a:solidFill>
              <a:schemeClr val="accent2">
                <a:lumMod val="75000"/>
              </a:schemeClr>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DE4E8C47-6AA0-CF41-B19C-0072B281BF16}"/>
              </a:ext>
            </a:extLst>
          </p:cNvPr>
          <p:cNvCxnSpPr>
            <a:cxnSpLocks/>
          </p:cNvCxnSpPr>
          <p:nvPr/>
        </p:nvCxnSpPr>
        <p:spPr>
          <a:xfrm>
            <a:off x="6268332" y="1858508"/>
            <a:ext cx="2016321" cy="1679349"/>
          </a:xfrm>
          <a:prstGeom prst="curvedConnector3">
            <a:avLst/>
          </a:prstGeom>
          <a:ln w="44450">
            <a:solidFill>
              <a:schemeClr val="accent2">
                <a:lumMod val="75000"/>
              </a:schemeClr>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E0CCE8E8-0409-DE45-8A8C-E876263F74E5}"/>
              </a:ext>
            </a:extLst>
          </p:cNvPr>
          <p:cNvCxnSpPr>
            <a:cxnSpLocks/>
          </p:cNvCxnSpPr>
          <p:nvPr/>
        </p:nvCxnSpPr>
        <p:spPr>
          <a:xfrm>
            <a:off x="4116602" y="1896369"/>
            <a:ext cx="2672866" cy="1641488"/>
          </a:xfrm>
          <a:prstGeom prst="curvedConnector3">
            <a:avLst/>
          </a:prstGeom>
          <a:ln w="44450">
            <a:solidFill>
              <a:schemeClr val="accent2">
                <a:lumMod val="75000"/>
              </a:schemeClr>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229A784D-C104-463B-B5AA-ACA9390472E9}"/>
              </a:ext>
            </a:extLst>
          </p:cNvPr>
          <p:cNvSpPr>
            <a:spLocks noGrp="1"/>
          </p:cNvSpPr>
          <p:nvPr>
            <p:ph type="ftr" sz="quarter" idx="11"/>
          </p:nvPr>
        </p:nvSpPr>
        <p:spPr/>
        <p:txBody>
          <a:bodyPr/>
          <a:lstStyle/>
          <a:p>
            <a:r>
              <a:rPr lang="sv-SE"/>
              <a:t>FMEA , 0 Rev 04 (c)Copyrignt, Sentral Sistem Januari 2020</a:t>
            </a:r>
            <a:endParaRPr lang="en-US"/>
          </a:p>
        </p:txBody>
      </p:sp>
      <p:sp>
        <p:nvSpPr>
          <p:cNvPr id="5" name="Slide Number Placeholder 4">
            <a:extLst>
              <a:ext uri="{FF2B5EF4-FFF2-40B4-BE49-F238E27FC236}">
                <a16:creationId xmlns:a16="http://schemas.microsoft.com/office/drawing/2014/main" id="{1A5296D4-BF35-486F-A67A-D3AFADB46DE8}"/>
              </a:ext>
            </a:extLst>
          </p:cNvPr>
          <p:cNvSpPr>
            <a:spLocks noGrp="1"/>
          </p:cNvSpPr>
          <p:nvPr>
            <p:ph type="sldNum" sz="quarter" idx="12"/>
          </p:nvPr>
        </p:nvSpPr>
        <p:spPr/>
        <p:txBody>
          <a:bodyPr/>
          <a:lstStyle/>
          <a:p>
            <a:fld id="{0BE96E79-1F98-4396-B82F-94B4AEA37C6A}" type="slidenum">
              <a:rPr lang="en-US" smtClean="0"/>
              <a:t>53</a:t>
            </a:fld>
            <a:endParaRPr lang="en-US"/>
          </a:p>
        </p:txBody>
      </p:sp>
    </p:spTree>
    <p:extLst>
      <p:ext uri="{BB962C8B-B14F-4D97-AF65-F5344CB8AC3E}">
        <p14:creationId xmlns:p14="http://schemas.microsoft.com/office/powerpoint/2010/main" val="685802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54</a:t>
            </a:fld>
            <a:endParaRPr lang="en-US" dirty="0"/>
          </a:p>
        </p:txBody>
      </p:sp>
      <p:sp>
        <p:nvSpPr>
          <p:cNvPr id="4" name="Rectangle 3"/>
          <p:cNvSpPr/>
          <p:nvPr/>
        </p:nvSpPr>
        <p:spPr>
          <a:xfrm>
            <a:off x="-933" y="801858"/>
            <a:ext cx="796355" cy="6056142"/>
          </a:xfrm>
          <a:prstGeom prst="rect">
            <a:avLst/>
          </a:prstGeom>
          <a:solidFill>
            <a:srgbClr val="5482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3">
            <a:extLst>
              <a:ext uri="{FF2B5EF4-FFF2-40B4-BE49-F238E27FC236}">
                <a16:creationId xmlns:a16="http://schemas.microsoft.com/office/drawing/2014/main" id="{D6A52C3B-EF4C-460C-8906-06819556EFBA}"/>
              </a:ext>
            </a:extLst>
          </p:cNvPr>
          <p:cNvSpPr txBox="1">
            <a:spLocks noChangeArrowheads="1"/>
          </p:cNvSpPr>
          <p:nvPr/>
        </p:nvSpPr>
        <p:spPr>
          <a:xfrm>
            <a:off x="1273637" y="312546"/>
            <a:ext cx="7951324" cy="770668"/>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sz="3200" b="1" dirty="0">
                <a:latin typeface="Gill Sans MT" panose="020B0502020104020203" pitchFamily="34" charset="77"/>
                <a:cs typeface="Arial" panose="020B0604020202020204" pitchFamily="34" charset="0"/>
              </a:rPr>
              <a:t>Risk </a:t>
            </a:r>
            <a:r>
              <a:rPr lang="en-US" sz="3200" b="1" dirty="0" err="1">
                <a:latin typeface="Gill Sans MT" panose="020B0502020104020203" pitchFamily="34" charset="77"/>
                <a:cs typeface="Arial" panose="020B0604020202020204" pitchFamily="34" charset="0"/>
              </a:rPr>
              <a:t>Analisis</a:t>
            </a:r>
            <a:r>
              <a:rPr lang="en-US" sz="3200" b="1" dirty="0">
                <a:latin typeface="Gill Sans MT" panose="020B0502020104020203" pitchFamily="34" charset="77"/>
                <a:cs typeface="Arial" panose="020B0604020202020204" pitchFamily="34" charset="0"/>
              </a:rPr>
              <a:t> </a:t>
            </a:r>
            <a:r>
              <a:rPr lang="en-US" sz="2400" dirty="0" err="1">
                <a:latin typeface="Gill Sans MT" panose="020B0502020104020203" pitchFamily="34" charset="77"/>
                <a:cs typeface="Arial" panose="020B0604020202020204" pitchFamily="34" charset="0"/>
              </a:rPr>
              <a:t>adalah</a:t>
            </a:r>
            <a:r>
              <a:rPr lang="en-US" sz="2400" dirty="0">
                <a:latin typeface="Gill Sans MT" panose="020B0502020104020203" pitchFamily="34" charset="77"/>
                <a:cs typeface="Arial" panose="020B0604020202020204" pitchFamily="34" charset="0"/>
              </a:rPr>
              <a:t> </a:t>
            </a:r>
            <a:r>
              <a:rPr lang="en-US" sz="2400" dirty="0" err="1">
                <a:latin typeface="Gill Sans MT" panose="020B0502020104020203" pitchFamily="34" charset="77"/>
                <a:cs typeface="Arial" panose="020B0604020202020204" pitchFamily="34" charset="0"/>
              </a:rPr>
              <a:t>menilai</a:t>
            </a:r>
            <a:r>
              <a:rPr lang="en-US" sz="2400" dirty="0">
                <a:latin typeface="Gill Sans MT" panose="020B0502020104020203" pitchFamily="34" charset="77"/>
                <a:cs typeface="Arial" panose="020B0604020202020204" pitchFamily="34" charset="0"/>
              </a:rPr>
              <a:t> </a:t>
            </a:r>
            <a:r>
              <a:rPr lang="en-US" sz="2400" dirty="0" err="1">
                <a:latin typeface="Gill Sans MT" panose="020B0502020104020203" pitchFamily="34" charset="77"/>
                <a:cs typeface="Arial" panose="020B0604020202020204" pitchFamily="34" charset="0"/>
              </a:rPr>
              <a:t>seberapa</a:t>
            </a:r>
            <a:r>
              <a:rPr lang="en-US" sz="2400" dirty="0">
                <a:latin typeface="Gill Sans MT" panose="020B0502020104020203" pitchFamily="34" charset="77"/>
                <a:cs typeface="Arial" panose="020B0604020202020204" pitchFamily="34" charset="0"/>
              </a:rPr>
              <a:t> </a:t>
            </a:r>
            <a:r>
              <a:rPr lang="en-US" sz="2400" dirty="0" err="1">
                <a:latin typeface="Gill Sans MT" panose="020B0502020104020203" pitchFamily="34" charset="77"/>
                <a:cs typeface="Arial" panose="020B0604020202020204" pitchFamily="34" charset="0"/>
              </a:rPr>
              <a:t>baik</a:t>
            </a:r>
            <a:r>
              <a:rPr lang="en-US" sz="2400" dirty="0">
                <a:latin typeface="Gill Sans MT" panose="020B0502020104020203" pitchFamily="34" charset="77"/>
                <a:cs typeface="Arial" panose="020B0604020202020204" pitchFamily="34" charset="0"/>
              </a:rPr>
              <a:t> </a:t>
            </a:r>
            <a:r>
              <a:rPr lang="en-US" sz="2400" dirty="0" err="1">
                <a:latin typeface="Gill Sans MT" panose="020B0502020104020203" pitchFamily="34" charset="77"/>
                <a:cs typeface="Arial" panose="020B0604020202020204" pitchFamily="34" charset="0"/>
              </a:rPr>
              <a:t>sistem</a:t>
            </a:r>
            <a:r>
              <a:rPr lang="en-US" sz="2400" dirty="0">
                <a:latin typeface="Gill Sans MT" panose="020B0502020104020203" pitchFamily="34" charset="77"/>
                <a:cs typeface="Arial" panose="020B0604020202020204" pitchFamily="34" charset="0"/>
              </a:rPr>
              <a:t> </a:t>
            </a:r>
            <a:r>
              <a:rPr lang="en-US" sz="2400" dirty="0" err="1">
                <a:latin typeface="Gill Sans MT" panose="020B0502020104020203" pitchFamily="34" charset="77"/>
                <a:cs typeface="Arial" panose="020B0604020202020204" pitchFamily="34" charset="0"/>
              </a:rPr>
              <a:t>saat</a:t>
            </a:r>
            <a:r>
              <a:rPr lang="en-US" sz="2400" dirty="0">
                <a:latin typeface="Gill Sans MT" panose="020B0502020104020203" pitchFamily="34" charset="77"/>
                <a:cs typeface="Arial" panose="020B0604020202020204" pitchFamily="34" charset="0"/>
              </a:rPr>
              <a:t> </a:t>
            </a:r>
            <a:r>
              <a:rPr lang="en-US" sz="2400" dirty="0" err="1">
                <a:latin typeface="Gill Sans MT" panose="020B0502020104020203" pitchFamily="34" charset="77"/>
                <a:cs typeface="Arial" panose="020B0604020202020204" pitchFamily="34" charset="0"/>
              </a:rPr>
              <a:t>ini</a:t>
            </a:r>
            <a:r>
              <a:rPr lang="en-US" sz="2400" dirty="0">
                <a:latin typeface="Gill Sans MT" panose="020B0502020104020203" pitchFamily="34" charset="77"/>
                <a:cs typeface="Arial" panose="020B0604020202020204" pitchFamily="34" charset="0"/>
              </a:rPr>
              <a:t> </a:t>
            </a:r>
            <a:r>
              <a:rPr lang="en-US" sz="2400" dirty="0" err="1">
                <a:latin typeface="Gill Sans MT" panose="020B0502020104020203" pitchFamily="34" charset="77"/>
                <a:cs typeface="Arial" panose="020B0604020202020204" pitchFamily="34" charset="0"/>
              </a:rPr>
              <a:t>dalam</a:t>
            </a:r>
            <a:r>
              <a:rPr lang="en-US" sz="2400" dirty="0">
                <a:latin typeface="Gill Sans MT" panose="020B0502020104020203" pitchFamily="34" charset="77"/>
                <a:cs typeface="Arial" panose="020B0604020202020204" pitchFamily="34" charset="0"/>
              </a:rPr>
              <a:t> </a:t>
            </a:r>
            <a:r>
              <a:rPr lang="en-US" sz="2400" b="1" dirty="0" err="1">
                <a:latin typeface="Gill Sans MT" panose="020B0502020104020203" pitchFamily="34" charset="77"/>
                <a:cs typeface="Arial" panose="020B0604020202020204" pitchFamily="34" charset="0"/>
              </a:rPr>
              <a:t>mengendalikan</a:t>
            </a:r>
            <a:r>
              <a:rPr lang="en-US" sz="2400" b="1" dirty="0">
                <a:latin typeface="Gill Sans MT" panose="020B0502020104020203" pitchFamily="34" charset="77"/>
                <a:cs typeface="Arial" panose="020B0604020202020204" pitchFamily="34" charset="0"/>
              </a:rPr>
              <a:t> </a:t>
            </a:r>
            <a:r>
              <a:rPr lang="en-US" sz="2400" b="1" dirty="0" err="1">
                <a:latin typeface="Gill Sans MT" panose="020B0502020104020203" pitchFamily="34" charset="77"/>
                <a:cs typeface="Arial" panose="020B0604020202020204" pitchFamily="34" charset="0"/>
              </a:rPr>
              <a:t>potensi</a:t>
            </a:r>
            <a:r>
              <a:rPr lang="en-US" sz="2400" b="1" dirty="0">
                <a:latin typeface="Gill Sans MT" panose="020B0502020104020203" pitchFamily="34" charset="77"/>
                <a:cs typeface="Arial" panose="020B0604020202020204" pitchFamily="34" charset="0"/>
              </a:rPr>
              <a:t> </a:t>
            </a:r>
            <a:r>
              <a:rPr lang="en-US" sz="2400" b="1" dirty="0" err="1">
                <a:latin typeface="Gill Sans MT" panose="020B0502020104020203" pitchFamily="34" charset="77"/>
                <a:cs typeface="Arial" panose="020B0604020202020204" pitchFamily="34" charset="0"/>
              </a:rPr>
              <a:t>kegagalan</a:t>
            </a:r>
            <a:r>
              <a:rPr lang="en-US" sz="2400" b="1" dirty="0">
                <a:latin typeface="Gill Sans MT" panose="020B0502020104020203" pitchFamily="34" charset="77"/>
                <a:cs typeface="Arial" panose="020B0604020202020204" pitchFamily="34" charset="0"/>
              </a:rPr>
              <a:t> </a:t>
            </a:r>
          </a:p>
        </p:txBody>
      </p:sp>
      <p:pic>
        <p:nvPicPr>
          <p:cNvPr id="3" name="Picture 2">
            <a:extLst>
              <a:ext uri="{FF2B5EF4-FFF2-40B4-BE49-F238E27FC236}">
                <a16:creationId xmlns:a16="http://schemas.microsoft.com/office/drawing/2014/main" id="{D7F08681-CC66-4B7B-90A0-10BE2D9AC57A}"/>
              </a:ext>
            </a:extLst>
          </p:cNvPr>
          <p:cNvPicPr>
            <a:picLocks noChangeAspect="1"/>
          </p:cNvPicPr>
          <p:nvPr/>
        </p:nvPicPr>
        <p:blipFill>
          <a:blip r:embed="rId2"/>
          <a:stretch>
            <a:fillRect/>
          </a:stretch>
        </p:blipFill>
        <p:spPr>
          <a:xfrm>
            <a:off x="-933" y="-11219"/>
            <a:ext cx="1170492" cy="1094432"/>
          </a:xfrm>
          <a:prstGeom prst="rect">
            <a:avLst/>
          </a:prstGeom>
        </p:spPr>
      </p:pic>
      <p:pic>
        <p:nvPicPr>
          <p:cNvPr id="15" name="Picture 14">
            <a:extLst>
              <a:ext uri="{FF2B5EF4-FFF2-40B4-BE49-F238E27FC236}">
                <a16:creationId xmlns:a16="http://schemas.microsoft.com/office/drawing/2014/main" id="{C690957D-38FE-2743-B6AD-21B8DA0D5C5E}"/>
              </a:ext>
            </a:extLst>
          </p:cNvPr>
          <p:cNvPicPr>
            <a:picLocks noChangeAspect="1"/>
          </p:cNvPicPr>
          <p:nvPr/>
        </p:nvPicPr>
        <p:blipFill>
          <a:blip r:embed="rId3"/>
          <a:stretch>
            <a:fillRect/>
          </a:stretch>
        </p:blipFill>
        <p:spPr>
          <a:xfrm>
            <a:off x="2023967" y="1402687"/>
            <a:ext cx="6557027" cy="2327535"/>
          </a:xfrm>
          <a:prstGeom prst="rect">
            <a:avLst/>
          </a:prstGeom>
        </p:spPr>
      </p:pic>
      <p:sp>
        <p:nvSpPr>
          <p:cNvPr id="7" name="Rectangle 6">
            <a:extLst>
              <a:ext uri="{FF2B5EF4-FFF2-40B4-BE49-F238E27FC236}">
                <a16:creationId xmlns:a16="http://schemas.microsoft.com/office/drawing/2014/main" id="{9E44E98E-5FEB-9E4E-8099-738878FAC048}"/>
              </a:ext>
            </a:extLst>
          </p:cNvPr>
          <p:cNvSpPr/>
          <p:nvPr/>
        </p:nvSpPr>
        <p:spPr>
          <a:xfrm>
            <a:off x="5665834" y="4399951"/>
            <a:ext cx="3559129" cy="609398"/>
          </a:xfrm>
          <a:prstGeom prst="rect">
            <a:avLst/>
          </a:prstGeom>
        </p:spPr>
        <p:txBody>
          <a:bodyPr wrap="square">
            <a:spAutoFit/>
          </a:bodyPr>
          <a:lstStyle/>
          <a:p>
            <a:pPr marL="342900" indent="-342900" algn="ctr">
              <a:lnSpc>
                <a:spcPct val="80000"/>
              </a:lnSpc>
              <a:buAutoNum type="arabicPeriod"/>
            </a:pPr>
            <a:r>
              <a:rPr lang="en-US" sz="1400" b="1" dirty="0">
                <a:latin typeface="Gill Sans MT" panose="020B0502020104020203" pitchFamily="34" charset="77"/>
                <a:cs typeface="Arial" panose="020B0604020202020204" pitchFamily="34" charset="0"/>
              </a:rPr>
              <a:t>Current Prevention Control  </a:t>
            </a:r>
          </a:p>
          <a:p>
            <a:pPr algn="ctr">
              <a:lnSpc>
                <a:spcPct val="80000"/>
              </a:lnSpc>
            </a:pPr>
            <a:r>
              <a:rPr lang="en-US" sz="1400" dirty="0" err="1">
                <a:latin typeface="Gill Sans MT" panose="020B0502020104020203" pitchFamily="34" charset="77"/>
                <a:cs typeface="Arial" panose="020B0604020202020204" pitchFamily="34" charset="0"/>
              </a:rPr>
              <a:t>Bagaimana</a:t>
            </a:r>
            <a:r>
              <a:rPr lang="en-US" sz="1400" dirty="0">
                <a:latin typeface="Gill Sans MT" panose="020B0502020104020203" pitchFamily="34" charset="77"/>
                <a:cs typeface="Arial" panose="020B0604020202020204" pitchFamily="34" charset="0"/>
              </a:rPr>
              <a:t> </a:t>
            </a:r>
            <a:r>
              <a:rPr lang="en-US" sz="1400" dirty="0" err="1">
                <a:latin typeface="Gill Sans MT" panose="020B0502020104020203" pitchFamily="34" charset="77"/>
                <a:cs typeface="Arial" panose="020B0604020202020204" pitchFamily="34" charset="0"/>
              </a:rPr>
              <a:t>sistem</a:t>
            </a:r>
            <a:r>
              <a:rPr lang="en-US" sz="1400" dirty="0">
                <a:latin typeface="Gill Sans MT" panose="020B0502020104020203" pitchFamily="34" charset="77"/>
                <a:cs typeface="Arial" panose="020B0604020202020204" pitchFamily="34" charset="0"/>
              </a:rPr>
              <a:t> </a:t>
            </a:r>
            <a:r>
              <a:rPr lang="en-US" sz="1400" dirty="0" err="1">
                <a:latin typeface="Gill Sans MT" panose="020B0502020104020203" pitchFamily="34" charset="77"/>
                <a:cs typeface="Arial" panose="020B0604020202020204" pitchFamily="34" charset="0"/>
              </a:rPr>
              <a:t>kontrol</a:t>
            </a:r>
            <a:r>
              <a:rPr lang="en-US" sz="1400" dirty="0">
                <a:latin typeface="Gill Sans MT" panose="020B0502020104020203" pitchFamily="34" charset="77"/>
                <a:cs typeface="Arial" panose="020B0604020202020204" pitchFamily="34" charset="0"/>
              </a:rPr>
              <a:t> </a:t>
            </a:r>
            <a:r>
              <a:rPr lang="en-US" sz="1400" dirty="0" err="1">
                <a:latin typeface="Gill Sans MT" panose="020B0502020104020203" pitchFamily="34" charset="77"/>
                <a:cs typeface="Arial" panose="020B0604020202020204" pitchFamily="34" charset="0"/>
              </a:rPr>
              <a:t>terhadap</a:t>
            </a:r>
            <a:r>
              <a:rPr lang="en-US" sz="1400" dirty="0">
                <a:latin typeface="Gill Sans MT" panose="020B0502020104020203" pitchFamily="34" charset="77"/>
                <a:cs typeface="Arial" panose="020B0604020202020204" pitchFamily="34" charset="0"/>
              </a:rPr>
              <a:t> </a:t>
            </a:r>
            <a:r>
              <a:rPr lang="en-US" sz="1400" dirty="0" err="1">
                <a:latin typeface="Gill Sans MT" panose="020B0502020104020203" pitchFamily="34" charset="77"/>
                <a:cs typeface="Arial" panose="020B0604020202020204" pitchFamily="34" charset="0"/>
              </a:rPr>
              <a:t>penyebab</a:t>
            </a:r>
            <a:r>
              <a:rPr lang="en-US" sz="1400" dirty="0">
                <a:latin typeface="Gill Sans MT" panose="020B0502020104020203" pitchFamily="34" charset="77"/>
                <a:cs typeface="Arial" panose="020B0604020202020204" pitchFamily="34" charset="0"/>
              </a:rPr>
              <a:t> </a:t>
            </a:r>
          </a:p>
          <a:p>
            <a:pPr algn="ctr">
              <a:lnSpc>
                <a:spcPct val="80000"/>
              </a:lnSpc>
            </a:pPr>
            <a:endParaRPr lang="en-US" sz="1400" dirty="0">
              <a:latin typeface="Gill Sans MT" panose="020B0502020104020203" pitchFamily="34" charset="77"/>
              <a:cs typeface="Arial" panose="020B0604020202020204" pitchFamily="34" charset="0"/>
              <a:sym typeface="Wingdings" pitchFamily="2" charset="2"/>
            </a:endParaRPr>
          </a:p>
        </p:txBody>
      </p:sp>
      <p:sp>
        <p:nvSpPr>
          <p:cNvPr id="11" name="Rectangle 10">
            <a:extLst>
              <a:ext uri="{FF2B5EF4-FFF2-40B4-BE49-F238E27FC236}">
                <a16:creationId xmlns:a16="http://schemas.microsoft.com/office/drawing/2014/main" id="{A12B1668-1CAA-CC44-A039-CB54A24B514B}"/>
              </a:ext>
            </a:extLst>
          </p:cNvPr>
          <p:cNvSpPr/>
          <p:nvPr/>
        </p:nvSpPr>
        <p:spPr>
          <a:xfrm>
            <a:off x="1894113" y="4417212"/>
            <a:ext cx="3771721" cy="437043"/>
          </a:xfrm>
          <a:prstGeom prst="rect">
            <a:avLst/>
          </a:prstGeom>
        </p:spPr>
        <p:txBody>
          <a:bodyPr wrap="square">
            <a:spAutoFit/>
          </a:bodyPr>
          <a:lstStyle/>
          <a:p>
            <a:pPr algn="ctr">
              <a:lnSpc>
                <a:spcPct val="80000"/>
              </a:lnSpc>
            </a:pPr>
            <a:r>
              <a:rPr lang="en-US" sz="1400" dirty="0">
                <a:latin typeface="Gill Sans MT" panose="020B0502020104020203" pitchFamily="34" charset="77"/>
                <a:cs typeface="Arial" panose="020B0604020202020204" pitchFamily="34" charset="0"/>
                <a:sym typeface="Wingdings" pitchFamily="2" charset="2"/>
              </a:rPr>
              <a:t>3. </a:t>
            </a:r>
            <a:r>
              <a:rPr lang="en-US" sz="1400" b="1" dirty="0">
                <a:latin typeface="Gill Sans MT" panose="020B0502020104020203" pitchFamily="34" charset="77"/>
                <a:cs typeface="Arial" panose="020B0604020202020204" pitchFamily="34" charset="0"/>
                <a:sym typeface="Wingdings" pitchFamily="2" charset="2"/>
              </a:rPr>
              <a:t>Current Detection Control </a:t>
            </a:r>
          </a:p>
          <a:p>
            <a:pPr algn="ctr">
              <a:lnSpc>
                <a:spcPct val="80000"/>
              </a:lnSpc>
            </a:pPr>
            <a:r>
              <a:rPr lang="en-US" sz="1400" dirty="0" err="1">
                <a:latin typeface="Gill Sans MT" panose="020B0502020104020203" pitchFamily="34" charset="77"/>
                <a:cs typeface="Arial" panose="020B0604020202020204" pitchFamily="34" charset="0"/>
                <a:sym typeface="Wingdings" pitchFamily="2" charset="2"/>
              </a:rPr>
              <a:t>Bagaimana</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latin typeface="Gill Sans MT" panose="020B0502020104020203" pitchFamily="34" charset="77"/>
                <a:cs typeface="Arial" panose="020B0604020202020204" pitchFamily="34" charset="0"/>
                <a:sym typeface="Wingdings" pitchFamily="2" charset="2"/>
              </a:rPr>
              <a:t>sistem</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latin typeface="Gill Sans MT" panose="020B0502020104020203" pitchFamily="34" charset="77"/>
                <a:cs typeface="Arial" panose="020B0604020202020204" pitchFamily="34" charset="0"/>
                <a:sym typeface="Wingdings" pitchFamily="2" charset="2"/>
              </a:rPr>
              <a:t>kontrol</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latin typeface="Gill Sans MT" panose="020B0502020104020203" pitchFamily="34" charset="77"/>
                <a:cs typeface="Arial" panose="020B0604020202020204" pitchFamily="34" charset="0"/>
                <a:sym typeface="Wingdings" pitchFamily="2" charset="2"/>
              </a:rPr>
              <a:t>terhadap</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latin typeface="Gill Sans MT" panose="020B0502020104020203" pitchFamily="34" charset="77"/>
                <a:cs typeface="Arial" panose="020B0604020202020204" pitchFamily="34" charset="0"/>
                <a:sym typeface="Wingdings" pitchFamily="2" charset="2"/>
              </a:rPr>
              <a:t>kegagalan</a:t>
            </a:r>
            <a:endParaRPr lang="en-US" sz="1400" dirty="0">
              <a:latin typeface="Gill Sans MT" panose="020B0502020104020203" pitchFamily="34" charset="77"/>
              <a:cs typeface="Arial" panose="020B0604020202020204" pitchFamily="34" charset="0"/>
              <a:sym typeface="Wingdings" pitchFamily="2" charset="2"/>
            </a:endParaRPr>
          </a:p>
        </p:txBody>
      </p:sp>
      <p:sp>
        <p:nvSpPr>
          <p:cNvPr id="12" name="Rectangle 11">
            <a:extLst>
              <a:ext uri="{FF2B5EF4-FFF2-40B4-BE49-F238E27FC236}">
                <a16:creationId xmlns:a16="http://schemas.microsoft.com/office/drawing/2014/main" id="{6713A638-9806-BF4D-B126-C0E75ED29AE2}"/>
              </a:ext>
            </a:extLst>
          </p:cNvPr>
          <p:cNvSpPr/>
          <p:nvPr/>
        </p:nvSpPr>
        <p:spPr>
          <a:xfrm>
            <a:off x="5453241" y="5515283"/>
            <a:ext cx="3771720" cy="437043"/>
          </a:xfrm>
          <a:prstGeom prst="rect">
            <a:avLst/>
          </a:prstGeom>
        </p:spPr>
        <p:txBody>
          <a:bodyPr wrap="square">
            <a:spAutoFit/>
          </a:bodyPr>
          <a:lstStyle/>
          <a:p>
            <a:pPr lvl="1" algn="ctr">
              <a:lnSpc>
                <a:spcPct val="80000"/>
              </a:lnSpc>
            </a:pPr>
            <a:r>
              <a:rPr lang="en-US" sz="1400" dirty="0">
                <a:latin typeface="Gill Sans MT" panose="020B0502020104020203" pitchFamily="34" charset="77"/>
                <a:cs typeface="Arial" panose="020B0604020202020204" pitchFamily="34" charset="0"/>
                <a:sym typeface="Wingdings" pitchFamily="2" charset="2"/>
              </a:rPr>
              <a:t>2. </a:t>
            </a:r>
            <a:r>
              <a:rPr lang="en-US" sz="1400" b="1" dirty="0">
                <a:latin typeface="Gill Sans MT" panose="020B0502020104020203" pitchFamily="34" charset="77"/>
                <a:cs typeface="Arial" panose="020B0604020202020204" pitchFamily="34" charset="0"/>
                <a:sym typeface="Wingdings" pitchFamily="2" charset="2"/>
              </a:rPr>
              <a:t>Nilai OCCURRENCE  </a:t>
            </a:r>
            <a:r>
              <a:rPr lang="en-US" sz="1400" dirty="0" err="1">
                <a:latin typeface="Gill Sans MT" panose="020B0502020104020203" pitchFamily="34" charset="77"/>
                <a:cs typeface="Arial" panose="020B0604020202020204" pitchFamily="34" charset="0"/>
                <a:sym typeface="Wingdings" pitchFamily="2" charset="2"/>
              </a:rPr>
              <a:t>Seberapa</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latin typeface="Gill Sans MT" panose="020B0502020104020203" pitchFamily="34" charset="77"/>
                <a:cs typeface="Arial" panose="020B0604020202020204" pitchFamily="34" charset="0"/>
                <a:sym typeface="Wingdings" pitchFamily="2" charset="2"/>
              </a:rPr>
              <a:t>efektif</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highlight>
                  <a:srgbClr val="FFFF00"/>
                </a:highlight>
                <a:latin typeface="Gill Sans MT" panose="020B0502020104020203" pitchFamily="34" charset="77"/>
                <a:cs typeface="Arial" panose="020B0604020202020204" pitchFamily="34" charset="0"/>
                <a:sym typeface="Wingdings" pitchFamily="2" charset="2"/>
              </a:rPr>
              <a:t>sistem</a:t>
            </a:r>
            <a:r>
              <a:rPr lang="en-US" sz="1400" dirty="0">
                <a:highlight>
                  <a:srgbClr val="FFFF00"/>
                </a:highlight>
                <a:latin typeface="Gill Sans MT" panose="020B0502020104020203" pitchFamily="34" charset="77"/>
                <a:cs typeface="Arial" panose="020B0604020202020204" pitchFamily="34" charset="0"/>
                <a:sym typeface="Wingdings" pitchFamily="2" charset="2"/>
              </a:rPr>
              <a:t> prevention contro</a:t>
            </a:r>
            <a:r>
              <a:rPr lang="en-US" sz="1400" dirty="0">
                <a:latin typeface="Gill Sans MT" panose="020B0502020104020203" pitchFamily="34" charset="77"/>
                <a:cs typeface="Arial" panose="020B0604020202020204" pitchFamily="34" charset="0"/>
                <a:sym typeface="Wingdings" pitchFamily="2" charset="2"/>
              </a:rPr>
              <a:t>l </a:t>
            </a:r>
            <a:r>
              <a:rPr lang="en-US" sz="1400" dirty="0" err="1">
                <a:latin typeface="Gill Sans MT" panose="020B0502020104020203" pitchFamily="34" charset="77"/>
                <a:cs typeface="Arial" panose="020B0604020202020204" pitchFamily="34" charset="0"/>
                <a:sym typeface="Wingdings" pitchFamily="2" charset="2"/>
              </a:rPr>
              <a:t>tersebut</a:t>
            </a:r>
            <a:endParaRPr lang="en-US" sz="1400" dirty="0">
              <a:latin typeface="Gill Sans MT" panose="020B0502020104020203" pitchFamily="34" charset="77"/>
              <a:cs typeface="Arial" panose="020B0604020202020204" pitchFamily="34" charset="0"/>
              <a:sym typeface="Wingdings" pitchFamily="2" charset="2"/>
            </a:endParaRPr>
          </a:p>
        </p:txBody>
      </p:sp>
      <p:sp>
        <p:nvSpPr>
          <p:cNvPr id="17" name="Rectangle 16">
            <a:extLst>
              <a:ext uri="{FF2B5EF4-FFF2-40B4-BE49-F238E27FC236}">
                <a16:creationId xmlns:a16="http://schemas.microsoft.com/office/drawing/2014/main" id="{1D763F2D-18E5-034D-AA72-963E5FDDA8B1}"/>
              </a:ext>
            </a:extLst>
          </p:cNvPr>
          <p:cNvSpPr/>
          <p:nvPr/>
        </p:nvSpPr>
        <p:spPr>
          <a:xfrm>
            <a:off x="681039" y="5514739"/>
            <a:ext cx="5431234" cy="609398"/>
          </a:xfrm>
          <a:prstGeom prst="rect">
            <a:avLst/>
          </a:prstGeom>
        </p:spPr>
        <p:txBody>
          <a:bodyPr wrap="square">
            <a:spAutoFit/>
          </a:bodyPr>
          <a:lstStyle/>
          <a:p>
            <a:pPr lvl="1" algn="ctr">
              <a:lnSpc>
                <a:spcPct val="80000"/>
              </a:lnSpc>
            </a:pPr>
            <a:r>
              <a:rPr lang="en-US" sz="1400" dirty="0">
                <a:latin typeface="Gill Sans MT" panose="020B0502020104020203" pitchFamily="34" charset="77"/>
                <a:cs typeface="Arial" panose="020B0604020202020204" pitchFamily="34" charset="0"/>
                <a:sym typeface="Wingdings" pitchFamily="2" charset="2"/>
              </a:rPr>
              <a:t>4. </a:t>
            </a:r>
            <a:r>
              <a:rPr lang="en-US" sz="1400" b="1" dirty="0">
                <a:latin typeface="Gill Sans MT" panose="020B0502020104020203" pitchFamily="34" charset="77"/>
                <a:cs typeface="Arial" panose="020B0604020202020204" pitchFamily="34" charset="0"/>
                <a:sym typeface="Wingdings" pitchFamily="2" charset="2"/>
              </a:rPr>
              <a:t>Nilai DETECTION </a:t>
            </a:r>
          </a:p>
          <a:p>
            <a:pPr lvl="1" algn="ctr">
              <a:lnSpc>
                <a:spcPct val="80000"/>
              </a:lnSpc>
            </a:pPr>
            <a:r>
              <a:rPr lang="en-US" sz="1400" dirty="0" err="1">
                <a:latin typeface="Gill Sans MT" panose="020B0502020104020203" pitchFamily="34" charset="77"/>
                <a:cs typeface="Arial" panose="020B0604020202020204" pitchFamily="34" charset="0"/>
                <a:sym typeface="Wingdings" pitchFamily="2" charset="2"/>
              </a:rPr>
              <a:t>Seberapa</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latin typeface="Gill Sans MT" panose="020B0502020104020203" pitchFamily="34" charset="77"/>
                <a:cs typeface="Arial" panose="020B0604020202020204" pitchFamily="34" charset="0"/>
                <a:sym typeface="Wingdings" pitchFamily="2" charset="2"/>
              </a:rPr>
              <a:t>efektif</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highlight>
                  <a:srgbClr val="FFFF00"/>
                </a:highlight>
                <a:latin typeface="Gill Sans MT" panose="020B0502020104020203" pitchFamily="34" charset="77"/>
                <a:cs typeface="Arial" panose="020B0604020202020204" pitchFamily="34" charset="0"/>
                <a:sym typeface="Wingdings" pitchFamily="2" charset="2"/>
              </a:rPr>
              <a:t>sistem</a:t>
            </a:r>
            <a:r>
              <a:rPr lang="en-US" sz="1400" dirty="0">
                <a:highlight>
                  <a:srgbClr val="FFFF00"/>
                </a:highlight>
                <a:latin typeface="Gill Sans MT" panose="020B0502020104020203" pitchFamily="34" charset="77"/>
                <a:cs typeface="Arial" panose="020B0604020202020204" pitchFamily="34" charset="0"/>
                <a:sym typeface="Wingdings" pitchFamily="2" charset="2"/>
              </a:rPr>
              <a:t> </a:t>
            </a:r>
            <a:r>
              <a:rPr lang="en-US" sz="1400" dirty="0" err="1">
                <a:highlight>
                  <a:srgbClr val="FFFF00"/>
                </a:highlight>
                <a:latin typeface="Gill Sans MT" panose="020B0502020104020203" pitchFamily="34" charset="77"/>
                <a:cs typeface="Arial" panose="020B0604020202020204" pitchFamily="34" charset="0"/>
                <a:sym typeface="Wingdings" pitchFamily="2" charset="2"/>
              </a:rPr>
              <a:t>deteksi</a:t>
            </a:r>
            <a:r>
              <a:rPr lang="en-US" sz="1400" dirty="0">
                <a:highlight>
                  <a:srgbClr val="FFFF00"/>
                </a:highlight>
                <a:latin typeface="Gill Sans MT" panose="020B0502020104020203" pitchFamily="34" charset="77"/>
                <a:cs typeface="Arial" panose="020B0604020202020204" pitchFamily="34" charset="0"/>
                <a:sym typeface="Wingdings" pitchFamily="2" charset="2"/>
              </a:rPr>
              <a:t> </a:t>
            </a:r>
            <a:r>
              <a:rPr lang="en-US" sz="1400" dirty="0" err="1">
                <a:highlight>
                  <a:srgbClr val="FFFF00"/>
                </a:highlight>
                <a:latin typeface="Gill Sans MT" panose="020B0502020104020203" pitchFamily="34" charset="77"/>
                <a:cs typeface="Arial" panose="020B0604020202020204" pitchFamily="34" charset="0"/>
                <a:sym typeface="Wingdings" pitchFamily="2" charset="2"/>
              </a:rPr>
              <a:t>kontro</a:t>
            </a:r>
            <a:r>
              <a:rPr lang="en-US" sz="1400" dirty="0" err="1">
                <a:latin typeface="Gill Sans MT" panose="020B0502020104020203" pitchFamily="34" charset="77"/>
                <a:cs typeface="Arial" panose="020B0604020202020204" pitchFamily="34" charset="0"/>
                <a:sym typeface="Wingdings" pitchFamily="2" charset="2"/>
              </a:rPr>
              <a:t>l</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latin typeface="Gill Sans MT" panose="020B0502020104020203" pitchFamily="34" charset="77"/>
                <a:cs typeface="Arial" panose="020B0604020202020204" pitchFamily="34" charset="0"/>
                <a:sym typeface="Wingdings" pitchFamily="2" charset="2"/>
              </a:rPr>
              <a:t>dalam</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latin typeface="Gill Sans MT" panose="020B0502020104020203" pitchFamily="34" charset="77"/>
                <a:cs typeface="Arial" panose="020B0604020202020204" pitchFamily="34" charset="0"/>
                <a:sym typeface="Wingdings" pitchFamily="2" charset="2"/>
              </a:rPr>
              <a:t>menangkap</a:t>
            </a:r>
            <a:r>
              <a:rPr lang="en-US" sz="1400" dirty="0">
                <a:latin typeface="Gill Sans MT" panose="020B0502020104020203" pitchFamily="34" charset="77"/>
                <a:cs typeface="Arial" panose="020B0604020202020204" pitchFamily="34" charset="0"/>
                <a:sym typeface="Wingdings" pitchFamily="2" charset="2"/>
              </a:rPr>
              <a:t> </a:t>
            </a:r>
            <a:r>
              <a:rPr lang="en-US" sz="1400" dirty="0" err="1">
                <a:latin typeface="Gill Sans MT" panose="020B0502020104020203" pitchFamily="34" charset="77"/>
                <a:cs typeface="Arial" panose="020B0604020202020204" pitchFamily="34" charset="0"/>
                <a:sym typeface="Wingdings" pitchFamily="2" charset="2"/>
              </a:rPr>
              <a:t>kegagalan</a:t>
            </a:r>
            <a:endParaRPr lang="en-US" sz="1400" dirty="0">
              <a:latin typeface="Gill Sans MT" panose="020B0502020104020203" pitchFamily="34" charset="77"/>
              <a:cs typeface="Arial" panose="020B0604020202020204" pitchFamily="34" charset="0"/>
            </a:endParaRPr>
          </a:p>
        </p:txBody>
      </p:sp>
      <p:sp>
        <p:nvSpPr>
          <p:cNvPr id="19" name="Rounded Rectangle 18">
            <a:extLst>
              <a:ext uri="{FF2B5EF4-FFF2-40B4-BE49-F238E27FC236}">
                <a16:creationId xmlns:a16="http://schemas.microsoft.com/office/drawing/2014/main" id="{CBC10254-0825-F94C-A296-58CF84F7E0A5}"/>
              </a:ext>
            </a:extLst>
          </p:cNvPr>
          <p:cNvSpPr/>
          <p:nvPr/>
        </p:nvSpPr>
        <p:spPr>
          <a:xfrm>
            <a:off x="1400537" y="1215342"/>
            <a:ext cx="8090704" cy="5330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43BC94EF-EE6B-1F4B-B90B-1E30567CD759}"/>
              </a:ext>
            </a:extLst>
          </p:cNvPr>
          <p:cNvCxnSpPr>
            <a:cxnSpLocks/>
            <a:endCxn id="11" idx="0"/>
          </p:cNvCxnSpPr>
          <p:nvPr/>
        </p:nvCxnSpPr>
        <p:spPr>
          <a:xfrm rot="10800000" flipV="1">
            <a:off x="3779975" y="3624946"/>
            <a:ext cx="1395771" cy="792266"/>
          </a:xfrm>
          <a:prstGeom prst="curvedConnector2">
            <a:avLst/>
          </a:prstGeom>
          <a:ln w="63500">
            <a:solidFill>
              <a:schemeClr val="tx1">
                <a:lumMod val="65000"/>
                <a:lumOff val="3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EAD149D-6D8D-D042-9FEE-EA0868A8E09E}"/>
              </a:ext>
            </a:extLst>
          </p:cNvPr>
          <p:cNvCxnSpPr>
            <a:cxnSpLocks/>
          </p:cNvCxnSpPr>
          <p:nvPr/>
        </p:nvCxnSpPr>
        <p:spPr>
          <a:xfrm>
            <a:off x="7380514" y="3624946"/>
            <a:ext cx="0" cy="775005"/>
          </a:xfrm>
          <a:prstGeom prst="straightConnector1">
            <a:avLst/>
          </a:prstGeom>
          <a:ln w="63500">
            <a:solidFill>
              <a:schemeClr val="tx1">
                <a:lumMod val="65000"/>
                <a:lumOff val="3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C5871D-A903-5043-9B5C-C42735E169A4}"/>
              </a:ext>
            </a:extLst>
          </p:cNvPr>
          <p:cNvCxnSpPr>
            <a:cxnSpLocks/>
          </p:cNvCxnSpPr>
          <p:nvPr/>
        </p:nvCxnSpPr>
        <p:spPr>
          <a:xfrm>
            <a:off x="3793728" y="4905341"/>
            <a:ext cx="0" cy="609398"/>
          </a:xfrm>
          <a:prstGeom prst="straightConnector1">
            <a:avLst/>
          </a:prstGeom>
          <a:ln w="63500">
            <a:solidFill>
              <a:schemeClr val="tx1">
                <a:lumMod val="65000"/>
                <a:lumOff val="3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037D09-816C-CF4E-BD7B-44880DC59BB4}"/>
              </a:ext>
            </a:extLst>
          </p:cNvPr>
          <p:cNvCxnSpPr>
            <a:cxnSpLocks/>
          </p:cNvCxnSpPr>
          <p:nvPr/>
        </p:nvCxnSpPr>
        <p:spPr>
          <a:xfrm>
            <a:off x="7380514" y="4905341"/>
            <a:ext cx="0" cy="609398"/>
          </a:xfrm>
          <a:prstGeom prst="straightConnector1">
            <a:avLst/>
          </a:prstGeom>
          <a:ln w="63500">
            <a:solidFill>
              <a:schemeClr val="tx1">
                <a:lumMod val="65000"/>
                <a:lumOff val="3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0E7FA437-797D-49A1-BB09-099F0925D651}"/>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446268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55</a:t>
            </a:fld>
            <a:endParaRPr lang="en-US" dirty="0"/>
          </a:p>
        </p:txBody>
      </p:sp>
      <p:sp>
        <p:nvSpPr>
          <p:cNvPr id="4" name="Rectangle 3"/>
          <p:cNvSpPr/>
          <p:nvPr/>
        </p:nvSpPr>
        <p:spPr>
          <a:xfrm>
            <a:off x="-933" y="801858"/>
            <a:ext cx="796355" cy="6056142"/>
          </a:xfrm>
          <a:prstGeom prst="rect">
            <a:avLst/>
          </a:prstGeom>
          <a:solidFill>
            <a:srgbClr val="5482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3">
            <a:extLst>
              <a:ext uri="{FF2B5EF4-FFF2-40B4-BE49-F238E27FC236}">
                <a16:creationId xmlns:a16="http://schemas.microsoft.com/office/drawing/2014/main" id="{D6A52C3B-EF4C-460C-8906-06819556EFBA}"/>
              </a:ext>
            </a:extLst>
          </p:cNvPr>
          <p:cNvSpPr txBox="1">
            <a:spLocks noChangeArrowheads="1"/>
          </p:cNvSpPr>
          <p:nvPr/>
        </p:nvSpPr>
        <p:spPr>
          <a:xfrm>
            <a:off x="1169559" y="1811477"/>
            <a:ext cx="8567070" cy="4024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sz="2400" dirty="0">
                <a:solidFill>
                  <a:srgbClr val="548235"/>
                </a:solidFill>
                <a:latin typeface="Arial" panose="020B0604020202020204" pitchFamily="34" charset="0"/>
                <a:cs typeface="Arial" panose="020B0604020202020204" pitchFamily="34" charset="0"/>
              </a:rPr>
              <a:t>Current Prevention Control :</a:t>
            </a:r>
          </a:p>
          <a:p>
            <a:pPr marL="271463" indent="-271463">
              <a:lnSpc>
                <a:spcPct val="80000"/>
              </a:lnSpc>
            </a:pPr>
            <a:r>
              <a:rPr lang="en-US" sz="2000" dirty="0" err="1">
                <a:latin typeface="Arial" panose="020B0604020202020204" pitchFamily="34" charset="0"/>
                <a:cs typeface="Arial" panose="020B0604020202020204" pitchFamily="34" charset="0"/>
              </a:rPr>
              <a:t>Sistem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kontrol</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untuk</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mengendalikan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penyebab</a:t>
            </a:r>
            <a:r>
              <a:rPr lang="en-US" sz="2000" dirty="0">
                <a:latin typeface="Arial" panose="020B0604020202020204" pitchFamily="34" charset="0"/>
                <a:cs typeface="Arial" panose="020B0604020202020204" pitchFamily="34" charset="0"/>
              </a:rPr>
              <a:t> defect</a:t>
            </a:r>
          </a:p>
        </p:txBody>
      </p:sp>
      <p:pic>
        <p:nvPicPr>
          <p:cNvPr id="3" name="Picture 2">
            <a:extLst>
              <a:ext uri="{FF2B5EF4-FFF2-40B4-BE49-F238E27FC236}">
                <a16:creationId xmlns:a16="http://schemas.microsoft.com/office/drawing/2014/main" id="{D7F08681-CC66-4B7B-90A0-10BE2D9AC57A}"/>
              </a:ext>
            </a:extLst>
          </p:cNvPr>
          <p:cNvPicPr>
            <a:picLocks noChangeAspect="1"/>
          </p:cNvPicPr>
          <p:nvPr/>
        </p:nvPicPr>
        <p:blipFill>
          <a:blip r:embed="rId2"/>
          <a:stretch>
            <a:fillRect/>
          </a:stretch>
        </p:blipFill>
        <p:spPr>
          <a:xfrm>
            <a:off x="-933" y="-11219"/>
            <a:ext cx="1170492" cy="1094432"/>
          </a:xfrm>
          <a:prstGeom prst="rect">
            <a:avLst/>
          </a:prstGeom>
        </p:spPr>
      </p:pic>
      <p:sp>
        <p:nvSpPr>
          <p:cNvPr id="18" name="Rectangle 17">
            <a:extLst>
              <a:ext uri="{FF2B5EF4-FFF2-40B4-BE49-F238E27FC236}">
                <a16:creationId xmlns:a16="http://schemas.microsoft.com/office/drawing/2014/main" id="{3A78F509-3407-45D3-B9AB-F1E9B8EF5F80}"/>
              </a:ext>
            </a:extLst>
          </p:cNvPr>
          <p:cNvSpPr/>
          <p:nvPr/>
        </p:nvSpPr>
        <p:spPr>
          <a:xfrm>
            <a:off x="792356" y="256242"/>
            <a:ext cx="6316153" cy="621309"/>
          </a:xfrm>
          <a:prstGeom prst="rect">
            <a:avLst/>
          </a:prstGeom>
          <a:gradFill flip="none" rotWithShape="1">
            <a:gsLst>
              <a:gs pos="86000">
                <a:schemeClr val="bg1"/>
              </a:gs>
              <a:gs pos="0">
                <a:schemeClr val="bg1">
                  <a:alpha val="0"/>
                </a:schemeClr>
              </a:gs>
              <a:gs pos="100000">
                <a:schemeClr val="bg1">
                  <a:lumMod val="65000"/>
                </a:schemeClr>
              </a:gs>
            </a:gsLst>
            <a:lin ang="10800000" scaled="1"/>
            <a:tileRect/>
          </a:gradFill>
          <a:ln>
            <a:noFill/>
          </a:ln>
          <a:effectLst>
            <a:outerShdw blurRad="622300" dist="215900" dir="13500000" sx="87000" sy="87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966674" y="344784"/>
            <a:ext cx="24673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D" altLang="id-ID" sz="2400" b="1" dirty="0">
                <a:latin typeface="Verdana" panose="020B0604030504040204" pitchFamily="34" charset="0"/>
              </a:rPr>
              <a:t>Risk A</a:t>
            </a:r>
            <a:r>
              <a:rPr lang="id-ID" altLang="id-ID" sz="2400" b="1" dirty="0">
                <a:latin typeface="Verdana" panose="020B0604030504040204" pitchFamily="34" charset="0"/>
              </a:rPr>
              <a:t>nal</a:t>
            </a:r>
            <a:r>
              <a:rPr lang="en-ID" altLang="id-ID" sz="2400" b="1" dirty="0" err="1">
                <a:latin typeface="Verdana" panose="020B0604030504040204" pitchFamily="34" charset="0"/>
              </a:rPr>
              <a:t>ysis</a:t>
            </a:r>
            <a:endParaRPr lang="en-US" altLang="id-ID" sz="2400" dirty="0">
              <a:latin typeface="Verdana" panose="020B0604030504040204" pitchFamily="34" charset="0"/>
            </a:endParaRPr>
          </a:p>
        </p:txBody>
      </p:sp>
      <p:sp>
        <p:nvSpPr>
          <p:cNvPr id="5" name="Oval 4">
            <a:extLst>
              <a:ext uri="{FF2B5EF4-FFF2-40B4-BE49-F238E27FC236}">
                <a16:creationId xmlns:a16="http://schemas.microsoft.com/office/drawing/2014/main" id="{0DDDC680-A15C-486B-A77F-9C0509467819}"/>
              </a:ext>
            </a:extLst>
          </p:cNvPr>
          <p:cNvSpPr/>
          <p:nvPr/>
        </p:nvSpPr>
        <p:spPr>
          <a:xfrm>
            <a:off x="448154" y="1619526"/>
            <a:ext cx="612000" cy="612000"/>
          </a:xfrm>
          <a:prstGeom prst="ellipse">
            <a:avLst/>
          </a:prstGeom>
          <a:solidFill>
            <a:srgbClr val="92D050"/>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pic>
        <p:nvPicPr>
          <p:cNvPr id="4100" name="Picture 4" descr="Related image">
            <a:extLst>
              <a:ext uri="{FF2B5EF4-FFF2-40B4-BE49-F238E27FC236}">
                <a16:creationId xmlns:a16="http://schemas.microsoft.com/office/drawing/2014/main" id="{FFE43A9F-7A7F-44E5-A7FC-B1266127C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471986" y="34832"/>
            <a:ext cx="3296612" cy="19744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810B07B-095F-5047-A4C0-2777A3674F51}"/>
              </a:ext>
            </a:extLst>
          </p:cNvPr>
          <p:cNvPicPr>
            <a:picLocks noChangeAspect="1"/>
          </p:cNvPicPr>
          <p:nvPr/>
        </p:nvPicPr>
        <p:blipFill>
          <a:blip r:embed="rId4"/>
          <a:stretch>
            <a:fillRect/>
          </a:stretch>
        </p:blipFill>
        <p:spPr>
          <a:xfrm>
            <a:off x="1665522" y="2948027"/>
            <a:ext cx="1768494" cy="2887913"/>
          </a:xfrm>
          <a:prstGeom prst="rect">
            <a:avLst/>
          </a:prstGeom>
        </p:spPr>
      </p:pic>
      <p:sp>
        <p:nvSpPr>
          <p:cNvPr id="14" name="TextBox 13">
            <a:extLst>
              <a:ext uri="{FF2B5EF4-FFF2-40B4-BE49-F238E27FC236}">
                <a16:creationId xmlns:a16="http://schemas.microsoft.com/office/drawing/2014/main" id="{9EC01485-EA1B-5E4C-85B4-02F3118E53AF}"/>
              </a:ext>
            </a:extLst>
          </p:cNvPr>
          <p:cNvSpPr txBox="1"/>
          <p:nvPr/>
        </p:nvSpPr>
        <p:spPr>
          <a:xfrm>
            <a:off x="3434016" y="3267990"/>
            <a:ext cx="5097475" cy="1169551"/>
          </a:xfrm>
          <a:prstGeom prst="rect">
            <a:avLst/>
          </a:prstGeom>
          <a:noFill/>
        </p:spPr>
        <p:txBody>
          <a:bodyPr wrap="square" rtlCol="0">
            <a:spAutoFit/>
          </a:bodyPr>
          <a:lstStyle/>
          <a:p>
            <a:pPr marL="228600" indent="-228600">
              <a:buFont typeface="+mj-lt"/>
              <a:buAutoNum type="arabicPeriod"/>
            </a:pPr>
            <a:r>
              <a:rPr lang="en-MY" sz="1400" b="1" dirty="0"/>
              <a:t>Man</a:t>
            </a:r>
            <a:r>
              <a:rPr lang="en-MY" sz="1400" dirty="0"/>
              <a:t>: </a:t>
            </a:r>
            <a:r>
              <a:rPr lang="en-MY" sz="1400" dirty="0" err="1"/>
              <a:t>Kesalahan</a:t>
            </a:r>
            <a:r>
              <a:rPr lang="en-MY" sz="1400" dirty="0"/>
              <a:t> yang </a:t>
            </a:r>
            <a:r>
              <a:rPr lang="en-MY" sz="1400" dirty="0" err="1"/>
              <a:t>dilakukan</a:t>
            </a:r>
            <a:r>
              <a:rPr lang="en-MY" sz="1400" dirty="0"/>
              <a:t> </a:t>
            </a:r>
            <a:r>
              <a:rPr lang="en-MY" sz="1400" dirty="0" err="1"/>
              <a:t>oleh</a:t>
            </a:r>
            <a:r>
              <a:rPr lang="en-MY" sz="1400" dirty="0"/>
              <a:t> </a:t>
            </a:r>
            <a:r>
              <a:rPr lang="en-MY" sz="1400" dirty="0" err="1"/>
              <a:t>manusia</a:t>
            </a:r>
            <a:r>
              <a:rPr lang="en-MY" sz="1400" dirty="0"/>
              <a:t> </a:t>
            </a:r>
          </a:p>
          <a:p>
            <a:pPr marL="228600" indent="-228600">
              <a:buFont typeface="+mj-lt"/>
              <a:buAutoNum type="arabicPeriod"/>
            </a:pPr>
            <a:r>
              <a:rPr lang="en-MY" sz="1400" b="1" dirty="0"/>
              <a:t>Machine/ Equipment </a:t>
            </a:r>
            <a:r>
              <a:rPr lang="en-MY" sz="1400" dirty="0"/>
              <a:t>: Problem pada </a:t>
            </a:r>
            <a:r>
              <a:rPr lang="en-MY" sz="1400" dirty="0" err="1"/>
              <a:t>mesin</a:t>
            </a:r>
            <a:r>
              <a:rPr lang="en-MY" sz="1400" dirty="0"/>
              <a:t> </a:t>
            </a:r>
          </a:p>
          <a:p>
            <a:pPr marL="228600" indent="-228600">
              <a:buFont typeface="+mj-lt"/>
              <a:buAutoNum type="arabicPeriod"/>
            </a:pPr>
            <a:r>
              <a:rPr lang="en-MY" sz="1400" b="1" dirty="0"/>
              <a:t>Material (indirect) </a:t>
            </a:r>
            <a:r>
              <a:rPr lang="en-MY" sz="1400" dirty="0"/>
              <a:t>: </a:t>
            </a:r>
            <a:r>
              <a:rPr lang="en-MY" sz="1400" dirty="0" err="1"/>
              <a:t>permasalahan</a:t>
            </a:r>
            <a:r>
              <a:rPr lang="en-MY" sz="1400" dirty="0"/>
              <a:t> </a:t>
            </a:r>
            <a:r>
              <a:rPr lang="en-MY" sz="1400" dirty="0" err="1"/>
              <a:t>pada</a:t>
            </a:r>
            <a:r>
              <a:rPr lang="en-MY" sz="1400" dirty="0"/>
              <a:t> material (indirect) </a:t>
            </a:r>
          </a:p>
          <a:p>
            <a:pPr marL="228600" indent="-228600">
              <a:buFont typeface="+mj-lt"/>
              <a:buAutoNum type="arabicPeriod"/>
            </a:pPr>
            <a:r>
              <a:rPr lang="en-MY" sz="1400" b="1" dirty="0"/>
              <a:t>Environment</a:t>
            </a:r>
            <a:r>
              <a:rPr lang="en-MY" sz="1400" dirty="0"/>
              <a:t>: </a:t>
            </a:r>
            <a:r>
              <a:rPr lang="en-MY" sz="1400" dirty="0" err="1"/>
              <a:t>permasalahan</a:t>
            </a:r>
            <a:r>
              <a:rPr lang="en-MY" sz="1400" dirty="0"/>
              <a:t> </a:t>
            </a:r>
            <a:r>
              <a:rPr lang="en-MY" sz="1400" dirty="0" err="1"/>
              <a:t>pada</a:t>
            </a:r>
            <a:r>
              <a:rPr lang="en-MY" sz="1400" dirty="0"/>
              <a:t> </a:t>
            </a:r>
            <a:r>
              <a:rPr lang="en-MY" sz="1400" dirty="0" err="1"/>
              <a:t>lingkungan</a:t>
            </a:r>
            <a:r>
              <a:rPr lang="en-MY" sz="1400" dirty="0"/>
              <a:t> yang </a:t>
            </a:r>
            <a:r>
              <a:rPr lang="en-MY" sz="1400" dirty="0" err="1"/>
              <a:t>berdampak</a:t>
            </a:r>
            <a:r>
              <a:rPr lang="en-MY" sz="1400" dirty="0"/>
              <a:t> </a:t>
            </a:r>
            <a:r>
              <a:rPr lang="en-MY" sz="1400" dirty="0" err="1"/>
              <a:t>pada</a:t>
            </a:r>
            <a:r>
              <a:rPr lang="en-MY" sz="1400" dirty="0"/>
              <a:t> </a:t>
            </a:r>
            <a:r>
              <a:rPr lang="en-MY" sz="1400" dirty="0" err="1"/>
              <a:t>produk</a:t>
            </a:r>
            <a:r>
              <a:rPr lang="en-MY" sz="1400" dirty="0"/>
              <a:t>.</a:t>
            </a:r>
          </a:p>
        </p:txBody>
      </p:sp>
      <p:sp>
        <p:nvSpPr>
          <p:cNvPr id="8" name="Left Arrow 7">
            <a:extLst>
              <a:ext uri="{FF2B5EF4-FFF2-40B4-BE49-F238E27FC236}">
                <a16:creationId xmlns:a16="http://schemas.microsoft.com/office/drawing/2014/main" id="{1CFE7435-40BD-FF4D-8C30-5784D69EDF71}"/>
              </a:ext>
            </a:extLst>
          </p:cNvPr>
          <p:cNvSpPr/>
          <p:nvPr/>
        </p:nvSpPr>
        <p:spPr>
          <a:xfrm>
            <a:off x="3538219" y="4977136"/>
            <a:ext cx="1389526" cy="4712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049CC7D-4405-0A4A-8FB1-C7EFA55FE134}"/>
              </a:ext>
            </a:extLst>
          </p:cNvPr>
          <p:cNvSpPr txBox="1"/>
          <p:nvPr/>
        </p:nvSpPr>
        <p:spPr>
          <a:xfrm>
            <a:off x="5031949" y="4786692"/>
            <a:ext cx="3943609"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Current prevention control </a:t>
            </a:r>
            <a:r>
              <a:rPr lang="en-US" sz="1600" dirty="0" err="1"/>
              <a:t>adalah</a:t>
            </a:r>
            <a:r>
              <a:rPr lang="en-US" sz="1600" dirty="0"/>
              <a:t> </a:t>
            </a:r>
            <a:r>
              <a:rPr lang="en-US" sz="1600" dirty="0" err="1"/>
              <a:t>mengendalikan</a:t>
            </a:r>
            <a:r>
              <a:rPr lang="en-US" sz="1600" dirty="0"/>
              <a:t> </a:t>
            </a:r>
            <a:r>
              <a:rPr lang="en-US" sz="1600" dirty="0" err="1"/>
              <a:t>penyebab</a:t>
            </a:r>
            <a:r>
              <a:rPr lang="en-US" sz="1600" dirty="0"/>
              <a:t> defect. </a:t>
            </a:r>
          </a:p>
          <a:p>
            <a:pPr marL="285750" indent="-285750">
              <a:buFont typeface="Arial" panose="020B0604020202020204" pitchFamily="34" charset="0"/>
              <a:buChar char="•"/>
            </a:pPr>
            <a:r>
              <a:rPr lang="en-US" sz="1600" dirty="0"/>
              <a:t>Current Process Control yang </a:t>
            </a:r>
            <a:r>
              <a:rPr lang="en-US" sz="1600" dirty="0" err="1"/>
              <a:t>efektif</a:t>
            </a:r>
            <a:r>
              <a:rPr lang="en-US" sz="1600" dirty="0"/>
              <a:t>, </a:t>
            </a:r>
            <a:r>
              <a:rPr lang="en-US" sz="1600" dirty="0" err="1"/>
              <a:t>akan</a:t>
            </a:r>
            <a:r>
              <a:rPr lang="en-US" sz="1600" dirty="0"/>
              <a:t> </a:t>
            </a:r>
            <a:r>
              <a:rPr lang="en-US" sz="1600" dirty="0" err="1"/>
              <a:t>menurunkan</a:t>
            </a:r>
            <a:r>
              <a:rPr lang="en-US" sz="1600" dirty="0"/>
              <a:t> </a:t>
            </a:r>
            <a:r>
              <a:rPr lang="en-US" sz="1600" dirty="0" err="1"/>
              <a:t>tingkat</a:t>
            </a:r>
            <a:r>
              <a:rPr lang="en-US" sz="1600" dirty="0"/>
              <a:t> </a:t>
            </a:r>
            <a:r>
              <a:rPr lang="en-US" sz="1600" dirty="0" err="1"/>
              <a:t>kejadian</a:t>
            </a:r>
            <a:r>
              <a:rPr lang="en-US" sz="1600" dirty="0"/>
              <a:t> </a:t>
            </a:r>
            <a:r>
              <a:rPr lang="en-US" sz="1600" dirty="0" err="1"/>
              <a:t>penyebab</a:t>
            </a:r>
            <a:r>
              <a:rPr lang="en-US" sz="1600" dirty="0"/>
              <a:t> defect </a:t>
            </a:r>
            <a:r>
              <a:rPr lang="en-US" sz="1600" dirty="0" err="1"/>
              <a:t>muncul</a:t>
            </a:r>
            <a:r>
              <a:rPr lang="en-US" sz="1600" dirty="0"/>
              <a:t> </a:t>
            </a:r>
          </a:p>
        </p:txBody>
      </p:sp>
      <p:sp>
        <p:nvSpPr>
          <p:cNvPr id="6" name="Footer Placeholder 5">
            <a:extLst>
              <a:ext uri="{FF2B5EF4-FFF2-40B4-BE49-F238E27FC236}">
                <a16:creationId xmlns:a16="http://schemas.microsoft.com/office/drawing/2014/main" id="{EC767CB9-4D47-4ABA-8B4D-27BE829933C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6327428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 calcmode="lin" valueType="num">
                                      <p:cBhvr additive="base">
                                        <p:cTn id="12"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1000"/>
                                        <p:tgtEl>
                                          <p:spTgt spid="21">
                                            <p:txEl>
                                              <p:pRg st="1" end="1"/>
                                            </p:txEl>
                                          </p:spTgt>
                                        </p:tgtEl>
                                      </p:cBhvr>
                                    </p:animEffect>
                                    <p:anim calcmode="lin" valueType="num">
                                      <p:cBhvr>
                                        <p:cTn id="18"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56</a:t>
            </a:fld>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400982" y="229026"/>
            <a:ext cx="3042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5. Analisa Risiko</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126704" y="920024"/>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88F4BF-4DBF-439E-B5CB-08FD0C3C4E8D}"/>
              </a:ext>
            </a:extLst>
          </p:cNvPr>
          <p:cNvSpPr txBox="1"/>
          <p:nvPr/>
        </p:nvSpPr>
        <p:spPr>
          <a:xfrm>
            <a:off x="1775751" y="1614717"/>
            <a:ext cx="7808979" cy="4493538"/>
          </a:xfrm>
          <a:prstGeom prst="rect">
            <a:avLst/>
          </a:prstGeom>
          <a:noFill/>
        </p:spPr>
        <p:txBody>
          <a:bodyPr wrap="square" rtlCol="0">
            <a:spAutoFit/>
          </a:bodyPr>
          <a:lstStyle/>
          <a:p>
            <a:pPr marL="342900" indent="-342900" algn="just">
              <a:buAutoNum type="arabicPeriod" startAt="2"/>
            </a:pPr>
            <a:endParaRPr lang="id-ID" sz="1600" dirty="0"/>
          </a:p>
          <a:p>
            <a:pPr marL="285750" indent="-285750" algn="just">
              <a:buFont typeface="Wingdings" panose="05000000000000000000" pitchFamily="2" charset="2"/>
              <a:buChar char="§"/>
            </a:pPr>
            <a:r>
              <a:rPr lang="id-ID" dirty="0"/>
              <a:t>Nilai </a:t>
            </a:r>
            <a:r>
              <a:rPr lang="id-ID" dirty="0" err="1"/>
              <a:t>efektifitas</a:t>
            </a:r>
            <a:r>
              <a:rPr lang="id-ID" dirty="0"/>
              <a:t> sistem </a:t>
            </a:r>
            <a:r>
              <a:rPr lang="id-ID" dirty="0" err="1"/>
              <a:t>Prevention</a:t>
            </a:r>
            <a:r>
              <a:rPr lang="id-ID" dirty="0"/>
              <a:t> </a:t>
            </a:r>
            <a:r>
              <a:rPr lang="id-ID" dirty="0" err="1"/>
              <a:t>Control</a:t>
            </a:r>
            <a:r>
              <a:rPr lang="id-ID" dirty="0"/>
              <a:t> dalam mengendalikan penyebab </a:t>
            </a:r>
            <a:r>
              <a:rPr lang="id-ID" dirty="0" err="1"/>
              <a:t>defect</a:t>
            </a:r>
            <a:r>
              <a:rPr lang="id-ID" dirty="0"/>
              <a:t>  </a:t>
            </a:r>
          </a:p>
          <a:p>
            <a:pPr marL="285750" indent="-285750">
              <a:buFont typeface="Arial" panose="020B0604020202020204" pitchFamily="34" charset="0"/>
              <a:buChar char="•"/>
            </a:pPr>
            <a:r>
              <a:rPr lang="en-US" dirty="0" err="1"/>
              <a:t>Efektifitas</a:t>
            </a:r>
            <a:r>
              <a:rPr lang="en-US" dirty="0"/>
              <a:t> </a:t>
            </a:r>
            <a:r>
              <a:rPr lang="en-US" dirty="0" err="1"/>
              <a:t>sistem</a:t>
            </a:r>
            <a:r>
              <a:rPr lang="en-US" dirty="0"/>
              <a:t> </a:t>
            </a:r>
            <a:r>
              <a:rPr lang="en-US" dirty="0" err="1"/>
              <a:t>kontrol</a:t>
            </a:r>
            <a:r>
              <a:rPr lang="en-US" dirty="0"/>
              <a:t>:</a:t>
            </a:r>
          </a:p>
          <a:p>
            <a:pPr marL="742950" lvl="1" indent="-285750">
              <a:buFontTx/>
              <a:buChar char="-"/>
            </a:pPr>
            <a:r>
              <a:rPr lang="en-US" dirty="0"/>
              <a:t>Behavioral (</a:t>
            </a:r>
            <a:r>
              <a:rPr lang="en-US" dirty="0" err="1"/>
              <a:t>Mengantungkan</a:t>
            </a:r>
            <a:r>
              <a:rPr lang="en-US" dirty="0"/>
              <a:t> </a:t>
            </a:r>
            <a:r>
              <a:rPr lang="en-US" dirty="0" err="1"/>
              <a:t>pada</a:t>
            </a:r>
            <a:r>
              <a:rPr lang="en-US" dirty="0"/>
              <a:t> orang)</a:t>
            </a:r>
          </a:p>
          <a:p>
            <a:pPr marL="742950" lvl="1" indent="-285750">
              <a:buFontTx/>
              <a:buChar char="-"/>
            </a:pPr>
            <a:r>
              <a:rPr lang="en-US" dirty="0"/>
              <a:t>Best </a:t>
            </a:r>
            <a:r>
              <a:rPr lang="en-US" dirty="0" err="1"/>
              <a:t>Practise</a:t>
            </a:r>
            <a:r>
              <a:rPr lang="en-US" dirty="0"/>
              <a:t> (</a:t>
            </a:r>
            <a:r>
              <a:rPr lang="en-US" dirty="0" err="1"/>
              <a:t>menggunakan</a:t>
            </a:r>
            <a:r>
              <a:rPr lang="en-US" dirty="0"/>
              <a:t> tools, </a:t>
            </a:r>
            <a:r>
              <a:rPr lang="en-US" dirty="0" err="1"/>
              <a:t>prosedur</a:t>
            </a:r>
            <a:r>
              <a:rPr lang="en-US" dirty="0"/>
              <a:t> </a:t>
            </a:r>
            <a:r>
              <a:rPr lang="en-US" dirty="0" err="1"/>
              <a:t>kalibrasi</a:t>
            </a:r>
            <a:r>
              <a:rPr lang="en-US" dirty="0"/>
              <a:t>, preventive maintenance, </a:t>
            </a:r>
            <a:r>
              <a:rPr lang="en-US" dirty="0" err="1"/>
              <a:t>dll</a:t>
            </a:r>
            <a:r>
              <a:rPr lang="en-US" dirty="0"/>
              <a:t>)</a:t>
            </a:r>
          </a:p>
          <a:p>
            <a:pPr marL="742950" lvl="1" indent="-285750">
              <a:buFontTx/>
              <a:buChar char="-"/>
            </a:pPr>
            <a:r>
              <a:rPr lang="en-US" dirty="0"/>
              <a:t>Technical (</a:t>
            </a:r>
            <a:r>
              <a:rPr lang="en-US" dirty="0" err="1"/>
              <a:t>mengantungkan</a:t>
            </a:r>
            <a:r>
              <a:rPr lang="en-US" dirty="0"/>
              <a:t> </a:t>
            </a:r>
            <a:r>
              <a:rPr lang="en-US" dirty="0" err="1"/>
              <a:t>pada</a:t>
            </a:r>
            <a:r>
              <a:rPr lang="en-US" dirty="0"/>
              <a:t> </a:t>
            </a:r>
            <a:r>
              <a:rPr lang="en-US" dirty="0" err="1"/>
              <a:t>mesin</a:t>
            </a:r>
            <a:r>
              <a:rPr lang="en-US" dirty="0"/>
              <a:t>)</a:t>
            </a:r>
          </a:p>
          <a:p>
            <a:pPr marL="285750" indent="-285750" algn="just">
              <a:buFont typeface="Wingdings" panose="05000000000000000000" pitchFamily="2" charset="2"/>
              <a:buChar char="§"/>
            </a:pPr>
            <a:r>
              <a:rPr lang="id-ID" dirty="0"/>
              <a:t>Nilai </a:t>
            </a:r>
            <a:r>
              <a:rPr lang="id-ID" dirty="0" err="1"/>
              <a:t>Occurance</a:t>
            </a:r>
            <a:r>
              <a:rPr lang="id-ID" dirty="0"/>
              <a:t> tidak terkait dengan nilai </a:t>
            </a:r>
            <a:r>
              <a:rPr lang="id-ID" dirty="0" err="1"/>
              <a:t>detection</a:t>
            </a:r>
            <a:endParaRPr lang="id-ID" dirty="0"/>
          </a:p>
          <a:p>
            <a:pPr algn="just"/>
            <a:endParaRPr lang="id-ID" dirty="0"/>
          </a:p>
          <a:p>
            <a:pPr algn="just"/>
            <a:r>
              <a:rPr lang="id-ID" dirty="0"/>
              <a:t>Berikut ini adalah beberapa pertanyaan untuk mempertimbangkan dalam penetapan nilai </a:t>
            </a:r>
            <a:r>
              <a:rPr lang="id-ID" dirty="0" err="1"/>
              <a:t>Occurrence</a:t>
            </a:r>
            <a:r>
              <a:rPr lang="id-ID" dirty="0"/>
              <a:t>:</a:t>
            </a:r>
          </a:p>
          <a:p>
            <a:pPr marL="342900" indent="-342900" algn="just">
              <a:buFont typeface="+mj-lt"/>
              <a:buAutoNum type="arabicPeriod"/>
            </a:pPr>
            <a:r>
              <a:rPr lang="id-ID" sz="1400" dirty="0"/>
              <a:t>Adakah riwayat peralatan yang </a:t>
            </a:r>
            <a:r>
              <a:rPr lang="id-ID" sz="1400" dirty="0" err="1"/>
              <a:t>similiar</a:t>
            </a:r>
            <a:r>
              <a:rPr lang="id-ID" sz="1400" dirty="0"/>
              <a:t> untuk mencegah munculnya penyebab kegagalan di proses tersebut?</a:t>
            </a:r>
          </a:p>
          <a:p>
            <a:pPr marL="342900" indent="-342900" algn="just">
              <a:buFont typeface="+mj-lt"/>
              <a:buAutoNum type="arabicPeriod"/>
            </a:pPr>
            <a:r>
              <a:rPr lang="id-ID" sz="1400" dirty="0"/>
              <a:t>Adakah Standard Kerja/Instruksi Kerja seperti: Standard </a:t>
            </a:r>
            <a:r>
              <a:rPr lang="id-ID" sz="1400" dirty="0" err="1"/>
              <a:t>Setting</a:t>
            </a:r>
            <a:r>
              <a:rPr lang="id-ID" sz="1400" dirty="0"/>
              <a:t>/set-</a:t>
            </a:r>
            <a:r>
              <a:rPr lang="id-ID" sz="1400" dirty="0" err="1"/>
              <a:t>up</a:t>
            </a:r>
            <a:r>
              <a:rPr lang="id-ID" sz="1400" dirty="0"/>
              <a:t>, preventif </a:t>
            </a:r>
            <a:r>
              <a:rPr lang="id-ID" sz="1400" dirty="0" err="1"/>
              <a:t>maintenance</a:t>
            </a:r>
            <a:r>
              <a:rPr lang="id-ID" sz="1400" dirty="0"/>
              <a:t>, dll.</a:t>
            </a:r>
          </a:p>
          <a:p>
            <a:pPr marL="342900" indent="-342900" algn="just">
              <a:buFont typeface="+mj-lt"/>
              <a:buAutoNum type="arabicPeriod"/>
            </a:pPr>
            <a:r>
              <a:rPr lang="id-ID" sz="1400" dirty="0"/>
              <a:t>Adakah metode </a:t>
            </a:r>
            <a:r>
              <a:rPr lang="id-ID" sz="1400" dirty="0" err="1"/>
              <a:t>error-proffing</a:t>
            </a:r>
            <a:r>
              <a:rPr lang="id-ID" sz="1400" dirty="0"/>
              <a:t> yang sudah di implementasikan?</a:t>
            </a:r>
          </a:p>
          <a:p>
            <a:pPr algn="just"/>
            <a:endParaRPr lang="id-ID" sz="1600" dirty="0"/>
          </a:p>
        </p:txBody>
      </p:sp>
      <p:sp>
        <p:nvSpPr>
          <p:cNvPr id="11" name="Freeform: Shape 10">
            <a:extLst>
              <a:ext uri="{FF2B5EF4-FFF2-40B4-BE49-F238E27FC236}">
                <a16:creationId xmlns:a16="http://schemas.microsoft.com/office/drawing/2014/main" id="{2ED2100B-1DA7-4BBB-AD08-6DBCFDBA7E50}"/>
              </a:ext>
            </a:extLst>
          </p:cNvPr>
          <p:cNvSpPr/>
          <p:nvPr/>
        </p:nvSpPr>
        <p:spPr>
          <a:xfrm>
            <a:off x="-164892" y="-62959"/>
            <a:ext cx="1799716" cy="6983918"/>
          </a:xfrm>
          <a:custGeom>
            <a:avLst/>
            <a:gdLst>
              <a:gd name="connsiteX0" fmla="*/ 0 w 997400"/>
              <a:gd name="connsiteY0" fmla="*/ 0 h 6873310"/>
              <a:gd name="connsiteX1" fmla="*/ 44007 w 997400"/>
              <a:gd name="connsiteY1" fmla="*/ 29748 h 6873310"/>
              <a:gd name="connsiteX2" fmla="*/ 997400 w 997400"/>
              <a:gd name="connsiteY2" fmla="*/ 3436655 h 6873310"/>
              <a:gd name="connsiteX3" fmla="*/ 44007 w 997400"/>
              <a:gd name="connsiteY3" fmla="*/ 6843562 h 6873310"/>
              <a:gd name="connsiteX4" fmla="*/ 0 w 997400"/>
              <a:gd name="connsiteY4" fmla="*/ 6873310 h 6873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400" h="6873310">
                <a:moveTo>
                  <a:pt x="0" y="0"/>
                </a:moveTo>
                <a:lnTo>
                  <a:pt x="44007" y="29748"/>
                </a:lnTo>
                <a:cubicBezTo>
                  <a:pt x="596354" y="481407"/>
                  <a:pt x="997400" y="1835903"/>
                  <a:pt x="997400" y="3436655"/>
                </a:cubicBezTo>
                <a:cubicBezTo>
                  <a:pt x="997400" y="5037408"/>
                  <a:pt x="596354" y="6391903"/>
                  <a:pt x="44007" y="6843562"/>
                </a:cubicBezTo>
                <a:lnTo>
                  <a:pt x="0" y="6873310"/>
                </a:lnTo>
                <a:close/>
              </a:path>
            </a:pathLst>
          </a:custGeom>
          <a:solidFill>
            <a:srgbClr val="548235"/>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729ED5-6A3F-4727-A42E-1EE5E15316E0}"/>
              </a:ext>
            </a:extLst>
          </p:cNvPr>
          <p:cNvSpPr/>
          <p:nvPr/>
        </p:nvSpPr>
        <p:spPr>
          <a:xfrm rot="16200000">
            <a:off x="-2083703" y="2828835"/>
            <a:ext cx="5367735" cy="1200329"/>
          </a:xfrm>
          <a:prstGeom prst="rect">
            <a:avLst/>
          </a:prstGeom>
        </p:spPr>
        <p:txBody>
          <a:bodyPr wrap="square">
            <a:spAutoFit/>
          </a:bodyPr>
          <a:lstStyle/>
          <a:p>
            <a:pPr algn="ctr"/>
            <a:r>
              <a:rPr lang="id-ID" sz="3600" b="1" dirty="0">
                <a:solidFill>
                  <a:schemeClr val="bg1"/>
                </a:solidFill>
                <a:latin typeface="Arial Narrow" panose="020B0606020202030204" pitchFamily="34" charset="0"/>
              </a:rPr>
              <a:t>KALKULASI NILAI </a:t>
            </a:r>
            <a:endParaRPr lang="en-US" sz="3600" b="1" dirty="0">
              <a:solidFill>
                <a:schemeClr val="bg1"/>
              </a:solidFill>
              <a:latin typeface="Arial Narrow" panose="020B0606020202030204" pitchFamily="34" charset="0"/>
            </a:endParaRPr>
          </a:p>
          <a:p>
            <a:pPr algn="ctr"/>
            <a:r>
              <a:rPr lang="id-ID" sz="3600" b="1" dirty="0">
                <a:solidFill>
                  <a:schemeClr val="bg1"/>
                </a:solidFill>
                <a:latin typeface="Arial Narrow" panose="020B0606020202030204" pitchFamily="34" charset="0"/>
              </a:rPr>
              <a:t>OCCURANCE</a:t>
            </a:r>
          </a:p>
        </p:txBody>
      </p:sp>
      <p:pic>
        <p:nvPicPr>
          <p:cNvPr id="8" name="Picture 7">
            <a:extLst>
              <a:ext uri="{FF2B5EF4-FFF2-40B4-BE49-F238E27FC236}">
                <a16:creationId xmlns:a16="http://schemas.microsoft.com/office/drawing/2014/main" id="{C00C8C53-F83C-48F3-B0EF-53C11C5CB779}"/>
              </a:ext>
            </a:extLst>
          </p:cNvPr>
          <p:cNvPicPr>
            <a:picLocks noChangeAspect="1"/>
          </p:cNvPicPr>
          <p:nvPr/>
        </p:nvPicPr>
        <p:blipFill>
          <a:blip r:embed="rId2"/>
          <a:stretch>
            <a:fillRect/>
          </a:stretch>
        </p:blipFill>
        <p:spPr>
          <a:xfrm>
            <a:off x="1775751" y="192242"/>
            <a:ext cx="1663909" cy="1257176"/>
          </a:xfrm>
          <a:prstGeom prst="rect">
            <a:avLst/>
          </a:prstGeom>
        </p:spPr>
      </p:pic>
      <p:sp>
        <p:nvSpPr>
          <p:cNvPr id="12" name="Rectangle 3">
            <a:extLst>
              <a:ext uri="{FF2B5EF4-FFF2-40B4-BE49-F238E27FC236}">
                <a16:creationId xmlns:a16="http://schemas.microsoft.com/office/drawing/2014/main" id="{3B938593-2D60-8649-99C7-A05B3F6D753C}"/>
              </a:ext>
            </a:extLst>
          </p:cNvPr>
          <p:cNvSpPr txBox="1">
            <a:spLocks noChangeArrowheads="1"/>
          </p:cNvSpPr>
          <p:nvPr/>
        </p:nvSpPr>
        <p:spPr>
          <a:xfrm>
            <a:off x="1458317" y="1431927"/>
            <a:ext cx="8567070" cy="4024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sz="2400" dirty="0">
                <a:solidFill>
                  <a:srgbClr val="548235"/>
                </a:solidFill>
                <a:latin typeface="Arial" panose="020B0604020202020204" pitchFamily="34" charset="0"/>
                <a:cs typeface="Arial" panose="020B0604020202020204" pitchFamily="34" charset="0"/>
              </a:rPr>
              <a:t>Occurrence:</a:t>
            </a:r>
          </a:p>
        </p:txBody>
      </p:sp>
      <p:sp>
        <p:nvSpPr>
          <p:cNvPr id="3" name="Footer Placeholder 2">
            <a:extLst>
              <a:ext uri="{FF2B5EF4-FFF2-40B4-BE49-F238E27FC236}">
                <a16:creationId xmlns:a16="http://schemas.microsoft.com/office/drawing/2014/main" id="{CBA6E708-B945-4079-B1B7-426CCC4A6EEA}"/>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9076985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additive="base">
                                        <p:cTn id="14"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 calcmode="lin" valueType="num">
                                      <p:cBhvr additive="base">
                                        <p:cTn id="24"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fill="hold" nodeType="after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8" fill="hold" nodeType="after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 calcmode="lin" valueType="num">
                                      <p:cBhvr additive="base">
                                        <p:cTn id="34"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8" fill="hold" nodeType="after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 calcmode="lin" valueType="num">
                                      <p:cBhvr additive="base">
                                        <p:cTn id="39"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4" fill="hold" nodeType="after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anim calcmode="lin" valueType="num">
                                      <p:cBhvr additive="base">
                                        <p:cTn id="44"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
                                            <p:txEl>
                                              <p:pRg st="8" end="8"/>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
                                            <p:txEl>
                                              <p:pRg st="9" end="9"/>
                                            </p:txEl>
                                          </p:spTgt>
                                        </p:tgtEl>
                                        <p:attrNameLst>
                                          <p:attrName>style.visibility</p:attrName>
                                        </p:attrNameLst>
                                      </p:cBhvr>
                                      <p:to>
                                        <p:strVal val="visible"/>
                                      </p:to>
                                    </p:set>
                                    <p:anim calcmode="lin" valueType="num">
                                      <p:cBhvr additive="base">
                                        <p:cTn id="48"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 calcmode="lin" valueType="num">
                                      <p:cBhvr additive="base">
                                        <p:cTn id="52"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
                                            <p:txEl>
                                              <p:pRg st="11" end="11"/>
                                            </p:txEl>
                                          </p:spTgt>
                                        </p:tgtEl>
                                        <p:attrNameLst>
                                          <p:attrName>style.visibility</p:attrName>
                                        </p:attrNameLst>
                                      </p:cBhvr>
                                      <p:to>
                                        <p:strVal val="visible"/>
                                      </p:to>
                                    </p:set>
                                    <p:anim calcmode="lin" valueType="num">
                                      <p:cBhvr additive="base">
                                        <p:cTn id="56"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500"/>
                            </p:stCondLst>
                            <p:childTnLst>
                              <p:par>
                                <p:cTn id="59" presetID="2" presetClass="entr" presetSubtype="8" fill="hold" nodeType="after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 calcmode="lin" valueType="num">
                                      <p:cBhvr additive="base">
                                        <p:cTn id="61"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0CECCE-F8B2-6F4C-84EA-C13C1563133B}"/>
              </a:ext>
            </a:extLst>
          </p:cNvPr>
          <p:cNvSpPr>
            <a:spLocks noGrp="1"/>
          </p:cNvSpPr>
          <p:nvPr>
            <p:ph type="sldNum" sz="quarter" idx="12"/>
          </p:nvPr>
        </p:nvSpPr>
        <p:spPr/>
        <p:txBody>
          <a:bodyPr/>
          <a:lstStyle/>
          <a:p>
            <a:fld id="{0BE96E79-1F98-4396-B82F-94B4AEA37C6A}" type="slidenum">
              <a:rPr lang="en-US" smtClean="0"/>
              <a:t>57</a:t>
            </a:fld>
            <a:endParaRPr lang="en-US"/>
          </a:p>
        </p:txBody>
      </p:sp>
      <p:sp>
        <p:nvSpPr>
          <p:cNvPr id="4" name="TextBox 3">
            <a:extLst>
              <a:ext uri="{FF2B5EF4-FFF2-40B4-BE49-F238E27FC236}">
                <a16:creationId xmlns:a16="http://schemas.microsoft.com/office/drawing/2014/main" id="{836CED02-03B3-7F42-84F0-4000F87EE5E0}"/>
              </a:ext>
            </a:extLst>
          </p:cNvPr>
          <p:cNvSpPr txBox="1"/>
          <p:nvPr/>
        </p:nvSpPr>
        <p:spPr>
          <a:xfrm>
            <a:off x="91849" y="87989"/>
            <a:ext cx="5634037" cy="707886"/>
          </a:xfrm>
          <a:prstGeom prst="rect">
            <a:avLst/>
          </a:prstGeom>
          <a:solidFill>
            <a:schemeClr val="accent5">
              <a:lumMod val="75000"/>
            </a:schemeClr>
          </a:solidFill>
        </p:spPr>
        <p:txBody>
          <a:bodyPr wrap="square" rtlCol="0">
            <a:spAutoFit/>
          </a:bodyPr>
          <a:lstStyle/>
          <a:p>
            <a:r>
              <a:rPr lang="en-US" sz="2000" dirty="0">
                <a:solidFill>
                  <a:schemeClr val="bg1"/>
                </a:solidFill>
                <a:latin typeface="Gill Sans MT" panose="020B0502020104020203" pitchFamily="34" charset="77"/>
              </a:rPr>
              <a:t>NEW </a:t>
            </a:r>
          </a:p>
          <a:p>
            <a:r>
              <a:rPr lang="en-US" sz="2000" dirty="0">
                <a:solidFill>
                  <a:schemeClr val="bg1"/>
                </a:solidFill>
                <a:latin typeface="Gill Sans MT" panose="020B0502020104020203" pitchFamily="34" charset="77"/>
              </a:rPr>
              <a:t>Occurrence based on prevention technique</a:t>
            </a:r>
          </a:p>
        </p:txBody>
      </p:sp>
      <p:sp>
        <p:nvSpPr>
          <p:cNvPr id="5" name="TextBox 4">
            <a:extLst>
              <a:ext uri="{FF2B5EF4-FFF2-40B4-BE49-F238E27FC236}">
                <a16:creationId xmlns:a16="http://schemas.microsoft.com/office/drawing/2014/main" id="{C11285A6-0986-1A46-A01F-E81B4E2696FB}"/>
              </a:ext>
            </a:extLst>
          </p:cNvPr>
          <p:cNvSpPr txBox="1"/>
          <p:nvPr/>
        </p:nvSpPr>
        <p:spPr>
          <a:xfrm>
            <a:off x="4369933" y="1077685"/>
            <a:ext cx="3565753" cy="830997"/>
          </a:xfrm>
          <a:prstGeom prst="rect">
            <a:avLst/>
          </a:prstGeom>
          <a:solidFill>
            <a:schemeClr val="bg1"/>
          </a:solidFill>
          <a:ln>
            <a:solidFill>
              <a:srgbClr val="0A0D10"/>
            </a:solidFill>
          </a:ln>
        </p:spPr>
        <p:txBody>
          <a:bodyPr wrap="square" rtlCol="0">
            <a:spAutoFit/>
          </a:bodyPr>
          <a:lstStyle/>
          <a:p>
            <a:r>
              <a:rPr lang="en-US" sz="1600" dirty="0"/>
              <a:t>Technical Control </a:t>
            </a:r>
          </a:p>
          <a:p>
            <a:r>
              <a:rPr lang="en-US" sz="1600" dirty="0" err="1"/>
              <a:t>sangat</a:t>
            </a:r>
            <a:r>
              <a:rPr lang="en-US" sz="1600" dirty="0"/>
              <a:t> </a:t>
            </a:r>
            <a:r>
              <a:rPr lang="en-US" sz="1600" dirty="0" err="1"/>
              <a:t>mengandalkan</a:t>
            </a:r>
            <a:r>
              <a:rPr lang="en-US" sz="1600" dirty="0"/>
              <a:t> </a:t>
            </a:r>
            <a:r>
              <a:rPr lang="en-US" sz="1600" dirty="0" err="1"/>
              <a:t>mesin</a:t>
            </a:r>
            <a:r>
              <a:rPr lang="en-US" sz="1600" dirty="0"/>
              <a:t>, </a:t>
            </a:r>
            <a:r>
              <a:rPr lang="en-US" sz="1600" dirty="0" err="1"/>
              <a:t>umur</a:t>
            </a:r>
            <a:r>
              <a:rPr lang="en-US" sz="1600" dirty="0"/>
              <a:t> tool, tool material, </a:t>
            </a:r>
            <a:r>
              <a:rPr lang="en-US" sz="1600" dirty="0" err="1"/>
              <a:t>dll</a:t>
            </a:r>
            <a:endParaRPr lang="en-US" sz="1600" dirty="0"/>
          </a:p>
        </p:txBody>
      </p:sp>
      <p:sp>
        <p:nvSpPr>
          <p:cNvPr id="6" name="TextBox 5">
            <a:extLst>
              <a:ext uri="{FF2B5EF4-FFF2-40B4-BE49-F238E27FC236}">
                <a16:creationId xmlns:a16="http://schemas.microsoft.com/office/drawing/2014/main" id="{C0A46D9B-6A87-4D45-B46F-8D77B97292EC}"/>
              </a:ext>
            </a:extLst>
          </p:cNvPr>
          <p:cNvSpPr txBox="1"/>
          <p:nvPr/>
        </p:nvSpPr>
        <p:spPr>
          <a:xfrm>
            <a:off x="4369933" y="2416628"/>
            <a:ext cx="3565753" cy="1323439"/>
          </a:xfrm>
          <a:prstGeom prst="rect">
            <a:avLst/>
          </a:prstGeom>
          <a:solidFill>
            <a:schemeClr val="bg1"/>
          </a:solidFill>
          <a:ln>
            <a:solidFill>
              <a:srgbClr val="0A0D10"/>
            </a:solidFill>
          </a:ln>
        </p:spPr>
        <p:txBody>
          <a:bodyPr wrap="square" rtlCol="0">
            <a:spAutoFit/>
          </a:bodyPr>
          <a:lstStyle/>
          <a:p>
            <a:r>
              <a:rPr lang="en-US" sz="1600" dirty="0"/>
              <a:t>Best Practices</a:t>
            </a:r>
          </a:p>
          <a:p>
            <a:r>
              <a:rPr lang="en-US" sz="1600" dirty="0"/>
              <a:t>Fixtures, </a:t>
            </a:r>
            <a:r>
              <a:rPr lang="en-US" sz="1600" dirty="0" err="1"/>
              <a:t>desain</a:t>
            </a:r>
            <a:r>
              <a:rPr lang="en-US" sz="1600" dirty="0"/>
              <a:t> tools, </a:t>
            </a:r>
            <a:r>
              <a:rPr lang="en-US" sz="1600" dirty="0" err="1"/>
              <a:t>prosedur</a:t>
            </a:r>
            <a:r>
              <a:rPr lang="en-US" sz="1600" dirty="0"/>
              <a:t> </a:t>
            </a:r>
            <a:r>
              <a:rPr lang="en-US" sz="1600" dirty="0" err="1"/>
              <a:t>kalibrasi</a:t>
            </a:r>
            <a:r>
              <a:rPr lang="en-US" sz="1600" dirty="0"/>
              <a:t>, </a:t>
            </a:r>
            <a:r>
              <a:rPr lang="en-US" sz="1600" dirty="0" err="1"/>
              <a:t>verifikasi</a:t>
            </a:r>
            <a:r>
              <a:rPr lang="en-US" sz="1600" dirty="0"/>
              <a:t> : error-proofing, preventive maintenance, </a:t>
            </a:r>
            <a:r>
              <a:rPr lang="en-US" sz="1600" dirty="0" err="1"/>
              <a:t>instruksi</a:t>
            </a:r>
            <a:r>
              <a:rPr lang="en-US" sz="1600" dirty="0"/>
              <a:t> </a:t>
            </a:r>
            <a:r>
              <a:rPr lang="en-US" sz="1600" dirty="0" err="1"/>
              <a:t>kerja</a:t>
            </a:r>
            <a:r>
              <a:rPr lang="en-US" sz="1600" dirty="0"/>
              <a:t> (IK), </a:t>
            </a:r>
            <a:r>
              <a:rPr lang="en-US" sz="1600" dirty="0" err="1"/>
              <a:t>Statistik</a:t>
            </a:r>
            <a:r>
              <a:rPr lang="en-US" sz="1600" dirty="0"/>
              <a:t> ( SPCC), proses </a:t>
            </a:r>
            <a:r>
              <a:rPr lang="en-US" sz="1600" dirty="0" err="1"/>
              <a:t>pengawasan</a:t>
            </a:r>
            <a:r>
              <a:rPr lang="en-US" sz="1600" dirty="0"/>
              <a:t>, </a:t>
            </a:r>
            <a:r>
              <a:rPr lang="en-US" sz="1600" dirty="0" err="1"/>
              <a:t>dll</a:t>
            </a:r>
            <a:endParaRPr lang="en-US" sz="1600" dirty="0"/>
          </a:p>
        </p:txBody>
      </p:sp>
      <p:sp>
        <p:nvSpPr>
          <p:cNvPr id="7" name="TextBox 6">
            <a:extLst>
              <a:ext uri="{FF2B5EF4-FFF2-40B4-BE49-F238E27FC236}">
                <a16:creationId xmlns:a16="http://schemas.microsoft.com/office/drawing/2014/main" id="{3D34B8DC-0602-C543-8F2E-628AC446EC5A}"/>
              </a:ext>
            </a:extLst>
          </p:cNvPr>
          <p:cNvSpPr txBox="1"/>
          <p:nvPr/>
        </p:nvSpPr>
        <p:spPr>
          <a:xfrm>
            <a:off x="4369933" y="4335429"/>
            <a:ext cx="3565753" cy="1323439"/>
          </a:xfrm>
          <a:prstGeom prst="rect">
            <a:avLst/>
          </a:prstGeom>
          <a:solidFill>
            <a:schemeClr val="bg1"/>
          </a:solidFill>
          <a:ln>
            <a:solidFill>
              <a:srgbClr val="0A0D10"/>
            </a:solidFill>
          </a:ln>
        </p:spPr>
        <p:txBody>
          <a:bodyPr wrap="square" rtlCol="0">
            <a:spAutoFit/>
          </a:bodyPr>
          <a:lstStyle/>
          <a:p>
            <a:r>
              <a:rPr lang="en-US" sz="1600" dirty="0"/>
              <a:t>Behavioral</a:t>
            </a:r>
          </a:p>
          <a:p>
            <a:r>
              <a:rPr lang="en-US" sz="1600" dirty="0" err="1"/>
              <a:t>sangat</a:t>
            </a:r>
            <a:r>
              <a:rPr lang="en-US" sz="1600" dirty="0"/>
              <a:t> </a:t>
            </a:r>
            <a:r>
              <a:rPr lang="en-US" sz="1600" dirty="0" err="1"/>
              <a:t>mengandalkan</a:t>
            </a:r>
            <a:r>
              <a:rPr lang="en-US" sz="1600" dirty="0"/>
              <a:t> Manpower </a:t>
            </a:r>
            <a:r>
              <a:rPr lang="en-US" sz="1600" dirty="0" err="1"/>
              <a:t>bersertifikat</a:t>
            </a:r>
            <a:r>
              <a:rPr lang="en-US" sz="1600" dirty="0"/>
              <a:t>/</a:t>
            </a:r>
            <a:r>
              <a:rPr lang="en-US" sz="1600" dirty="0" err="1"/>
              <a:t>tidak</a:t>
            </a:r>
            <a:r>
              <a:rPr lang="en-US" sz="1600" dirty="0"/>
              <a:t> </a:t>
            </a:r>
            <a:r>
              <a:rPr lang="en-US" sz="1600" dirty="0" err="1"/>
              <a:t>bersertifikat</a:t>
            </a:r>
            <a:r>
              <a:rPr lang="en-US" sz="1600" dirty="0"/>
              <a:t>, jam </a:t>
            </a:r>
            <a:r>
              <a:rPr lang="en-US" sz="1600" dirty="0" err="1"/>
              <a:t>terbang</a:t>
            </a:r>
            <a:r>
              <a:rPr lang="en-US" sz="1600" dirty="0"/>
              <a:t>-skilled, support </a:t>
            </a:r>
            <a:r>
              <a:rPr lang="en-US" sz="1600" dirty="0" err="1"/>
              <a:t>dari</a:t>
            </a:r>
            <a:r>
              <a:rPr lang="en-US" sz="1600" dirty="0"/>
              <a:t> team leader, </a:t>
            </a:r>
            <a:r>
              <a:rPr lang="en-US" sz="1600" dirty="0" err="1"/>
              <a:t>dll</a:t>
            </a:r>
            <a:endParaRPr lang="en-US" sz="1600" dirty="0"/>
          </a:p>
        </p:txBody>
      </p:sp>
      <p:sp>
        <p:nvSpPr>
          <p:cNvPr id="8" name="Up Arrow 7">
            <a:extLst>
              <a:ext uri="{FF2B5EF4-FFF2-40B4-BE49-F238E27FC236}">
                <a16:creationId xmlns:a16="http://schemas.microsoft.com/office/drawing/2014/main" id="{2EFEFA6F-91EB-5F42-8CD5-F3B15D5FDA86}"/>
              </a:ext>
            </a:extLst>
          </p:cNvPr>
          <p:cNvSpPr/>
          <p:nvPr/>
        </p:nvSpPr>
        <p:spPr>
          <a:xfrm>
            <a:off x="2634343" y="1273629"/>
            <a:ext cx="979714" cy="4147457"/>
          </a:xfrm>
          <a:prstGeom prst="upArrow">
            <a:avLst/>
          </a:prstGeom>
          <a:gradFill>
            <a:gsLst>
              <a:gs pos="100000">
                <a:schemeClr val="accent4">
                  <a:lumMod val="20000"/>
                  <a:lumOff val="80000"/>
                </a:schemeClr>
              </a:gs>
              <a:gs pos="100000">
                <a:schemeClr val="accent4">
                  <a:lumMod val="40000"/>
                  <a:lumOff val="60000"/>
                </a:schemeClr>
              </a:gs>
              <a:gs pos="100000">
                <a:schemeClr val="accent6">
                  <a:lumMod val="20000"/>
                  <a:lumOff val="80000"/>
                </a:schemeClr>
              </a:gs>
              <a:gs pos="21000">
                <a:schemeClr val="accent6">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5E54DC5-D289-A542-8F86-55A617A42EBC}"/>
              </a:ext>
            </a:extLst>
          </p:cNvPr>
          <p:cNvSpPr txBox="1"/>
          <p:nvPr/>
        </p:nvSpPr>
        <p:spPr>
          <a:xfrm rot="16200000">
            <a:off x="2282927" y="2580840"/>
            <a:ext cx="1621213" cy="369332"/>
          </a:xfrm>
          <a:prstGeom prst="rect">
            <a:avLst/>
          </a:prstGeom>
          <a:noFill/>
        </p:spPr>
        <p:txBody>
          <a:bodyPr wrap="none" rtlCol="0">
            <a:spAutoFit/>
          </a:bodyPr>
          <a:lstStyle/>
          <a:p>
            <a:r>
              <a:rPr lang="en-US" dirty="0" err="1">
                <a:solidFill>
                  <a:schemeClr val="bg1"/>
                </a:solidFill>
              </a:rPr>
              <a:t>Semakin</a:t>
            </a:r>
            <a:r>
              <a:rPr lang="en-US" dirty="0">
                <a:solidFill>
                  <a:schemeClr val="bg1"/>
                </a:solidFill>
              </a:rPr>
              <a:t> </a:t>
            </a:r>
            <a:r>
              <a:rPr lang="en-US" dirty="0" err="1">
                <a:solidFill>
                  <a:schemeClr val="bg1"/>
                </a:solidFill>
              </a:rPr>
              <a:t>Efektif</a:t>
            </a:r>
            <a:endParaRPr lang="en-US" dirty="0">
              <a:solidFill>
                <a:schemeClr val="bg1"/>
              </a:solidFill>
            </a:endParaRPr>
          </a:p>
        </p:txBody>
      </p:sp>
      <p:sp>
        <p:nvSpPr>
          <p:cNvPr id="2" name="Footer Placeholder 1">
            <a:extLst>
              <a:ext uri="{FF2B5EF4-FFF2-40B4-BE49-F238E27FC236}">
                <a16:creationId xmlns:a16="http://schemas.microsoft.com/office/drawing/2014/main" id="{70CF2665-057B-400B-9502-ABC3DCD30382}"/>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58692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58</a:t>
            </a:fld>
            <a:endParaRPr lang="en-US"/>
          </a:p>
        </p:txBody>
      </p:sp>
      <p:sp>
        <p:nvSpPr>
          <p:cNvPr id="4" name="Rectangle 3"/>
          <p:cNvSpPr/>
          <p:nvPr/>
        </p:nvSpPr>
        <p:spPr>
          <a:xfrm>
            <a:off x="0" y="-22824"/>
            <a:ext cx="253732" cy="6880824"/>
          </a:xfrm>
          <a:prstGeom prst="rect">
            <a:avLst/>
          </a:prstGeom>
          <a:solidFill>
            <a:srgbClr val="54823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5941538" y="158911"/>
            <a:ext cx="3222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Occurence</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B12166E3-B57C-4BE5-A415-E8C5E49944E3}"/>
              </a:ext>
            </a:extLst>
          </p:cNvPr>
          <p:cNvGraphicFramePr>
            <a:graphicFrameLocks noGrp="1"/>
          </p:cNvGraphicFramePr>
          <p:nvPr/>
        </p:nvGraphicFramePr>
        <p:xfrm>
          <a:off x="667657" y="925436"/>
          <a:ext cx="8391206" cy="4788177"/>
        </p:xfrm>
        <a:graphic>
          <a:graphicData uri="http://schemas.openxmlformats.org/drawingml/2006/table">
            <a:tbl>
              <a:tblPr>
                <a:tableStyleId>{5C22544A-7EE6-4342-B048-85BDC9FD1C3A}</a:tableStyleId>
              </a:tblPr>
              <a:tblGrid>
                <a:gridCol w="626404">
                  <a:extLst>
                    <a:ext uri="{9D8B030D-6E8A-4147-A177-3AD203B41FA5}">
                      <a16:colId xmlns:a16="http://schemas.microsoft.com/office/drawing/2014/main" val="3058095361"/>
                    </a:ext>
                  </a:extLst>
                </a:gridCol>
                <a:gridCol w="2001013">
                  <a:extLst>
                    <a:ext uri="{9D8B030D-6E8A-4147-A177-3AD203B41FA5}">
                      <a16:colId xmlns:a16="http://schemas.microsoft.com/office/drawing/2014/main" val="862375390"/>
                    </a:ext>
                  </a:extLst>
                </a:gridCol>
                <a:gridCol w="1552961">
                  <a:extLst>
                    <a:ext uri="{9D8B030D-6E8A-4147-A177-3AD203B41FA5}">
                      <a16:colId xmlns:a16="http://schemas.microsoft.com/office/drawing/2014/main" val="712334546"/>
                    </a:ext>
                  </a:extLst>
                </a:gridCol>
                <a:gridCol w="4210828">
                  <a:extLst>
                    <a:ext uri="{9D8B030D-6E8A-4147-A177-3AD203B41FA5}">
                      <a16:colId xmlns:a16="http://schemas.microsoft.com/office/drawing/2014/main" val="1518787856"/>
                    </a:ext>
                  </a:extLst>
                </a:gridCol>
              </a:tblGrid>
              <a:tr h="302373">
                <a:tc gridSpan="4">
                  <a:txBody>
                    <a:bodyPr/>
                    <a:lstStyle/>
                    <a:p>
                      <a:pPr algn="ctr" fontAlgn="ctr"/>
                      <a:r>
                        <a:rPr lang="en-US" sz="1100" b="1" u="none" strike="noStrike" dirty="0" err="1">
                          <a:effectLst/>
                        </a:rPr>
                        <a:t>Occurance</a:t>
                      </a:r>
                      <a:r>
                        <a:rPr lang="en-US" sz="1100" b="1" u="none" strike="noStrike" dirty="0">
                          <a:effectLst/>
                        </a:rPr>
                        <a:t> Potential (O) for the Process</a:t>
                      </a:r>
                      <a:endParaRPr lang="en-US"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3576622110"/>
                  </a:ext>
                </a:extLst>
              </a:tr>
              <a:tr h="899746">
                <a:tc gridSpan="4">
                  <a:txBody>
                    <a:bodyPr/>
                    <a:lstStyle/>
                    <a:p>
                      <a:pPr algn="ctr" fontAlgn="ctr"/>
                      <a:r>
                        <a:rPr lang="en-US" sz="1100" u="none" strike="noStrike" dirty="0">
                          <a:effectLst/>
                        </a:rPr>
                        <a:t>Potential Failure Causes rated according to the criteria below. Consider Prevention Controls when determining the best Occurrence estimate. Occurrence is a predictive qualitative rating made at the time of evaluation and may not reflect the actual occurrence. The occurrence rating number is a relative rating within the scope of the FMEA (process being evaluated). For Prevention Controls with multiple Occurrence Ratings, use the rating that best reflects the robustness of the control.</a:t>
                      </a:r>
                      <a:endParaRPr lang="en-US" sz="1100" b="0"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4257125370"/>
                  </a:ext>
                </a:extLst>
              </a:tr>
              <a:tr h="294999">
                <a:tc>
                  <a:txBody>
                    <a:bodyPr/>
                    <a:lstStyle/>
                    <a:p>
                      <a:pPr algn="ctr" fontAlgn="ctr"/>
                      <a:r>
                        <a:rPr lang="en-ID" sz="1100" b="1" u="none" strike="noStrike" dirty="0">
                          <a:effectLst/>
                        </a:rPr>
                        <a:t>O</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US" sz="1100" b="1" u="none" strike="noStrike">
                          <a:effectLst/>
                        </a:rPr>
                        <a:t>Prediction of Failure Cause Occuring</a:t>
                      </a:r>
                      <a:endParaRPr lang="en-US" sz="1100" b="1"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ID" sz="1100" b="1" u="none" strike="noStrike">
                          <a:effectLst/>
                        </a:rPr>
                        <a:t>Type of Control</a:t>
                      </a:r>
                      <a:endParaRPr lang="en-ID" sz="1100" b="1"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ctr"/>
                      <a:r>
                        <a:rPr lang="en-ID" sz="1100" b="1" u="none" strike="noStrike" dirty="0">
                          <a:effectLst/>
                        </a:rPr>
                        <a:t>Prevention Controls</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65078404"/>
                  </a:ext>
                </a:extLst>
              </a:tr>
              <a:tr h="206500">
                <a:tc>
                  <a:txBody>
                    <a:bodyPr/>
                    <a:lstStyle/>
                    <a:p>
                      <a:pPr algn="ctr" fontAlgn="ctr"/>
                      <a:r>
                        <a:rPr lang="en-ID" sz="1100" b="1" u="none" strike="noStrike" dirty="0">
                          <a:effectLst/>
                        </a:rPr>
                        <a:t>10</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D" sz="1100" b="1" u="none" strike="noStrike">
                          <a:effectLst/>
                        </a:rPr>
                        <a:t>Extremely High</a:t>
                      </a:r>
                      <a:endParaRPr lang="en-ID" sz="1100" b="1"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D" sz="1100" u="none" strike="noStrike">
                          <a:effectLst/>
                        </a:rPr>
                        <a:t>None</a:t>
                      </a:r>
                      <a:endParaRPr lang="en-ID" sz="1100" b="0"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D" sz="1100" u="none" strike="noStrike">
                          <a:effectLst/>
                        </a:rPr>
                        <a:t>No Prevention Controls </a:t>
                      </a:r>
                      <a:endParaRPr lang="en-ID" sz="1100" b="0"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5895422"/>
                  </a:ext>
                </a:extLst>
              </a:tr>
              <a:tr h="294999">
                <a:tc>
                  <a:txBody>
                    <a:bodyPr/>
                    <a:lstStyle/>
                    <a:p>
                      <a:pPr algn="ctr" fontAlgn="ctr"/>
                      <a:r>
                        <a:rPr lang="en-ID" sz="1100" b="1" u="none" strike="noStrike">
                          <a:effectLst/>
                        </a:rPr>
                        <a:t>9</a:t>
                      </a:r>
                      <a:endParaRPr lang="en-ID" sz="1100" b="1"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ID" sz="1100" b="1" u="none" strike="noStrike" dirty="0">
                          <a:effectLst/>
                        </a:rPr>
                        <a:t>Very High</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ID" sz="1100" u="none" strike="noStrike">
                          <a:effectLst/>
                        </a:rPr>
                        <a:t>Behavioral</a:t>
                      </a:r>
                      <a:endParaRPr lang="en-ID" sz="1100" b="0"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1100" u="none" strike="noStrike" dirty="0">
                          <a:effectLst/>
                        </a:rPr>
                        <a:t>Prevention Controls will have little effect in preventing failure cause</a:t>
                      </a:r>
                      <a:endParaRPr lang="en-US" sz="1100" b="0"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315416"/>
                  </a:ext>
                </a:extLst>
              </a:tr>
              <a:tr h="206500">
                <a:tc>
                  <a:txBody>
                    <a:bodyPr/>
                    <a:lstStyle/>
                    <a:p>
                      <a:pPr algn="ctr" fontAlgn="ctr"/>
                      <a:r>
                        <a:rPr lang="en-ID" sz="1100" b="1" u="none" strike="noStrike" dirty="0">
                          <a:effectLst/>
                        </a:rPr>
                        <a:t>8</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D"/>
                    </a:p>
                  </a:txBody>
                  <a:tcPr/>
                </a:tc>
                <a:tc vMerge="1">
                  <a:txBody>
                    <a:bodyPr/>
                    <a:lstStyle/>
                    <a:p>
                      <a:endParaRPr lang="en-ID"/>
                    </a:p>
                  </a:txBody>
                  <a:tcPr/>
                </a:tc>
                <a:tc vMerge="1">
                  <a:txBody>
                    <a:bodyPr/>
                    <a:lstStyle/>
                    <a:p>
                      <a:endParaRPr lang="en-ID"/>
                    </a:p>
                  </a:txBody>
                  <a:tcPr/>
                </a:tc>
                <a:extLst>
                  <a:ext uri="{0D108BD9-81ED-4DB2-BD59-A6C34878D82A}">
                    <a16:rowId xmlns:a16="http://schemas.microsoft.com/office/drawing/2014/main" val="1737520371"/>
                  </a:ext>
                </a:extLst>
              </a:tr>
              <a:tr h="294999">
                <a:tc>
                  <a:txBody>
                    <a:bodyPr/>
                    <a:lstStyle/>
                    <a:p>
                      <a:pPr algn="ctr" fontAlgn="ctr"/>
                      <a:r>
                        <a:rPr lang="en-ID" sz="1100" b="1" u="none" strike="noStrike">
                          <a:effectLst/>
                        </a:rPr>
                        <a:t>7</a:t>
                      </a:r>
                      <a:endParaRPr lang="en-ID" sz="1100" b="1"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ID" sz="1100" b="1" u="none" strike="noStrike" dirty="0">
                          <a:effectLst/>
                        </a:rPr>
                        <a:t>High</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fontAlgn="ctr"/>
                      <a:r>
                        <a:rPr lang="en-ID" sz="1100" u="none" strike="noStrike">
                          <a:effectLst/>
                        </a:rPr>
                        <a:t>Behavioral or Technical</a:t>
                      </a:r>
                      <a:endParaRPr lang="en-ID" sz="1100" b="0"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1100" u="none" strike="noStrike" dirty="0">
                          <a:effectLst/>
                        </a:rPr>
                        <a:t>Prevention Controls somewhat effective in preventing failure cause</a:t>
                      </a:r>
                      <a:endParaRPr lang="en-US" sz="1100" b="0"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5019007"/>
                  </a:ext>
                </a:extLst>
              </a:tr>
              <a:tr h="206500">
                <a:tc>
                  <a:txBody>
                    <a:bodyPr/>
                    <a:lstStyle/>
                    <a:p>
                      <a:pPr algn="ctr" fontAlgn="ctr"/>
                      <a:r>
                        <a:rPr lang="en-ID" sz="1100" b="1" u="none" strike="noStrike" dirty="0">
                          <a:effectLst/>
                        </a:rPr>
                        <a:t>6</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D"/>
                    </a:p>
                  </a:txBody>
                  <a:tcPr/>
                </a:tc>
                <a:tc vMerge="1">
                  <a:txBody>
                    <a:bodyPr/>
                    <a:lstStyle/>
                    <a:p>
                      <a:endParaRPr lang="en-ID"/>
                    </a:p>
                  </a:txBody>
                  <a:tcPr/>
                </a:tc>
                <a:tc vMerge="1">
                  <a:txBody>
                    <a:bodyPr/>
                    <a:lstStyle/>
                    <a:p>
                      <a:endParaRPr lang="en-ID"/>
                    </a:p>
                  </a:txBody>
                  <a:tcPr/>
                </a:tc>
                <a:extLst>
                  <a:ext uri="{0D108BD9-81ED-4DB2-BD59-A6C34878D82A}">
                    <a16:rowId xmlns:a16="http://schemas.microsoft.com/office/drawing/2014/main" val="942249835"/>
                  </a:ext>
                </a:extLst>
              </a:tr>
              <a:tr h="294999">
                <a:tc>
                  <a:txBody>
                    <a:bodyPr/>
                    <a:lstStyle/>
                    <a:p>
                      <a:pPr algn="ctr" fontAlgn="ctr"/>
                      <a:r>
                        <a:rPr lang="en-ID" sz="1100" b="1" u="none" strike="noStrike">
                          <a:effectLst/>
                        </a:rPr>
                        <a:t>5</a:t>
                      </a:r>
                      <a:endParaRPr lang="en-ID" sz="1100" b="1"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ID" sz="1100" b="1" u="none" strike="noStrike" dirty="0">
                          <a:effectLst/>
                        </a:rPr>
                        <a:t>Moderate</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D"/>
                    </a:p>
                  </a:txBody>
                  <a:tcPr/>
                </a:tc>
                <a:tc rowSpan="2">
                  <a:txBody>
                    <a:bodyPr/>
                    <a:lstStyle/>
                    <a:p>
                      <a:pPr algn="ctr" fontAlgn="ctr"/>
                      <a:r>
                        <a:rPr lang="en-ID" sz="1100" u="none" strike="noStrike" dirty="0">
                          <a:effectLst/>
                        </a:rPr>
                        <a:t>Prevention Controls are effective in preventing failure cause</a:t>
                      </a:r>
                      <a:endParaRPr lang="en-ID" sz="1100" b="0"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6839910"/>
                  </a:ext>
                </a:extLst>
              </a:tr>
              <a:tr h="206500">
                <a:tc>
                  <a:txBody>
                    <a:bodyPr/>
                    <a:lstStyle/>
                    <a:p>
                      <a:pPr algn="ctr" fontAlgn="ctr"/>
                      <a:r>
                        <a:rPr lang="en-ID" sz="1100" b="1" u="none" strike="noStrike" dirty="0">
                          <a:effectLst/>
                        </a:rPr>
                        <a:t>4</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D"/>
                    </a:p>
                  </a:txBody>
                  <a:tcPr/>
                </a:tc>
                <a:tc vMerge="1">
                  <a:txBody>
                    <a:bodyPr/>
                    <a:lstStyle/>
                    <a:p>
                      <a:endParaRPr lang="en-ID"/>
                    </a:p>
                  </a:txBody>
                  <a:tcPr/>
                </a:tc>
                <a:tc vMerge="1">
                  <a:txBody>
                    <a:bodyPr/>
                    <a:lstStyle/>
                    <a:p>
                      <a:endParaRPr lang="en-ID"/>
                    </a:p>
                  </a:txBody>
                  <a:tcPr/>
                </a:tc>
                <a:extLst>
                  <a:ext uri="{0D108BD9-81ED-4DB2-BD59-A6C34878D82A}">
                    <a16:rowId xmlns:a16="http://schemas.microsoft.com/office/drawing/2014/main" val="3902246569"/>
                  </a:ext>
                </a:extLst>
              </a:tr>
              <a:tr h="442499">
                <a:tc>
                  <a:txBody>
                    <a:bodyPr/>
                    <a:lstStyle/>
                    <a:p>
                      <a:pPr algn="ctr" fontAlgn="ctr"/>
                      <a:r>
                        <a:rPr lang="en-ID" sz="1100" b="1" u="none" strike="noStrike">
                          <a:effectLst/>
                        </a:rPr>
                        <a:t>3</a:t>
                      </a:r>
                      <a:endParaRPr lang="en-ID" sz="1100" b="1"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D" sz="1100" b="1" u="none" strike="noStrike" dirty="0">
                          <a:effectLst/>
                        </a:rPr>
                        <a:t>Low</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1100" u="none" strike="noStrike">
                          <a:effectLst/>
                        </a:rPr>
                        <a:t>Best Practice : Behavioral or Technical</a:t>
                      </a:r>
                      <a:endParaRPr lang="en-US" sz="1100" b="0"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1100" u="none" strike="noStrike" dirty="0">
                          <a:effectLst/>
                        </a:rPr>
                        <a:t>Prevention Controls are highly effective in preventing failure cause</a:t>
                      </a:r>
                      <a:endParaRPr lang="en-US" sz="1100" b="0"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0836696"/>
                  </a:ext>
                </a:extLst>
              </a:tr>
              <a:tr h="206500">
                <a:tc>
                  <a:txBody>
                    <a:bodyPr/>
                    <a:lstStyle/>
                    <a:p>
                      <a:pPr algn="ctr" fontAlgn="ctr"/>
                      <a:r>
                        <a:rPr lang="en-ID" sz="1100" b="1" u="none" strike="noStrike">
                          <a:effectLst/>
                        </a:rPr>
                        <a:t>2</a:t>
                      </a:r>
                      <a:endParaRPr lang="en-ID" sz="1100" b="1"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D" sz="1100" b="1" u="none" strike="noStrike" dirty="0">
                          <a:effectLst/>
                        </a:rPr>
                        <a:t>Very Low</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ID"/>
                    </a:p>
                  </a:txBody>
                  <a:tcPr/>
                </a:tc>
                <a:tc vMerge="1">
                  <a:txBody>
                    <a:bodyPr/>
                    <a:lstStyle/>
                    <a:p>
                      <a:endParaRPr lang="en-ID"/>
                    </a:p>
                  </a:txBody>
                  <a:tcPr/>
                </a:tc>
                <a:extLst>
                  <a:ext uri="{0D108BD9-81ED-4DB2-BD59-A6C34878D82A}">
                    <a16:rowId xmlns:a16="http://schemas.microsoft.com/office/drawing/2014/main" val="122062559"/>
                  </a:ext>
                </a:extLst>
              </a:tr>
              <a:tr h="884997">
                <a:tc>
                  <a:txBody>
                    <a:bodyPr/>
                    <a:lstStyle/>
                    <a:p>
                      <a:pPr algn="ctr" fontAlgn="ctr"/>
                      <a:r>
                        <a:rPr lang="en-ID" sz="1100" b="1" u="none" strike="noStrike">
                          <a:effectLst/>
                        </a:rPr>
                        <a:t>1</a:t>
                      </a:r>
                      <a:endParaRPr lang="en-ID" sz="1100" b="1"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D" sz="1100" b="1" u="none" strike="noStrike" dirty="0">
                          <a:effectLst/>
                        </a:rPr>
                        <a:t>Extremely Low</a:t>
                      </a:r>
                      <a:endParaRPr lang="en-ID" sz="1100" b="1"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D" sz="1100" u="none" strike="noStrike">
                          <a:effectLst/>
                        </a:rPr>
                        <a:t>Technical</a:t>
                      </a:r>
                      <a:endParaRPr lang="en-ID" sz="1100" b="0" i="0" u="none" strike="noStrike">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u="none" strike="noStrike" dirty="0">
                          <a:effectLst/>
                        </a:rPr>
                        <a:t>Prevention Controls are extremely effective in preventing failure cause from </a:t>
                      </a:r>
                      <a:r>
                        <a:rPr lang="en-US" sz="1100" u="none" strike="noStrike" dirty="0" err="1">
                          <a:effectLst/>
                        </a:rPr>
                        <a:t>occuring</a:t>
                      </a:r>
                      <a:r>
                        <a:rPr lang="en-US" sz="1100" u="none" strike="noStrike" dirty="0">
                          <a:effectLst/>
                        </a:rPr>
                        <a:t> due to design (e.g. part geometry) or process (e.g. fixture or tooling design). Intent of prevention controls - failure mode cannot be physically produced due to the failure cause</a:t>
                      </a:r>
                      <a:endParaRPr lang="en-US" sz="1100" b="0" i="0" u="none" strike="noStrike" dirty="0">
                        <a:solidFill>
                          <a:srgbClr val="000000"/>
                        </a:solidFill>
                        <a:effectLst/>
                        <a:latin typeface="Calibri" panose="020F0502020204030204" pitchFamily="34" charset="0"/>
                      </a:endParaRPr>
                    </a:p>
                  </a:txBody>
                  <a:tcPr marL="5785" marR="5785" marT="57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6602017"/>
                  </a:ext>
                </a:extLst>
              </a:tr>
            </a:tbl>
          </a:graphicData>
        </a:graphic>
      </p:graphicFrame>
      <p:sp>
        <p:nvSpPr>
          <p:cNvPr id="8" name="TextBox 7">
            <a:extLst>
              <a:ext uri="{FF2B5EF4-FFF2-40B4-BE49-F238E27FC236}">
                <a16:creationId xmlns:a16="http://schemas.microsoft.com/office/drawing/2014/main" id="{DBE14F36-8879-4E2D-82D6-0BF191E89CB6}"/>
              </a:ext>
            </a:extLst>
          </p:cNvPr>
          <p:cNvSpPr txBox="1"/>
          <p:nvPr/>
        </p:nvSpPr>
        <p:spPr>
          <a:xfrm>
            <a:off x="419831" y="5935902"/>
            <a:ext cx="8639032" cy="707886"/>
          </a:xfrm>
          <a:prstGeom prst="rect">
            <a:avLst/>
          </a:prstGeom>
          <a:noFill/>
        </p:spPr>
        <p:txBody>
          <a:bodyPr wrap="square" rtlCol="0">
            <a:spAutoFit/>
          </a:bodyPr>
          <a:lstStyle/>
          <a:p>
            <a:pPr algn="ctr"/>
            <a:r>
              <a:rPr lang="en-US" sz="1000" dirty="0"/>
              <a:t>Prevention </a:t>
            </a:r>
            <a:r>
              <a:rPr lang="en-US" sz="1000" dirty="0" err="1"/>
              <a:t>Contol</a:t>
            </a:r>
            <a:r>
              <a:rPr lang="en-US" sz="1000" dirty="0"/>
              <a:t> Effectiveness : Consider if prevention controls are </a:t>
            </a:r>
            <a:r>
              <a:rPr lang="en-US" sz="1000" dirty="0" err="1"/>
              <a:t>techincal</a:t>
            </a:r>
            <a:r>
              <a:rPr lang="en-US" sz="1000" dirty="0"/>
              <a:t> (rely on machine, tool life, tool material, etc.), or use the best practices (fixture, tool design, calibration procedures, error-proofing verification, preventive maintenance, work instruction, statistical process control charting, process monitoring product design, etc.) ore behavioral (rely on certified or non-certified operators, skilled trades, team leaders, etc.) when determining how effective the prevention controls will be.</a:t>
            </a:r>
            <a:endParaRPr lang="en-ID" sz="1000" dirty="0"/>
          </a:p>
        </p:txBody>
      </p:sp>
      <p:sp>
        <p:nvSpPr>
          <p:cNvPr id="2" name="Footer Placeholder 1">
            <a:extLst>
              <a:ext uri="{FF2B5EF4-FFF2-40B4-BE49-F238E27FC236}">
                <a16:creationId xmlns:a16="http://schemas.microsoft.com/office/drawing/2014/main" id="{836ADD78-7956-42EC-B18D-C6A42A832BA9}"/>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089977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271884" y="6356352"/>
            <a:ext cx="2228850" cy="365125"/>
          </a:xfrm>
        </p:spPr>
        <p:txBody>
          <a:bodyPr/>
          <a:lstStyle/>
          <a:p>
            <a:pPr>
              <a:defRPr/>
            </a:pPr>
            <a:fld id="{6479658B-7F9C-4333-9499-869B8642C574}" type="slidenum">
              <a:rPr lang="en-US" smtClean="0"/>
              <a:pPr>
                <a:defRPr/>
              </a:pPr>
              <a:t>59</a:t>
            </a:fld>
            <a:endParaRPr lang="en-US"/>
          </a:p>
        </p:txBody>
      </p:sp>
      <p:sp>
        <p:nvSpPr>
          <p:cNvPr id="4" name="Rectangle 3"/>
          <p:cNvSpPr/>
          <p:nvPr/>
        </p:nvSpPr>
        <p:spPr>
          <a:xfrm>
            <a:off x="0" y="-22824"/>
            <a:ext cx="253732" cy="6880824"/>
          </a:xfrm>
          <a:prstGeom prst="rect">
            <a:avLst/>
          </a:prstGeom>
          <a:solidFill>
            <a:srgbClr val="54823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E9F5089B-4A0A-48E6-B52D-258C05CC316E}"/>
              </a:ext>
            </a:extLst>
          </p:cNvPr>
          <p:cNvGraphicFramePr>
            <a:graphicFrameLocks noGrp="1"/>
          </p:cNvGraphicFramePr>
          <p:nvPr/>
        </p:nvGraphicFramePr>
        <p:xfrm>
          <a:off x="477885" y="879717"/>
          <a:ext cx="9022848" cy="5043407"/>
        </p:xfrm>
        <a:graphic>
          <a:graphicData uri="http://schemas.openxmlformats.org/drawingml/2006/table">
            <a:tbl>
              <a:tblPr>
                <a:tableStyleId>{5940675A-B579-460E-94D1-54222C63F5DA}</a:tableStyleId>
              </a:tblPr>
              <a:tblGrid>
                <a:gridCol w="673556">
                  <a:extLst>
                    <a:ext uri="{9D8B030D-6E8A-4147-A177-3AD203B41FA5}">
                      <a16:colId xmlns:a16="http://schemas.microsoft.com/office/drawing/2014/main" val="797839760"/>
                    </a:ext>
                  </a:extLst>
                </a:gridCol>
                <a:gridCol w="2151638">
                  <a:extLst>
                    <a:ext uri="{9D8B030D-6E8A-4147-A177-3AD203B41FA5}">
                      <a16:colId xmlns:a16="http://schemas.microsoft.com/office/drawing/2014/main" val="984269928"/>
                    </a:ext>
                  </a:extLst>
                </a:gridCol>
                <a:gridCol w="1669858">
                  <a:extLst>
                    <a:ext uri="{9D8B030D-6E8A-4147-A177-3AD203B41FA5}">
                      <a16:colId xmlns:a16="http://schemas.microsoft.com/office/drawing/2014/main" val="2482882694"/>
                    </a:ext>
                  </a:extLst>
                </a:gridCol>
                <a:gridCol w="4527796">
                  <a:extLst>
                    <a:ext uri="{9D8B030D-6E8A-4147-A177-3AD203B41FA5}">
                      <a16:colId xmlns:a16="http://schemas.microsoft.com/office/drawing/2014/main" val="1882397876"/>
                    </a:ext>
                  </a:extLst>
                </a:gridCol>
              </a:tblGrid>
              <a:tr h="293683">
                <a:tc gridSpan="4">
                  <a:txBody>
                    <a:bodyPr/>
                    <a:lstStyle/>
                    <a:p>
                      <a:pPr algn="ctr" fontAlgn="ctr"/>
                      <a:r>
                        <a:rPr lang="en-US" sz="1200" b="1" u="none" strike="noStrike" dirty="0" err="1">
                          <a:effectLst/>
                        </a:rPr>
                        <a:t>Occurance</a:t>
                      </a:r>
                      <a:r>
                        <a:rPr lang="en-US" sz="1200" b="1" u="none" strike="noStrike" dirty="0">
                          <a:effectLst/>
                        </a:rPr>
                        <a:t> Potential (O) for the Process</a:t>
                      </a:r>
                      <a:endParaRPr lang="en-US" sz="1200" b="1" i="0" u="none" strike="noStrike" dirty="0">
                        <a:solidFill>
                          <a:srgbClr val="000000"/>
                        </a:solidFill>
                        <a:effectLst/>
                        <a:latin typeface="Calibri" panose="020F0502020204030204" pitchFamily="34" charset="0"/>
                      </a:endParaRPr>
                    </a:p>
                  </a:txBody>
                  <a:tcPr marL="6613" marR="6613" marT="6613" marB="0" anchor="ct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3178867495"/>
                  </a:ext>
                </a:extLst>
              </a:tr>
              <a:tr h="961562">
                <a:tc gridSpan="4">
                  <a:txBody>
                    <a:bodyPr/>
                    <a:lstStyle/>
                    <a:p>
                      <a:pPr algn="ctr" fontAlgn="ctr"/>
                      <a:r>
                        <a:rPr lang="en-ID" sz="1200" u="none" strike="noStrike" dirty="0" err="1">
                          <a:effectLst/>
                        </a:rPr>
                        <a:t>Penyebab</a:t>
                      </a:r>
                      <a:r>
                        <a:rPr lang="en-ID" sz="1200" u="none" strike="noStrike" dirty="0">
                          <a:effectLst/>
                        </a:rPr>
                        <a:t> </a:t>
                      </a:r>
                      <a:r>
                        <a:rPr lang="id-ID" sz="1200" u="none" strike="noStrike" dirty="0">
                          <a:effectLst/>
                        </a:rPr>
                        <a:t>Potensi </a:t>
                      </a:r>
                      <a:r>
                        <a:rPr lang="en-ID" sz="1200" u="none" strike="noStrike" dirty="0" err="1">
                          <a:effectLst/>
                        </a:rPr>
                        <a:t>Kegagalan</a:t>
                      </a:r>
                      <a:r>
                        <a:rPr lang="en-ID" sz="1200" u="none" strike="noStrike" dirty="0">
                          <a:effectLst/>
                        </a:rPr>
                        <a:t> </a:t>
                      </a:r>
                      <a:r>
                        <a:rPr lang="en-ID" sz="1200" u="none" strike="noStrike" dirty="0" err="1">
                          <a:effectLst/>
                        </a:rPr>
                        <a:t>dinilai</a:t>
                      </a:r>
                      <a:r>
                        <a:rPr lang="en-ID" sz="1200" u="none" strike="noStrike" dirty="0">
                          <a:effectLst/>
                        </a:rPr>
                        <a:t> </a:t>
                      </a:r>
                      <a:r>
                        <a:rPr lang="en-ID" sz="1200" u="none" strike="noStrike" dirty="0" err="1">
                          <a:effectLst/>
                        </a:rPr>
                        <a:t>berdasarkan</a:t>
                      </a:r>
                      <a:r>
                        <a:rPr lang="en-ID" sz="1200" u="none" strike="noStrike" dirty="0">
                          <a:effectLst/>
                        </a:rPr>
                        <a:t> </a:t>
                      </a:r>
                      <a:r>
                        <a:rPr lang="en-ID" sz="1200" u="none" strike="noStrike" dirty="0" err="1">
                          <a:effectLst/>
                        </a:rPr>
                        <a:t>kriteria</a:t>
                      </a:r>
                      <a:r>
                        <a:rPr lang="en-ID" sz="1200" u="none" strike="noStrike" dirty="0">
                          <a:effectLst/>
                        </a:rPr>
                        <a:t> di </a:t>
                      </a:r>
                      <a:r>
                        <a:rPr lang="en-ID" sz="1200" u="none" strike="noStrike" dirty="0" err="1">
                          <a:effectLst/>
                        </a:rPr>
                        <a:t>bawah</a:t>
                      </a:r>
                      <a:r>
                        <a:rPr lang="en-ID" sz="1200" u="none" strike="noStrike" dirty="0">
                          <a:effectLst/>
                        </a:rPr>
                        <a:t> </a:t>
                      </a:r>
                      <a:r>
                        <a:rPr lang="en-ID" sz="1200" u="none" strike="noStrike" dirty="0" err="1">
                          <a:effectLst/>
                        </a:rPr>
                        <a:t>ini</a:t>
                      </a:r>
                      <a:r>
                        <a:rPr lang="en-ID" sz="1200" u="none" strike="noStrike" dirty="0">
                          <a:effectLst/>
                        </a:rPr>
                        <a:t>. </a:t>
                      </a:r>
                      <a:r>
                        <a:rPr lang="en-ID" sz="1200" u="none" strike="noStrike" dirty="0" err="1">
                          <a:effectLst/>
                        </a:rPr>
                        <a:t>Mempertimbangkan</a:t>
                      </a:r>
                      <a:r>
                        <a:rPr lang="en-ID" sz="1200" u="none" strike="noStrike" dirty="0">
                          <a:effectLst/>
                        </a:rPr>
                        <a:t> </a:t>
                      </a:r>
                      <a:r>
                        <a:rPr lang="en-ID" sz="1200" u="none" strike="noStrike" dirty="0" err="1">
                          <a:effectLst/>
                        </a:rPr>
                        <a:t>Kontrol</a:t>
                      </a:r>
                      <a:r>
                        <a:rPr lang="en-ID" sz="1200" u="none" strike="noStrike" dirty="0">
                          <a:effectLst/>
                        </a:rPr>
                        <a:t> </a:t>
                      </a:r>
                      <a:r>
                        <a:rPr lang="en-ID" sz="1200" u="none" strike="noStrike" dirty="0" err="1">
                          <a:effectLst/>
                        </a:rPr>
                        <a:t>Pencegahan</a:t>
                      </a:r>
                      <a:r>
                        <a:rPr lang="en-ID" sz="1200" u="none" strike="noStrike" dirty="0">
                          <a:effectLst/>
                        </a:rPr>
                        <a:t> </a:t>
                      </a:r>
                      <a:r>
                        <a:rPr lang="en-ID" sz="1200" u="none" strike="noStrike" dirty="0" err="1">
                          <a:effectLst/>
                        </a:rPr>
                        <a:t>saat</a:t>
                      </a:r>
                      <a:r>
                        <a:rPr lang="en-ID" sz="1200" u="none" strike="noStrike" dirty="0">
                          <a:effectLst/>
                        </a:rPr>
                        <a:t> </a:t>
                      </a:r>
                      <a:r>
                        <a:rPr lang="en-ID" sz="1200" u="none" strike="noStrike" dirty="0" err="1">
                          <a:effectLst/>
                        </a:rPr>
                        <a:t>menentukan</a:t>
                      </a:r>
                      <a:r>
                        <a:rPr lang="en-ID" sz="1200" u="none" strike="noStrike" dirty="0">
                          <a:effectLst/>
                        </a:rPr>
                        <a:t> Occurrence</a:t>
                      </a:r>
                      <a:r>
                        <a:rPr lang="id-ID" sz="1200" u="none" strike="noStrike" dirty="0">
                          <a:effectLst/>
                        </a:rPr>
                        <a:t> </a:t>
                      </a:r>
                      <a:r>
                        <a:rPr lang="en-ID" sz="1200" u="none" strike="noStrike" dirty="0">
                          <a:effectLst/>
                        </a:rPr>
                        <a:t>yang </a:t>
                      </a:r>
                      <a:r>
                        <a:rPr lang="en-ID" sz="1200" u="none" strike="noStrike" dirty="0" err="1">
                          <a:effectLst/>
                        </a:rPr>
                        <a:t>terbaik</a:t>
                      </a:r>
                      <a:r>
                        <a:rPr lang="en-ID" sz="1200" u="none" strike="noStrike" dirty="0">
                          <a:effectLst/>
                        </a:rPr>
                        <a:t>. Occurrence </a:t>
                      </a:r>
                      <a:r>
                        <a:rPr lang="en-ID" sz="1200" u="none" strike="noStrike" dirty="0" err="1">
                          <a:effectLst/>
                        </a:rPr>
                        <a:t>adalah</a:t>
                      </a:r>
                      <a:r>
                        <a:rPr lang="en-ID" sz="1200" u="none" strike="noStrike" dirty="0">
                          <a:effectLst/>
                        </a:rPr>
                        <a:t> </a:t>
                      </a:r>
                      <a:r>
                        <a:rPr lang="en-ID" sz="1200" u="none" strike="noStrike" dirty="0" err="1">
                          <a:effectLst/>
                        </a:rPr>
                        <a:t>tingkat</a:t>
                      </a:r>
                      <a:r>
                        <a:rPr lang="en-ID" sz="1200" u="none" strike="noStrike" dirty="0">
                          <a:effectLst/>
                        </a:rPr>
                        <a:t> </a:t>
                      </a:r>
                      <a:r>
                        <a:rPr lang="en-ID" sz="1200" u="none" strike="noStrike" dirty="0" err="1">
                          <a:effectLst/>
                        </a:rPr>
                        <a:t>Prediksi</a:t>
                      </a:r>
                      <a:r>
                        <a:rPr lang="en-ID" sz="1200" u="none" strike="noStrike" dirty="0">
                          <a:effectLst/>
                        </a:rPr>
                        <a:t> </a:t>
                      </a:r>
                      <a:r>
                        <a:rPr lang="en-ID" sz="1200" u="none" strike="noStrike" dirty="0" err="1">
                          <a:effectLst/>
                        </a:rPr>
                        <a:t>Kualitatif</a:t>
                      </a:r>
                      <a:r>
                        <a:rPr lang="en-ID" sz="1200" u="none" strike="noStrike" dirty="0">
                          <a:effectLst/>
                        </a:rPr>
                        <a:t> yang </a:t>
                      </a:r>
                      <a:r>
                        <a:rPr lang="en-ID" sz="1200" u="none" strike="noStrike" dirty="0" err="1">
                          <a:effectLst/>
                        </a:rPr>
                        <a:t>dibuat</a:t>
                      </a:r>
                      <a:r>
                        <a:rPr lang="en-ID" sz="1200" u="none" strike="noStrike" dirty="0">
                          <a:effectLst/>
                        </a:rPr>
                        <a:t> pada </a:t>
                      </a:r>
                      <a:r>
                        <a:rPr lang="en-ID" sz="1200" u="none" strike="noStrike" dirty="0" err="1">
                          <a:effectLst/>
                        </a:rPr>
                        <a:t>saat</a:t>
                      </a:r>
                      <a:r>
                        <a:rPr lang="en-ID" sz="1200" u="none" strike="noStrike" dirty="0">
                          <a:effectLst/>
                        </a:rPr>
                        <a:t> </a:t>
                      </a:r>
                      <a:r>
                        <a:rPr lang="en-ID" sz="1200" u="none" strike="noStrike" dirty="0" err="1">
                          <a:effectLst/>
                        </a:rPr>
                        <a:t>evaluasi</a:t>
                      </a:r>
                      <a:r>
                        <a:rPr lang="en-ID" sz="1200" u="none" strike="noStrike" dirty="0">
                          <a:effectLst/>
                        </a:rPr>
                        <a:t> dan </a:t>
                      </a:r>
                      <a:r>
                        <a:rPr lang="en-ID" sz="1200" u="none" strike="noStrike" dirty="0" err="1">
                          <a:effectLst/>
                        </a:rPr>
                        <a:t>mungkin</a:t>
                      </a:r>
                      <a:r>
                        <a:rPr lang="en-ID" sz="1200" u="none" strike="noStrike" dirty="0">
                          <a:effectLst/>
                        </a:rPr>
                        <a:t> </a:t>
                      </a:r>
                      <a:r>
                        <a:rPr lang="en-ID" sz="1200" u="none" strike="noStrike" dirty="0" err="1">
                          <a:effectLst/>
                        </a:rPr>
                        <a:t>tidak</a:t>
                      </a:r>
                      <a:r>
                        <a:rPr lang="en-ID" sz="1200" u="none" strike="noStrike" dirty="0">
                          <a:effectLst/>
                        </a:rPr>
                        <a:t> </a:t>
                      </a:r>
                      <a:r>
                        <a:rPr lang="en-ID" sz="1200" u="none" strike="noStrike" dirty="0" err="1">
                          <a:effectLst/>
                        </a:rPr>
                        <a:t>mencerminkan</a:t>
                      </a:r>
                      <a:r>
                        <a:rPr lang="en-ID" sz="1200" u="none" strike="noStrike" dirty="0">
                          <a:effectLst/>
                        </a:rPr>
                        <a:t> </a:t>
                      </a:r>
                      <a:r>
                        <a:rPr lang="en-ID" sz="1200" u="none" strike="noStrike" dirty="0" err="1">
                          <a:effectLst/>
                        </a:rPr>
                        <a:t>kejadian</a:t>
                      </a:r>
                      <a:r>
                        <a:rPr lang="en-ID" sz="1200" u="none" strike="noStrike" dirty="0">
                          <a:effectLst/>
                        </a:rPr>
                        <a:t> yang </a:t>
                      </a:r>
                      <a:r>
                        <a:rPr lang="en-ID" sz="1200" u="none" strike="noStrike" dirty="0" err="1">
                          <a:effectLst/>
                        </a:rPr>
                        <a:t>sebenarnya</a:t>
                      </a:r>
                      <a:r>
                        <a:rPr lang="en-ID" sz="1200" u="none" strike="noStrike" dirty="0">
                          <a:effectLst/>
                        </a:rPr>
                        <a:t>. </a:t>
                      </a:r>
                      <a:r>
                        <a:rPr lang="en-ID" sz="1200" u="none" strike="noStrike" dirty="0" err="1">
                          <a:effectLst/>
                        </a:rPr>
                        <a:t>Angka</a:t>
                      </a:r>
                      <a:r>
                        <a:rPr lang="en-ID" sz="1200" u="none" strike="noStrike" dirty="0">
                          <a:effectLst/>
                        </a:rPr>
                        <a:t> </a:t>
                      </a:r>
                      <a:r>
                        <a:rPr lang="en-ID" sz="1200" u="none" strike="noStrike" dirty="0" err="1">
                          <a:effectLst/>
                        </a:rPr>
                        <a:t>peringkat</a:t>
                      </a:r>
                      <a:r>
                        <a:rPr lang="en-ID" sz="1200" u="none" strike="noStrike" dirty="0">
                          <a:effectLst/>
                        </a:rPr>
                        <a:t> </a:t>
                      </a:r>
                      <a:r>
                        <a:rPr lang="en-ID" sz="1200" u="none" strike="noStrike" dirty="0" err="1">
                          <a:effectLst/>
                        </a:rPr>
                        <a:t>kejadian</a:t>
                      </a:r>
                      <a:r>
                        <a:rPr lang="en-ID" sz="1200" u="none" strike="noStrike" dirty="0">
                          <a:effectLst/>
                        </a:rPr>
                        <a:t> </a:t>
                      </a:r>
                      <a:r>
                        <a:rPr lang="en-ID" sz="1200" u="none" strike="noStrike" dirty="0" err="1">
                          <a:effectLst/>
                        </a:rPr>
                        <a:t>adalah</a:t>
                      </a:r>
                      <a:r>
                        <a:rPr lang="en-ID" sz="1200" u="none" strike="noStrike" dirty="0">
                          <a:effectLst/>
                        </a:rPr>
                        <a:t> </a:t>
                      </a:r>
                      <a:r>
                        <a:rPr lang="en-ID" sz="1200" u="none" strike="noStrike" dirty="0" err="1">
                          <a:effectLst/>
                        </a:rPr>
                        <a:t>peringkat</a:t>
                      </a:r>
                      <a:r>
                        <a:rPr lang="en-ID" sz="1200" u="none" strike="noStrike" dirty="0">
                          <a:effectLst/>
                        </a:rPr>
                        <a:t> </a:t>
                      </a:r>
                      <a:r>
                        <a:rPr lang="en-ID" sz="1200" u="none" strike="noStrike" dirty="0" err="1">
                          <a:effectLst/>
                        </a:rPr>
                        <a:t>relatif</a:t>
                      </a:r>
                      <a:r>
                        <a:rPr lang="en-ID" sz="1200" u="none" strike="noStrike" dirty="0">
                          <a:effectLst/>
                        </a:rPr>
                        <a:t> </a:t>
                      </a:r>
                      <a:r>
                        <a:rPr lang="en-ID" sz="1200" u="none" strike="noStrike" dirty="0" err="1">
                          <a:effectLst/>
                        </a:rPr>
                        <a:t>dalam</a:t>
                      </a:r>
                      <a:r>
                        <a:rPr lang="en-ID" sz="1200" u="none" strike="noStrike" dirty="0">
                          <a:effectLst/>
                        </a:rPr>
                        <a:t> </a:t>
                      </a:r>
                      <a:r>
                        <a:rPr lang="en-ID" sz="1200" u="none" strike="noStrike" dirty="0" err="1">
                          <a:effectLst/>
                        </a:rPr>
                        <a:t>lingkup</a:t>
                      </a:r>
                      <a:r>
                        <a:rPr lang="en-ID" sz="1200" u="none" strike="noStrike" dirty="0">
                          <a:effectLst/>
                        </a:rPr>
                        <a:t> FMEA (proses </a:t>
                      </a:r>
                      <a:r>
                        <a:rPr lang="en-ID" sz="1200" u="none" strike="noStrike" dirty="0" err="1">
                          <a:effectLst/>
                        </a:rPr>
                        <a:t>sedang</a:t>
                      </a:r>
                      <a:r>
                        <a:rPr lang="en-ID" sz="1200" u="none" strike="noStrike" dirty="0">
                          <a:effectLst/>
                        </a:rPr>
                        <a:t> </a:t>
                      </a:r>
                      <a:r>
                        <a:rPr lang="en-ID" sz="1200" u="none" strike="noStrike" dirty="0" err="1">
                          <a:effectLst/>
                        </a:rPr>
                        <a:t>dievaluasi</a:t>
                      </a:r>
                      <a:r>
                        <a:rPr lang="en-ID" sz="1200" u="none" strike="noStrike" dirty="0">
                          <a:effectLst/>
                        </a:rPr>
                        <a:t>). </a:t>
                      </a:r>
                      <a:r>
                        <a:rPr lang="en-ID" sz="1200" u="none" strike="noStrike" dirty="0" err="1">
                          <a:effectLst/>
                        </a:rPr>
                        <a:t>Untuk</a:t>
                      </a:r>
                      <a:r>
                        <a:rPr lang="en-ID" sz="1200" u="none" strike="noStrike" dirty="0">
                          <a:effectLst/>
                        </a:rPr>
                        <a:t> </a:t>
                      </a:r>
                      <a:r>
                        <a:rPr lang="en-ID" sz="1200" u="none" strike="noStrike" dirty="0" err="1">
                          <a:effectLst/>
                        </a:rPr>
                        <a:t>kontrol</a:t>
                      </a:r>
                      <a:r>
                        <a:rPr lang="en-ID" sz="1200" u="none" strike="noStrike" dirty="0">
                          <a:effectLst/>
                        </a:rPr>
                        <a:t> </a:t>
                      </a:r>
                      <a:r>
                        <a:rPr lang="en-ID" sz="1200" u="none" strike="noStrike" dirty="0" err="1">
                          <a:effectLst/>
                        </a:rPr>
                        <a:t>pencegahan</a:t>
                      </a:r>
                      <a:r>
                        <a:rPr lang="en-ID" sz="1200" u="none" strike="noStrike" dirty="0">
                          <a:effectLst/>
                        </a:rPr>
                        <a:t> </a:t>
                      </a:r>
                      <a:r>
                        <a:rPr lang="en-ID" sz="1200" u="none" strike="noStrike" dirty="0" err="1">
                          <a:effectLst/>
                        </a:rPr>
                        <a:t>dengan</a:t>
                      </a:r>
                      <a:r>
                        <a:rPr lang="en-ID" sz="1200" u="none" strike="noStrike" dirty="0">
                          <a:effectLst/>
                        </a:rPr>
                        <a:t> </a:t>
                      </a:r>
                      <a:r>
                        <a:rPr lang="en-ID" sz="1200" u="none" strike="noStrike" dirty="0" err="1">
                          <a:effectLst/>
                        </a:rPr>
                        <a:t>peringkat</a:t>
                      </a:r>
                      <a:r>
                        <a:rPr lang="en-ID" sz="1200" u="none" strike="noStrike" dirty="0">
                          <a:effectLst/>
                        </a:rPr>
                        <a:t> </a:t>
                      </a:r>
                      <a:r>
                        <a:rPr lang="en-ID" sz="1200" u="none" strike="noStrike" dirty="0" err="1">
                          <a:effectLst/>
                        </a:rPr>
                        <a:t>kemunculan</a:t>
                      </a:r>
                      <a:r>
                        <a:rPr lang="en-ID" sz="1200" u="none" strike="noStrike" dirty="0">
                          <a:effectLst/>
                        </a:rPr>
                        <a:t> yang multiple, </a:t>
                      </a:r>
                      <a:r>
                        <a:rPr lang="en-ID" sz="1200" u="none" strike="noStrike" dirty="0" err="1">
                          <a:effectLst/>
                        </a:rPr>
                        <a:t>gunakan</a:t>
                      </a:r>
                      <a:r>
                        <a:rPr lang="en-ID" sz="1200" u="none" strike="noStrike" dirty="0">
                          <a:effectLst/>
                        </a:rPr>
                        <a:t> </a:t>
                      </a:r>
                      <a:r>
                        <a:rPr lang="en-ID" sz="1200" u="none" strike="noStrike" dirty="0" err="1">
                          <a:effectLst/>
                        </a:rPr>
                        <a:t>peringkat</a:t>
                      </a:r>
                      <a:r>
                        <a:rPr lang="en-ID" sz="1200" u="none" strike="noStrike" dirty="0">
                          <a:effectLst/>
                        </a:rPr>
                        <a:t> yang </a:t>
                      </a:r>
                      <a:r>
                        <a:rPr lang="en-ID" sz="1200" u="none" strike="noStrike" dirty="0" err="1">
                          <a:effectLst/>
                        </a:rPr>
                        <a:t>mencerminkan</a:t>
                      </a:r>
                      <a:r>
                        <a:rPr lang="en-ID" sz="1200" u="none" strike="noStrike" dirty="0">
                          <a:effectLst/>
                        </a:rPr>
                        <a:t> </a:t>
                      </a:r>
                      <a:r>
                        <a:rPr lang="en-ID" sz="1200" u="none" strike="noStrike" dirty="0" err="1">
                          <a:effectLst/>
                        </a:rPr>
                        <a:t>ketahanan</a:t>
                      </a:r>
                      <a:r>
                        <a:rPr lang="en-ID" sz="1200" u="none" strike="noStrike" dirty="0">
                          <a:effectLst/>
                        </a:rPr>
                        <a:t> </a:t>
                      </a:r>
                      <a:r>
                        <a:rPr lang="en-ID" sz="1200" u="none" strike="noStrike" dirty="0" err="1">
                          <a:effectLst/>
                        </a:rPr>
                        <a:t>kontrol</a:t>
                      </a:r>
                      <a:r>
                        <a:rPr lang="en-ID" sz="1200" u="none" strike="noStrike" dirty="0">
                          <a:effectLst/>
                        </a:rPr>
                        <a:t> yang paling </a:t>
                      </a:r>
                      <a:r>
                        <a:rPr lang="en-ID" sz="1200" u="none" strike="noStrike" dirty="0" err="1">
                          <a:effectLst/>
                        </a:rPr>
                        <a:t>baik</a:t>
                      </a:r>
                      <a:r>
                        <a:rPr lang="en-ID" sz="1200" u="none" strike="noStrike" dirty="0">
                          <a:effectLst/>
                        </a:rPr>
                        <a:t>.</a:t>
                      </a:r>
                      <a:endParaRPr lang="en-ID" sz="1200" b="0" i="0" u="none" strike="noStrike" dirty="0">
                        <a:solidFill>
                          <a:srgbClr val="000000"/>
                        </a:solidFill>
                        <a:effectLst/>
                        <a:latin typeface="Calibri" panose="020F0502020204030204" pitchFamily="34" charset="0"/>
                      </a:endParaRPr>
                    </a:p>
                  </a:txBody>
                  <a:tcPr marL="6613" marR="6613" marT="6613" marB="0" anchor="ct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488954027"/>
                  </a:ext>
                </a:extLst>
              </a:tr>
              <a:tr h="388179">
                <a:tc>
                  <a:txBody>
                    <a:bodyPr/>
                    <a:lstStyle/>
                    <a:p>
                      <a:pPr algn="ctr" fontAlgn="ctr"/>
                      <a:r>
                        <a:rPr lang="en-ID" sz="1200" b="1" u="none" strike="noStrike" dirty="0">
                          <a:effectLst/>
                        </a:rPr>
                        <a:t>O</a:t>
                      </a:r>
                      <a:endParaRPr lang="en-ID" sz="1200" b="1" i="0" u="none" strike="noStrike" dirty="0">
                        <a:solidFill>
                          <a:srgbClr val="000000"/>
                        </a:solidFill>
                        <a:effectLst/>
                        <a:latin typeface="Calibri" panose="020F0502020204030204" pitchFamily="34" charset="0"/>
                      </a:endParaRPr>
                    </a:p>
                  </a:txBody>
                  <a:tcPr marL="6613" marR="6613" marT="6613" marB="0" anchor="ctr">
                    <a:solidFill>
                      <a:schemeClr val="accent6">
                        <a:lumMod val="40000"/>
                        <a:lumOff val="60000"/>
                      </a:schemeClr>
                    </a:solidFill>
                  </a:tcPr>
                </a:tc>
                <a:tc>
                  <a:txBody>
                    <a:bodyPr/>
                    <a:lstStyle/>
                    <a:p>
                      <a:pPr algn="ctr" fontAlgn="ctr"/>
                      <a:r>
                        <a:rPr lang="en-ID" sz="1200" b="1" u="none" strike="noStrike" dirty="0" err="1">
                          <a:effectLst/>
                        </a:rPr>
                        <a:t>Prediksi</a:t>
                      </a:r>
                      <a:r>
                        <a:rPr lang="en-ID" sz="1200" b="1" u="none" strike="noStrike" dirty="0">
                          <a:effectLst/>
                        </a:rPr>
                        <a:t> </a:t>
                      </a:r>
                      <a:r>
                        <a:rPr lang="en-ID" sz="1200" b="1" u="none" strike="noStrike" dirty="0" err="1">
                          <a:effectLst/>
                        </a:rPr>
                        <a:t>terjadinya</a:t>
                      </a:r>
                      <a:r>
                        <a:rPr lang="en-ID" sz="1200" b="1" u="none" strike="noStrike" dirty="0">
                          <a:effectLst/>
                        </a:rPr>
                        <a:t> </a:t>
                      </a:r>
                      <a:r>
                        <a:rPr lang="en-ID" sz="1200" b="1" u="none" strike="noStrike" dirty="0" err="1">
                          <a:effectLst/>
                        </a:rPr>
                        <a:t>Penyebab</a:t>
                      </a:r>
                      <a:r>
                        <a:rPr lang="en-ID" sz="1200" b="1" u="none" strike="noStrike" dirty="0">
                          <a:effectLst/>
                        </a:rPr>
                        <a:t> </a:t>
                      </a:r>
                      <a:r>
                        <a:rPr lang="en-ID" sz="1200" b="1" u="none" strike="noStrike" dirty="0" err="1">
                          <a:effectLst/>
                        </a:rPr>
                        <a:t>Kegagalan</a:t>
                      </a:r>
                      <a:endParaRPr lang="en-ID" sz="1200" b="1" i="0" u="none" strike="noStrike" dirty="0">
                        <a:solidFill>
                          <a:srgbClr val="000000"/>
                        </a:solidFill>
                        <a:effectLst/>
                        <a:latin typeface="Calibri" panose="020F0502020204030204" pitchFamily="34" charset="0"/>
                      </a:endParaRPr>
                    </a:p>
                  </a:txBody>
                  <a:tcPr marL="6613" marR="6613" marT="6613" marB="0" anchor="ctr">
                    <a:solidFill>
                      <a:schemeClr val="accent6">
                        <a:lumMod val="40000"/>
                        <a:lumOff val="60000"/>
                      </a:schemeClr>
                    </a:solidFill>
                  </a:tcPr>
                </a:tc>
                <a:tc>
                  <a:txBody>
                    <a:bodyPr/>
                    <a:lstStyle/>
                    <a:p>
                      <a:pPr algn="ctr" fontAlgn="ctr"/>
                      <a:r>
                        <a:rPr lang="en-ID" sz="1200" b="1" u="none" strike="noStrike">
                          <a:effectLst/>
                        </a:rPr>
                        <a:t>Jenis Pengendalian</a:t>
                      </a:r>
                      <a:endParaRPr lang="en-ID" sz="1200" b="1" i="0" u="none" strike="noStrike">
                        <a:solidFill>
                          <a:srgbClr val="000000"/>
                        </a:solidFill>
                        <a:effectLst/>
                        <a:latin typeface="Calibri" panose="020F0502020204030204" pitchFamily="34" charset="0"/>
                      </a:endParaRPr>
                    </a:p>
                  </a:txBody>
                  <a:tcPr marL="6613" marR="6613" marT="6613" marB="0" anchor="ctr">
                    <a:solidFill>
                      <a:schemeClr val="accent6">
                        <a:lumMod val="40000"/>
                        <a:lumOff val="60000"/>
                      </a:schemeClr>
                    </a:solidFill>
                  </a:tcPr>
                </a:tc>
                <a:tc>
                  <a:txBody>
                    <a:bodyPr/>
                    <a:lstStyle/>
                    <a:p>
                      <a:pPr algn="ctr" fontAlgn="ctr"/>
                      <a:r>
                        <a:rPr lang="en-ID" sz="1200" b="1" u="none" strike="noStrike" dirty="0" err="1">
                          <a:effectLst/>
                        </a:rPr>
                        <a:t>Kontrol</a:t>
                      </a:r>
                      <a:r>
                        <a:rPr lang="en-ID" sz="1200" b="1" u="none" strike="noStrike" dirty="0">
                          <a:effectLst/>
                        </a:rPr>
                        <a:t> </a:t>
                      </a:r>
                      <a:r>
                        <a:rPr lang="en-ID" sz="1200" b="1" u="none" strike="noStrike" dirty="0" err="1">
                          <a:effectLst/>
                        </a:rPr>
                        <a:t>Pencegahan</a:t>
                      </a:r>
                      <a:endParaRPr lang="en-ID" sz="1200" b="1" i="0" u="none" strike="noStrike" dirty="0">
                        <a:solidFill>
                          <a:srgbClr val="000000"/>
                        </a:solidFill>
                        <a:effectLst/>
                        <a:latin typeface="Calibri" panose="020F0502020204030204" pitchFamily="34" charset="0"/>
                      </a:endParaRPr>
                    </a:p>
                  </a:txBody>
                  <a:tcPr marL="6613" marR="6613" marT="6613" marB="0" anchor="ctr">
                    <a:solidFill>
                      <a:schemeClr val="accent6">
                        <a:lumMod val="40000"/>
                        <a:lumOff val="60000"/>
                      </a:schemeClr>
                    </a:solidFill>
                  </a:tcPr>
                </a:tc>
                <a:extLst>
                  <a:ext uri="{0D108BD9-81ED-4DB2-BD59-A6C34878D82A}">
                    <a16:rowId xmlns:a16="http://schemas.microsoft.com/office/drawing/2014/main" val="4107332188"/>
                  </a:ext>
                </a:extLst>
              </a:tr>
              <a:tr h="442787">
                <a:tc>
                  <a:txBody>
                    <a:bodyPr/>
                    <a:lstStyle/>
                    <a:p>
                      <a:pPr algn="ctr" fontAlgn="ctr"/>
                      <a:r>
                        <a:rPr lang="en-ID" sz="1200" b="1" u="none" strike="noStrike" dirty="0">
                          <a:effectLst/>
                        </a:rPr>
                        <a:t>10</a:t>
                      </a:r>
                      <a:endParaRPr lang="en-ID" sz="1200" b="1" i="0" u="none" strike="noStrike" dirty="0">
                        <a:solidFill>
                          <a:srgbClr val="000000"/>
                        </a:solidFill>
                        <a:effectLst/>
                        <a:latin typeface="Calibri" panose="020F0502020204030204" pitchFamily="34" charset="0"/>
                      </a:endParaRPr>
                    </a:p>
                  </a:txBody>
                  <a:tcPr marL="6613" marR="6613" marT="6613" marB="0" anchor="ctr"/>
                </a:tc>
                <a:tc>
                  <a:txBody>
                    <a:bodyPr/>
                    <a:lstStyle/>
                    <a:p>
                      <a:pPr algn="ctr" fontAlgn="ctr"/>
                      <a:r>
                        <a:rPr lang="en-ID" sz="1200" b="1" u="none" strike="noStrike" dirty="0" err="1">
                          <a:effectLst/>
                        </a:rPr>
                        <a:t>Sangat</a:t>
                      </a:r>
                      <a:r>
                        <a:rPr lang="en-ID" sz="1200" b="1" u="none" strike="noStrike" dirty="0">
                          <a:effectLst/>
                        </a:rPr>
                        <a:t> Tinggi </a:t>
                      </a:r>
                      <a:br>
                        <a:rPr lang="en-ID" sz="1200" b="1" u="none" strike="noStrike" dirty="0">
                          <a:effectLst/>
                        </a:rPr>
                      </a:br>
                      <a:r>
                        <a:rPr lang="en-ID" sz="1200" b="1" u="none" strike="noStrike" dirty="0">
                          <a:effectLst/>
                        </a:rPr>
                        <a:t>(Extreme)</a:t>
                      </a:r>
                      <a:endParaRPr lang="en-ID" sz="1200" b="1" i="0" u="none" strike="noStrike" dirty="0">
                        <a:solidFill>
                          <a:srgbClr val="000000"/>
                        </a:solidFill>
                        <a:effectLst/>
                        <a:latin typeface="Calibri" panose="020F0502020204030204" pitchFamily="34" charset="0"/>
                      </a:endParaRPr>
                    </a:p>
                  </a:txBody>
                  <a:tcPr marL="6613" marR="6613" marT="6613" marB="0" anchor="ctr"/>
                </a:tc>
                <a:tc>
                  <a:txBody>
                    <a:bodyPr/>
                    <a:lstStyle/>
                    <a:p>
                      <a:pPr algn="ctr" fontAlgn="ctr"/>
                      <a:r>
                        <a:rPr lang="en-ID" sz="1200" u="none" strike="noStrike">
                          <a:effectLst/>
                        </a:rPr>
                        <a:t>Tidak ada</a:t>
                      </a:r>
                      <a:endParaRPr lang="en-ID" sz="1200" b="0" i="0" u="none" strike="noStrike">
                        <a:solidFill>
                          <a:srgbClr val="000000"/>
                        </a:solidFill>
                        <a:effectLst/>
                        <a:latin typeface="Calibri" panose="020F0502020204030204" pitchFamily="34" charset="0"/>
                      </a:endParaRPr>
                    </a:p>
                  </a:txBody>
                  <a:tcPr marL="6613" marR="6613" marT="6613" marB="0" anchor="ctr"/>
                </a:tc>
                <a:tc>
                  <a:txBody>
                    <a:bodyPr/>
                    <a:lstStyle/>
                    <a:p>
                      <a:pPr algn="ctr" fontAlgn="ctr"/>
                      <a:r>
                        <a:rPr lang="en-ID" sz="1200" u="none" strike="noStrike">
                          <a:effectLst/>
                        </a:rPr>
                        <a:t>Tidak ada Kontrol Pengendalian</a:t>
                      </a:r>
                      <a:endParaRPr lang="en-ID" sz="1200" b="0" i="0" u="none" strike="noStrike">
                        <a:solidFill>
                          <a:srgbClr val="000000"/>
                        </a:solidFill>
                        <a:effectLst/>
                        <a:latin typeface="Calibri" panose="020F0502020204030204" pitchFamily="34" charset="0"/>
                      </a:endParaRPr>
                    </a:p>
                  </a:txBody>
                  <a:tcPr marL="6613" marR="6613" marT="6613" marB="0" anchor="ctr"/>
                </a:tc>
                <a:extLst>
                  <a:ext uri="{0D108BD9-81ED-4DB2-BD59-A6C34878D82A}">
                    <a16:rowId xmlns:a16="http://schemas.microsoft.com/office/drawing/2014/main" val="974686203"/>
                  </a:ext>
                </a:extLst>
              </a:tr>
              <a:tr h="286520">
                <a:tc>
                  <a:txBody>
                    <a:bodyPr/>
                    <a:lstStyle/>
                    <a:p>
                      <a:pPr algn="ctr" fontAlgn="ctr"/>
                      <a:r>
                        <a:rPr lang="en-ID" sz="1200" b="1" u="none" strike="noStrike" dirty="0">
                          <a:effectLst/>
                        </a:rPr>
                        <a:t>9</a:t>
                      </a:r>
                      <a:endParaRPr lang="en-ID" sz="1200" b="1" i="0" u="none" strike="noStrike" dirty="0">
                        <a:solidFill>
                          <a:srgbClr val="000000"/>
                        </a:solidFill>
                        <a:effectLst/>
                        <a:latin typeface="Calibri" panose="020F0502020204030204" pitchFamily="34" charset="0"/>
                      </a:endParaRPr>
                    </a:p>
                  </a:txBody>
                  <a:tcPr marL="6613" marR="6613" marT="6613" marB="0" anchor="ctr"/>
                </a:tc>
                <a:tc rowSpan="2">
                  <a:txBody>
                    <a:bodyPr/>
                    <a:lstStyle/>
                    <a:p>
                      <a:pPr algn="ctr" fontAlgn="ctr"/>
                      <a:r>
                        <a:rPr lang="en-ID" sz="1200" b="1" u="none" strike="noStrike" dirty="0" err="1">
                          <a:effectLst/>
                        </a:rPr>
                        <a:t>Sangat</a:t>
                      </a:r>
                      <a:r>
                        <a:rPr lang="en-ID" sz="1200" b="1" u="none" strike="noStrike" dirty="0">
                          <a:effectLst/>
                        </a:rPr>
                        <a:t> Tinggi</a:t>
                      </a:r>
                      <a:endParaRPr lang="en-ID" sz="1200" b="1" i="0" u="none" strike="noStrike" dirty="0">
                        <a:solidFill>
                          <a:srgbClr val="000000"/>
                        </a:solidFill>
                        <a:effectLst/>
                        <a:latin typeface="Calibri" panose="020F0502020204030204" pitchFamily="34" charset="0"/>
                      </a:endParaRPr>
                    </a:p>
                  </a:txBody>
                  <a:tcPr marL="6613" marR="6613" marT="6613" marB="0" anchor="ctr"/>
                </a:tc>
                <a:tc rowSpan="2">
                  <a:txBody>
                    <a:bodyPr/>
                    <a:lstStyle/>
                    <a:p>
                      <a:pPr algn="ctr" fontAlgn="ctr"/>
                      <a:r>
                        <a:rPr lang="en-ID" sz="1200" u="none" strike="noStrike">
                          <a:effectLst/>
                        </a:rPr>
                        <a:t>Perilaku</a:t>
                      </a:r>
                      <a:endParaRPr lang="en-ID" sz="1200" b="0" i="0" u="none" strike="noStrike">
                        <a:solidFill>
                          <a:srgbClr val="000000"/>
                        </a:solidFill>
                        <a:effectLst/>
                        <a:latin typeface="Calibri" panose="020F0502020204030204" pitchFamily="34" charset="0"/>
                      </a:endParaRPr>
                    </a:p>
                  </a:txBody>
                  <a:tcPr marL="6613" marR="6613" marT="6613" marB="0" anchor="ctr"/>
                </a:tc>
                <a:tc rowSpan="2">
                  <a:txBody>
                    <a:bodyPr/>
                    <a:lstStyle/>
                    <a:p>
                      <a:pPr algn="ctr" fontAlgn="ctr"/>
                      <a:r>
                        <a:rPr lang="en-ID" sz="1200" u="none" strike="noStrike" dirty="0" err="1">
                          <a:effectLst/>
                        </a:rPr>
                        <a:t>Kontrol</a:t>
                      </a:r>
                      <a:r>
                        <a:rPr lang="en-ID" sz="1200" u="none" strike="noStrike" dirty="0">
                          <a:effectLst/>
                        </a:rPr>
                        <a:t> </a:t>
                      </a:r>
                      <a:r>
                        <a:rPr lang="en-ID" sz="1200" u="none" strike="noStrike" dirty="0" err="1">
                          <a:effectLst/>
                        </a:rPr>
                        <a:t>Pencegahan</a:t>
                      </a:r>
                      <a:r>
                        <a:rPr lang="en-ID" sz="1200" u="none" strike="noStrike" dirty="0">
                          <a:effectLst/>
                        </a:rPr>
                        <a:t> </a:t>
                      </a:r>
                      <a:r>
                        <a:rPr lang="en-ID" sz="1200" u="none" strike="noStrike" dirty="0" err="1">
                          <a:effectLst/>
                        </a:rPr>
                        <a:t>memiliki</a:t>
                      </a:r>
                      <a:r>
                        <a:rPr lang="en-ID" sz="1200" u="none" strike="noStrike" dirty="0">
                          <a:effectLst/>
                        </a:rPr>
                        <a:t> </a:t>
                      </a:r>
                      <a:r>
                        <a:rPr lang="en-ID" sz="1200" u="none" strike="noStrike" dirty="0" err="1">
                          <a:effectLst/>
                        </a:rPr>
                        <a:t>dampak</a:t>
                      </a:r>
                      <a:r>
                        <a:rPr lang="en-ID" sz="1200" u="none" strike="noStrike" dirty="0">
                          <a:effectLst/>
                        </a:rPr>
                        <a:t> yang </a:t>
                      </a:r>
                      <a:r>
                        <a:rPr lang="en-ID" sz="1200" u="none" strike="noStrike" dirty="0" err="1">
                          <a:effectLst/>
                        </a:rPr>
                        <a:t>sedikit</a:t>
                      </a:r>
                      <a:r>
                        <a:rPr lang="en-ID" sz="1200" u="none" strike="noStrike" dirty="0">
                          <a:effectLst/>
                        </a:rPr>
                        <a:t> </a:t>
                      </a:r>
                      <a:r>
                        <a:rPr lang="en-ID" sz="1200" u="none" strike="noStrike" dirty="0" err="1">
                          <a:effectLst/>
                        </a:rPr>
                        <a:t>dalam</a:t>
                      </a:r>
                      <a:r>
                        <a:rPr lang="en-ID" sz="1200" u="none" strike="noStrike" dirty="0">
                          <a:effectLst/>
                        </a:rPr>
                        <a:t> </a:t>
                      </a:r>
                      <a:r>
                        <a:rPr lang="en-ID" sz="1200" u="none" strike="noStrike" dirty="0" err="1">
                          <a:effectLst/>
                        </a:rPr>
                        <a:t>mencegah</a:t>
                      </a:r>
                      <a:r>
                        <a:rPr lang="en-ID" sz="1200" u="none" strike="noStrike" dirty="0">
                          <a:effectLst/>
                        </a:rPr>
                        <a:t> </a:t>
                      </a:r>
                      <a:r>
                        <a:rPr lang="en-ID" sz="1200" u="none" strike="noStrike" dirty="0" err="1">
                          <a:effectLst/>
                        </a:rPr>
                        <a:t>penyebab</a:t>
                      </a:r>
                      <a:r>
                        <a:rPr lang="en-ID" sz="1200" u="none" strike="noStrike" dirty="0">
                          <a:effectLst/>
                        </a:rPr>
                        <a:t> </a:t>
                      </a:r>
                      <a:r>
                        <a:rPr lang="en-ID" sz="1200" u="none" strike="noStrike" dirty="0" err="1">
                          <a:effectLst/>
                        </a:rPr>
                        <a:t>kegagalan</a:t>
                      </a:r>
                      <a:endParaRPr lang="en-ID" sz="1200" b="0" i="0" u="none" strike="noStrike" dirty="0">
                        <a:solidFill>
                          <a:srgbClr val="000000"/>
                        </a:solidFill>
                        <a:effectLst/>
                        <a:latin typeface="Calibri" panose="020F0502020204030204" pitchFamily="34" charset="0"/>
                      </a:endParaRPr>
                    </a:p>
                  </a:txBody>
                  <a:tcPr marL="6613" marR="6613" marT="6613" marB="0" anchor="ctr"/>
                </a:tc>
                <a:extLst>
                  <a:ext uri="{0D108BD9-81ED-4DB2-BD59-A6C34878D82A}">
                    <a16:rowId xmlns:a16="http://schemas.microsoft.com/office/drawing/2014/main" val="2005574226"/>
                  </a:ext>
                </a:extLst>
              </a:tr>
              <a:tr h="224355">
                <a:tc>
                  <a:txBody>
                    <a:bodyPr/>
                    <a:lstStyle/>
                    <a:p>
                      <a:pPr algn="ctr" fontAlgn="ctr"/>
                      <a:r>
                        <a:rPr lang="en-ID" sz="1200" b="1" u="none" strike="noStrike" dirty="0">
                          <a:effectLst/>
                        </a:rPr>
                        <a:t>8</a:t>
                      </a:r>
                      <a:endParaRPr lang="en-ID" sz="1200" b="1" i="0" u="none" strike="noStrike" dirty="0">
                        <a:solidFill>
                          <a:srgbClr val="000000"/>
                        </a:solidFill>
                        <a:effectLst/>
                        <a:latin typeface="Calibri" panose="020F0502020204030204" pitchFamily="34" charset="0"/>
                      </a:endParaRPr>
                    </a:p>
                  </a:txBody>
                  <a:tcPr marL="6613" marR="6613" marT="6613" marB="0" anchor="ctr"/>
                </a:tc>
                <a:tc vMerge="1">
                  <a:txBody>
                    <a:bodyPr/>
                    <a:lstStyle/>
                    <a:p>
                      <a:endParaRPr lang="en-ID"/>
                    </a:p>
                  </a:txBody>
                  <a:tcPr/>
                </a:tc>
                <a:tc vMerge="1">
                  <a:txBody>
                    <a:bodyPr/>
                    <a:lstStyle/>
                    <a:p>
                      <a:endParaRPr lang="en-ID"/>
                    </a:p>
                  </a:txBody>
                  <a:tcPr/>
                </a:tc>
                <a:tc vMerge="1">
                  <a:txBody>
                    <a:bodyPr/>
                    <a:lstStyle/>
                    <a:p>
                      <a:endParaRPr lang="en-ID"/>
                    </a:p>
                  </a:txBody>
                  <a:tcPr/>
                </a:tc>
                <a:extLst>
                  <a:ext uri="{0D108BD9-81ED-4DB2-BD59-A6C34878D82A}">
                    <a16:rowId xmlns:a16="http://schemas.microsoft.com/office/drawing/2014/main" val="265302631"/>
                  </a:ext>
                </a:extLst>
              </a:tr>
              <a:tr h="286520">
                <a:tc>
                  <a:txBody>
                    <a:bodyPr/>
                    <a:lstStyle/>
                    <a:p>
                      <a:pPr algn="ctr" fontAlgn="ctr"/>
                      <a:r>
                        <a:rPr lang="en-ID" sz="1200" b="1" u="none" strike="noStrike" dirty="0">
                          <a:effectLst/>
                        </a:rPr>
                        <a:t>7</a:t>
                      </a:r>
                      <a:endParaRPr lang="en-ID" sz="1200" b="1" i="0" u="none" strike="noStrike" dirty="0">
                        <a:solidFill>
                          <a:srgbClr val="000000"/>
                        </a:solidFill>
                        <a:effectLst/>
                        <a:latin typeface="Calibri" panose="020F0502020204030204" pitchFamily="34" charset="0"/>
                      </a:endParaRPr>
                    </a:p>
                  </a:txBody>
                  <a:tcPr marL="6613" marR="6613" marT="6613" marB="0" anchor="ctr"/>
                </a:tc>
                <a:tc rowSpan="2">
                  <a:txBody>
                    <a:bodyPr/>
                    <a:lstStyle/>
                    <a:p>
                      <a:pPr algn="ctr" fontAlgn="ctr"/>
                      <a:r>
                        <a:rPr lang="en-ID" sz="1200" b="1" u="none" strike="noStrike" dirty="0">
                          <a:effectLst/>
                        </a:rPr>
                        <a:t>Tinggi</a:t>
                      </a:r>
                      <a:endParaRPr lang="en-ID" sz="1200" b="1" i="0" u="none" strike="noStrike" dirty="0">
                        <a:solidFill>
                          <a:srgbClr val="000000"/>
                        </a:solidFill>
                        <a:effectLst/>
                        <a:latin typeface="Calibri" panose="020F0502020204030204" pitchFamily="34" charset="0"/>
                      </a:endParaRPr>
                    </a:p>
                  </a:txBody>
                  <a:tcPr marL="6613" marR="6613" marT="6613" marB="0" anchor="ctr"/>
                </a:tc>
                <a:tc rowSpan="4">
                  <a:txBody>
                    <a:bodyPr/>
                    <a:lstStyle/>
                    <a:p>
                      <a:pPr algn="ctr" fontAlgn="ctr"/>
                      <a:r>
                        <a:rPr lang="en-ID" sz="1200" u="none" strike="noStrike" dirty="0" err="1">
                          <a:effectLst/>
                        </a:rPr>
                        <a:t>Perilaku</a:t>
                      </a:r>
                      <a:r>
                        <a:rPr lang="en-ID" sz="1200" u="none" strike="noStrike" dirty="0">
                          <a:effectLst/>
                        </a:rPr>
                        <a:t> </a:t>
                      </a:r>
                    </a:p>
                    <a:p>
                      <a:pPr algn="ctr" fontAlgn="ctr"/>
                      <a:r>
                        <a:rPr lang="en-ID" sz="1200" u="none" strike="noStrike" dirty="0" err="1">
                          <a:effectLst/>
                        </a:rPr>
                        <a:t>atau</a:t>
                      </a:r>
                      <a:r>
                        <a:rPr lang="en-ID" sz="1200" u="none" strike="noStrike" dirty="0">
                          <a:effectLst/>
                        </a:rPr>
                        <a:t> </a:t>
                      </a:r>
                    </a:p>
                    <a:p>
                      <a:pPr algn="ctr" fontAlgn="ctr"/>
                      <a:r>
                        <a:rPr lang="en-ID" sz="1200" u="none" strike="noStrike" dirty="0" err="1">
                          <a:effectLst/>
                        </a:rPr>
                        <a:t>Teknikal</a:t>
                      </a:r>
                      <a:endParaRPr lang="en-ID" sz="1200" b="0" i="0" u="none" strike="noStrike" dirty="0">
                        <a:solidFill>
                          <a:srgbClr val="000000"/>
                        </a:solidFill>
                        <a:effectLst/>
                        <a:latin typeface="Calibri" panose="020F0502020204030204" pitchFamily="34" charset="0"/>
                      </a:endParaRPr>
                    </a:p>
                  </a:txBody>
                  <a:tcPr marL="6613" marR="6613" marT="6613" marB="0" anchor="ctr"/>
                </a:tc>
                <a:tc rowSpan="2">
                  <a:txBody>
                    <a:bodyPr/>
                    <a:lstStyle/>
                    <a:p>
                      <a:pPr algn="ctr" fontAlgn="ctr"/>
                      <a:r>
                        <a:rPr lang="id-ID" sz="1200" u="none" strike="noStrike" dirty="0">
                          <a:effectLst/>
                        </a:rPr>
                        <a:t>Kontrol Pencegahan cukup efektif dalam mencegah penyebab kegagalan</a:t>
                      </a:r>
                      <a:endParaRPr lang="en-US" sz="1200" b="0" i="0" u="none" strike="noStrike" dirty="0">
                        <a:solidFill>
                          <a:srgbClr val="000000"/>
                        </a:solidFill>
                        <a:effectLst/>
                        <a:latin typeface="Calibri" panose="020F0502020204030204" pitchFamily="34" charset="0"/>
                      </a:endParaRPr>
                    </a:p>
                  </a:txBody>
                  <a:tcPr marL="6613" marR="6613" marT="6613" marB="0" anchor="ctr"/>
                </a:tc>
                <a:extLst>
                  <a:ext uri="{0D108BD9-81ED-4DB2-BD59-A6C34878D82A}">
                    <a16:rowId xmlns:a16="http://schemas.microsoft.com/office/drawing/2014/main" val="4140451947"/>
                  </a:ext>
                </a:extLst>
              </a:tr>
              <a:tr h="224355">
                <a:tc>
                  <a:txBody>
                    <a:bodyPr/>
                    <a:lstStyle/>
                    <a:p>
                      <a:pPr algn="ctr" fontAlgn="ctr"/>
                      <a:r>
                        <a:rPr lang="en-ID" sz="1200" b="1" u="none" strike="noStrike">
                          <a:effectLst/>
                        </a:rPr>
                        <a:t>6</a:t>
                      </a:r>
                      <a:endParaRPr lang="en-ID" sz="1200" b="1" i="0" u="none" strike="noStrike">
                        <a:solidFill>
                          <a:srgbClr val="000000"/>
                        </a:solidFill>
                        <a:effectLst/>
                        <a:latin typeface="Calibri" panose="020F0502020204030204" pitchFamily="34" charset="0"/>
                      </a:endParaRPr>
                    </a:p>
                  </a:txBody>
                  <a:tcPr marL="6613" marR="6613" marT="6613" marB="0" anchor="ctr"/>
                </a:tc>
                <a:tc vMerge="1">
                  <a:txBody>
                    <a:bodyPr/>
                    <a:lstStyle/>
                    <a:p>
                      <a:endParaRPr lang="en-ID"/>
                    </a:p>
                  </a:txBody>
                  <a:tcPr/>
                </a:tc>
                <a:tc vMerge="1">
                  <a:txBody>
                    <a:bodyPr/>
                    <a:lstStyle/>
                    <a:p>
                      <a:endParaRPr lang="en-ID"/>
                    </a:p>
                  </a:txBody>
                  <a:tcPr/>
                </a:tc>
                <a:tc vMerge="1">
                  <a:txBody>
                    <a:bodyPr/>
                    <a:lstStyle/>
                    <a:p>
                      <a:endParaRPr lang="en-ID"/>
                    </a:p>
                  </a:txBody>
                  <a:tcPr/>
                </a:tc>
                <a:extLst>
                  <a:ext uri="{0D108BD9-81ED-4DB2-BD59-A6C34878D82A}">
                    <a16:rowId xmlns:a16="http://schemas.microsoft.com/office/drawing/2014/main" val="3174862266"/>
                  </a:ext>
                </a:extLst>
              </a:tr>
              <a:tr h="286520">
                <a:tc>
                  <a:txBody>
                    <a:bodyPr/>
                    <a:lstStyle/>
                    <a:p>
                      <a:pPr algn="ctr" fontAlgn="ctr"/>
                      <a:r>
                        <a:rPr lang="en-ID" sz="1200" b="1" u="none" strike="noStrike" dirty="0">
                          <a:effectLst/>
                        </a:rPr>
                        <a:t>5</a:t>
                      </a:r>
                      <a:endParaRPr lang="en-ID" sz="1200" b="1" i="0" u="none" strike="noStrike" dirty="0">
                        <a:solidFill>
                          <a:srgbClr val="000000"/>
                        </a:solidFill>
                        <a:effectLst/>
                        <a:latin typeface="Calibri" panose="020F0502020204030204" pitchFamily="34" charset="0"/>
                      </a:endParaRPr>
                    </a:p>
                  </a:txBody>
                  <a:tcPr marL="6613" marR="6613" marT="6613" marB="0" anchor="ctr"/>
                </a:tc>
                <a:tc rowSpan="2">
                  <a:txBody>
                    <a:bodyPr/>
                    <a:lstStyle/>
                    <a:p>
                      <a:pPr algn="ctr" fontAlgn="ctr"/>
                      <a:r>
                        <a:rPr lang="en-ID" sz="1200" b="1" u="none" strike="noStrike" dirty="0" err="1">
                          <a:effectLst/>
                        </a:rPr>
                        <a:t>Sedang</a:t>
                      </a:r>
                      <a:endParaRPr lang="en-ID" sz="1200" b="1" i="0" u="none" strike="noStrike" dirty="0">
                        <a:solidFill>
                          <a:srgbClr val="000000"/>
                        </a:solidFill>
                        <a:effectLst/>
                        <a:latin typeface="Calibri" panose="020F0502020204030204" pitchFamily="34" charset="0"/>
                      </a:endParaRPr>
                    </a:p>
                  </a:txBody>
                  <a:tcPr marL="6613" marR="6613" marT="6613" marB="0" anchor="ctr"/>
                </a:tc>
                <a:tc vMerge="1">
                  <a:txBody>
                    <a:bodyPr/>
                    <a:lstStyle/>
                    <a:p>
                      <a:endParaRPr lang="en-ID"/>
                    </a:p>
                  </a:txBody>
                  <a:tcPr/>
                </a:tc>
                <a:tc rowSpan="2">
                  <a:txBody>
                    <a:bodyPr/>
                    <a:lstStyle/>
                    <a:p>
                      <a:pPr algn="ctr" fontAlgn="ctr"/>
                      <a:r>
                        <a:rPr lang="en-ID" sz="1200" u="none" strike="noStrike" dirty="0" err="1">
                          <a:effectLst/>
                        </a:rPr>
                        <a:t>Kontrol</a:t>
                      </a:r>
                      <a:r>
                        <a:rPr lang="en-ID" sz="1200" u="none" strike="noStrike" dirty="0">
                          <a:effectLst/>
                        </a:rPr>
                        <a:t> </a:t>
                      </a:r>
                      <a:r>
                        <a:rPr lang="en-ID" sz="1200" u="none" strike="noStrike" dirty="0" err="1">
                          <a:effectLst/>
                        </a:rPr>
                        <a:t>Pencegahan</a:t>
                      </a:r>
                      <a:r>
                        <a:rPr lang="en-ID" sz="1200" u="none" strike="noStrike" dirty="0">
                          <a:effectLst/>
                        </a:rPr>
                        <a:t> </a:t>
                      </a:r>
                      <a:r>
                        <a:rPr lang="en-ID" sz="1200" u="none" strike="noStrike" dirty="0" err="1">
                          <a:effectLst/>
                        </a:rPr>
                        <a:t>efektif</a:t>
                      </a:r>
                      <a:r>
                        <a:rPr lang="en-ID" sz="1200" u="none" strike="noStrike" dirty="0">
                          <a:effectLst/>
                        </a:rPr>
                        <a:t> </a:t>
                      </a:r>
                      <a:r>
                        <a:rPr lang="en-ID" sz="1200" u="none" strike="noStrike" dirty="0" err="1">
                          <a:effectLst/>
                        </a:rPr>
                        <a:t>dalam</a:t>
                      </a:r>
                      <a:r>
                        <a:rPr lang="en-ID" sz="1200" u="none" strike="noStrike" dirty="0">
                          <a:effectLst/>
                        </a:rPr>
                        <a:t> </a:t>
                      </a:r>
                      <a:r>
                        <a:rPr lang="en-ID" sz="1200" u="none" strike="noStrike" dirty="0" err="1">
                          <a:effectLst/>
                        </a:rPr>
                        <a:t>mencegah</a:t>
                      </a:r>
                      <a:r>
                        <a:rPr lang="en-ID" sz="1200" u="none" strike="noStrike" dirty="0">
                          <a:effectLst/>
                        </a:rPr>
                        <a:t> </a:t>
                      </a:r>
                      <a:r>
                        <a:rPr lang="en-ID" sz="1200" u="none" strike="noStrike" dirty="0" err="1">
                          <a:effectLst/>
                        </a:rPr>
                        <a:t>penyebab</a:t>
                      </a:r>
                      <a:r>
                        <a:rPr lang="en-ID" sz="1200" u="none" strike="noStrike" dirty="0">
                          <a:effectLst/>
                        </a:rPr>
                        <a:t> </a:t>
                      </a:r>
                      <a:r>
                        <a:rPr lang="en-ID" sz="1200" u="none" strike="noStrike" dirty="0" err="1">
                          <a:effectLst/>
                        </a:rPr>
                        <a:t>kegagalan</a:t>
                      </a:r>
                      <a:endParaRPr lang="en-ID" sz="1200" b="0" i="0" u="none" strike="noStrike" dirty="0">
                        <a:solidFill>
                          <a:srgbClr val="000000"/>
                        </a:solidFill>
                        <a:effectLst/>
                        <a:latin typeface="Calibri" panose="020F0502020204030204" pitchFamily="34" charset="0"/>
                      </a:endParaRPr>
                    </a:p>
                  </a:txBody>
                  <a:tcPr marL="6613" marR="6613" marT="6613" marB="0" anchor="ctr"/>
                </a:tc>
                <a:extLst>
                  <a:ext uri="{0D108BD9-81ED-4DB2-BD59-A6C34878D82A}">
                    <a16:rowId xmlns:a16="http://schemas.microsoft.com/office/drawing/2014/main" val="3441030988"/>
                  </a:ext>
                </a:extLst>
              </a:tr>
              <a:tr h="224355">
                <a:tc>
                  <a:txBody>
                    <a:bodyPr/>
                    <a:lstStyle/>
                    <a:p>
                      <a:pPr algn="ctr" fontAlgn="ctr"/>
                      <a:r>
                        <a:rPr lang="en-ID" sz="1200" b="1" u="none" strike="noStrike" dirty="0">
                          <a:effectLst/>
                        </a:rPr>
                        <a:t>4</a:t>
                      </a:r>
                      <a:endParaRPr lang="en-ID" sz="1200" b="1" i="0" u="none" strike="noStrike" dirty="0">
                        <a:solidFill>
                          <a:srgbClr val="000000"/>
                        </a:solidFill>
                        <a:effectLst/>
                        <a:latin typeface="Calibri" panose="020F0502020204030204" pitchFamily="34" charset="0"/>
                      </a:endParaRPr>
                    </a:p>
                  </a:txBody>
                  <a:tcPr marL="6613" marR="6613" marT="6613" marB="0" anchor="ctr"/>
                </a:tc>
                <a:tc vMerge="1">
                  <a:txBody>
                    <a:bodyPr/>
                    <a:lstStyle/>
                    <a:p>
                      <a:endParaRPr lang="en-ID"/>
                    </a:p>
                  </a:txBody>
                  <a:tcPr/>
                </a:tc>
                <a:tc vMerge="1">
                  <a:txBody>
                    <a:bodyPr/>
                    <a:lstStyle/>
                    <a:p>
                      <a:endParaRPr lang="en-ID"/>
                    </a:p>
                  </a:txBody>
                  <a:tcPr/>
                </a:tc>
                <a:tc vMerge="1">
                  <a:txBody>
                    <a:bodyPr/>
                    <a:lstStyle/>
                    <a:p>
                      <a:endParaRPr lang="en-ID"/>
                    </a:p>
                  </a:txBody>
                  <a:tcPr/>
                </a:tc>
                <a:extLst>
                  <a:ext uri="{0D108BD9-81ED-4DB2-BD59-A6C34878D82A}">
                    <a16:rowId xmlns:a16="http://schemas.microsoft.com/office/drawing/2014/main" val="1023352073"/>
                  </a:ext>
                </a:extLst>
              </a:tr>
              <a:tr h="429782">
                <a:tc>
                  <a:txBody>
                    <a:bodyPr/>
                    <a:lstStyle/>
                    <a:p>
                      <a:pPr algn="ctr" fontAlgn="ctr"/>
                      <a:r>
                        <a:rPr lang="en-ID" sz="1200" b="1" u="none" strike="noStrike" dirty="0">
                          <a:effectLst/>
                        </a:rPr>
                        <a:t>3</a:t>
                      </a:r>
                      <a:endParaRPr lang="en-ID" sz="1200" b="1" i="0" u="none" strike="noStrike" dirty="0">
                        <a:solidFill>
                          <a:srgbClr val="000000"/>
                        </a:solidFill>
                        <a:effectLst/>
                        <a:latin typeface="Calibri" panose="020F0502020204030204" pitchFamily="34" charset="0"/>
                      </a:endParaRPr>
                    </a:p>
                  </a:txBody>
                  <a:tcPr marL="6613" marR="6613" marT="6613" marB="0" anchor="ctr"/>
                </a:tc>
                <a:tc>
                  <a:txBody>
                    <a:bodyPr/>
                    <a:lstStyle/>
                    <a:p>
                      <a:pPr algn="ctr" fontAlgn="ctr"/>
                      <a:r>
                        <a:rPr lang="en-ID" sz="1200" b="1" u="none" strike="noStrike" dirty="0" err="1">
                          <a:effectLst/>
                        </a:rPr>
                        <a:t>Rendah</a:t>
                      </a:r>
                      <a:endParaRPr lang="en-ID" sz="1200" b="1" i="0" u="none" strike="noStrike" dirty="0">
                        <a:solidFill>
                          <a:srgbClr val="000000"/>
                        </a:solidFill>
                        <a:effectLst/>
                        <a:latin typeface="Calibri" panose="020F0502020204030204" pitchFamily="34" charset="0"/>
                      </a:endParaRPr>
                    </a:p>
                  </a:txBody>
                  <a:tcPr marL="6613" marR="6613" marT="6613" marB="0" anchor="ctr"/>
                </a:tc>
                <a:tc rowSpan="2">
                  <a:txBody>
                    <a:bodyPr/>
                    <a:lstStyle/>
                    <a:p>
                      <a:pPr algn="ctr" fontAlgn="ctr"/>
                      <a:r>
                        <a:rPr lang="en-ID" sz="1200" u="none" strike="noStrike" dirty="0">
                          <a:effectLst/>
                        </a:rPr>
                        <a:t>Best Practice : </a:t>
                      </a:r>
                      <a:br>
                        <a:rPr lang="en-ID" sz="1200" u="none" strike="noStrike" dirty="0">
                          <a:effectLst/>
                        </a:rPr>
                      </a:br>
                      <a:r>
                        <a:rPr lang="en-ID" sz="1200" u="none" strike="noStrike" dirty="0" err="1">
                          <a:effectLst/>
                        </a:rPr>
                        <a:t>Perilaku</a:t>
                      </a:r>
                      <a:r>
                        <a:rPr lang="en-ID" sz="1200" u="none" strike="noStrike" dirty="0">
                          <a:effectLst/>
                        </a:rPr>
                        <a:t> </a:t>
                      </a:r>
                      <a:r>
                        <a:rPr lang="en-ID" sz="1200" u="none" strike="noStrike" dirty="0" err="1">
                          <a:effectLst/>
                        </a:rPr>
                        <a:t>atau</a:t>
                      </a:r>
                      <a:r>
                        <a:rPr lang="en-ID" sz="1200" u="none" strike="noStrike" dirty="0">
                          <a:effectLst/>
                        </a:rPr>
                        <a:t> </a:t>
                      </a:r>
                    </a:p>
                    <a:p>
                      <a:pPr algn="ctr" fontAlgn="ctr"/>
                      <a:r>
                        <a:rPr lang="en-ID" sz="1200" u="none" strike="noStrike" dirty="0" err="1">
                          <a:effectLst/>
                        </a:rPr>
                        <a:t>Teknikal</a:t>
                      </a:r>
                      <a:endParaRPr lang="en-ID" sz="1200" b="0" i="0" u="none" strike="noStrike" dirty="0">
                        <a:solidFill>
                          <a:srgbClr val="000000"/>
                        </a:solidFill>
                        <a:effectLst/>
                        <a:latin typeface="Calibri" panose="020F0502020204030204" pitchFamily="34" charset="0"/>
                      </a:endParaRPr>
                    </a:p>
                  </a:txBody>
                  <a:tcPr marL="6613" marR="6613" marT="6613" marB="0" anchor="ctr"/>
                </a:tc>
                <a:tc rowSpan="2">
                  <a:txBody>
                    <a:bodyPr/>
                    <a:lstStyle/>
                    <a:p>
                      <a:pPr algn="ctr" fontAlgn="ctr"/>
                      <a:r>
                        <a:rPr lang="en-ID" sz="1200" u="none" strike="noStrike" dirty="0" err="1">
                          <a:effectLst/>
                        </a:rPr>
                        <a:t>Kontrol</a:t>
                      </a:r>
                      <a:r>
                        <a:rPr lang="en-ID" sz="1200" u="none" strike="noStrike" dirty="0">
                          <a:effectLst/>
                        </a:rPr>
                        <a:t> </a:t>
                      </a:r>
                      <a:r>
                        <a:rPr lang="en-ID" sz="1200" u="none" strike="noStrike" dirty="0" err="1">
                          <a:effectLst/>
                        </a:rPr>
                        <a:t>Pencegahan</a:t>
                      </a:r>
                      <a:r>
                        <a:rPr lang="en-ID" sz="1200" u="none" strike="noStrike" dirty="0">
                          <a:effectLst/>
                        </a:rPr>
                        <a:t> </a:t>
                      </a:r>
                      <a:r>
                        <a:rPr lang="id-ID" sz="1200" u="none" strike="noStrike" dirty="0">
                          <a:effectLst/>
                        </a:rPr>
                        <a:t>yang lebih </a:t>
                      </a:r>
                      <a:r>
                        <a:rPr lang="en-ID" sz="1200" u="none" strike="noStrike" dirty="0" err="1">
                          <a:effectLst/>
                        </a:rPr>
                        <a:t>efektif</a:t>
                      </a:r>
                      <a:r>
                        <a:rPr lang="en-ID" sz="1200" u="none" strike="noStrike" dirty="0">
                          <a:effectLst/>
                        </a:rPr>
                        <a:t> </a:t>
                      </a:r>
                      <a:r>
                        <a:rPr lang="en-ID" sz="1200" u="none" strike="noStrike" dirty="0" err="1">
                          <a:effectLst/>
                        </a:rPr>
                        <a:t>dalam</a:t>
                      </a:r>
                      <a:r>
                        <a:rPr lang="en-ID" sz="1200" u="none" strike="noStrike" dirty="0">
                          <a:effectLst/>
                        </a:rPr>
                        <a:t> </a:t>
                      </a:r>
                      <a:r>
                        <a:rPr lang="en-ID" sz="1200" u="none" strike="noStrike" dirty="0" err="1">
                          <a:effectLst/>
                        </a:rPr>
                        <a:t>mencegah</a:t>
                      </a:r>
                      <a:r>
                        <a:rPr lang="en-ID" sz="1200" u="none" strike="noStrike" dirty="0">
                          <a:effectLst/>
                        </a:rPr>
                        <a:t> </a:t>
                      </a:r>
                      <a:r>
                        <a:rPr lang="en-ID" sz="1200" u="none" strike="noStrike" dirty="0" err="1">
                          <a:effectLst/>
                        </a:rPr>
                        <a:t>penyebab</a:t>
                      </a:r>
                      <a:r>
                        <a:rPr lang="en-ID" sz="1200" u="none" strike="noStrike" dirty="0">
                          <a:effectLst/>
                        </a:rPr>
                        <a:t> </a:t>
                      </a:r>
                      <a:r>
                        <a:rPr lang="en-ID" sz="1200" u="none" strike="noStrike" dirty="0" err="1">
                          <a:effectLst/>
                        </a:rPr>
                        <a:t>kegagalan</a:t>
                      </a:r>
                      <a:endParaRPr lang="en-ID" sz="1200" b="0" i="0" u="none" strike="noStrike" dirty="0">
                        <a:solidFill>
                          <a:srgbClr val="000000"/>
                        </a:solidFill>
                        <a:effectLst/>
                        <a:latin typeface="Calibri" panose="020F0502020204030204" pitchFamily="34" charset="0"/>
                      </a:endParaRPr>
                    </a:p>
                  </a:txBody>
                  <a:tcPr marL="6613" marR="6613" marT="6613" marB="0" anchor="ctr"/>
                </a:tc>
                <a:extLst>
                  <a:ext uri="{0D108BD9-81ED-4DB2-BD59-A6C34878D82A}">
                    <a16:rowId xmlns:a16="http://schemas.microsoft.com/office/drawing/2014/main" val="721878317"/>
                  </a:ext>
                </a:extLst>
              </a:tr>
              <a:tr h="224355">
                <a:tc>
                  <a:txBody>
                    <a:bodyPr/>
                    <a:lstStyle/>
                    <a:p>
                      <a:pPr algn="ctr" fontAlgn="ctr"/>
                      <a:r>
                        <a:rPr lang="en-ID" sz="1200" b="1" u="none" strike="noStrike" dirty="0">
                          <a:effectLst/>
                        </a:rPr>
                        <a:t>2</a:t>
                      </a:r>
                      <a:endParaRPr lang="en-ID" sz="1200" b="1" i="0" u="none" strike="noStrike" dirty="0">
                        <a:solidFill>
                          <a:srgbClr val="000000"/>
                        </a:solidFill>
                        <a:effectLst/>
                        <a:latin typeface="Calibri" panose="020F0502020204030204" pitchFamily="34" charset="0"/>
                      </a:endParaRPr>
                    </a:p>
                  </a:txBody>
                  <a:tcPr marL="6613" marR="6613" marT="6613" marB="0" anchor="ctr"/>
                </a:tc>
                <a:tc>
                  <a:txBody>
                    <a:bodyPr/>
                    <a:lstStyle/>
                    <a:p>
                      <a:pPr algn="ctr" fontAlgn="ctr"/>
                      <a:r>
                        <a:rPr lang="en-ID" sz="1200" b="1" u="none" strike="noStrike">
                          <a:effectLst/>
                        </a:rPr>
                        <a:t>Sangat Rendah</a:t>
                      </a:r>
                      <a:endParaRPr lang="en-ID" sz="1200" b="1" i="0" u="none" strike="noStrike">
                        <a:solidFill>
                          <a:srgbClr val="000000"/>
                        </a:solidFill>
                        <a:effectLst/>
                        <a:latin typeface="Calibri" panose="020F0502020204030204" pitchFamily="34" charset="0"/>
                      </a:endParaRPr>
                    </a:p>
                  </a:txBody>
                  <a:tcPr marL="6613" marR="6613" marT="6613" marB="0" anchor="ctr"/>
                </a:tc>
                <a:tc vMerge="1">
                  <a:txBody>
                    <a:bodyPr/>
                    <a:lstStyle/>
                    <a:p>
                      <a:endParaRPr lang="en-ID"/>
                    </a:p>
                  </a:txBody>
                  <a:tcPr/>
                </a:tc>
                <a:tc vMerge="1">
                  <a:txBody>
                    <a:bodyPr/>
                    <a:lstStyle/>
                    <a:p>
                      <a:endParaRPr lang="en-ID"/>
                    </a:p>
                  </a:txBody>
                  <a:tcPr/>
                </a:tc>
                <a:extLst>
                  <a:ext uri="{0D108BD9-81ED-4DB2-BD59-A6C34878D82A}">
                    <a16:rowId xmlns:a16="http://schemas.microsoft.com/office/drawing/2014/main" val="1646776443"/>
                  </a:ext>
                </a:extLst>
              </a:tr>
              <a:tr h="770434">
                <a:tc>
                  <a:txBody>
                    <a:bodyPr/>
                    <a:lstStyle/>
                    <a:p>
                      <a:pPr algn="ctr" fontAlgn="ctr"/>
                      <a:r>
                        <a:rPr lang="en-ID" sz="1200" b="1" u="none" strike="noStrike" dirty="0">
                          <a:effectLst/>
                        </a:rPr>
                        <a:t>1</a:t>
                      </a:r>
                      <a:endParaRPr lang="en-ID" sz="1200" b="1" i="0" u="none" strike="noStrike" dirty="0">
                        <a:solidFill>
                          <a:srgbClr val="000000"/>
                        </a:solidFill>
                        <a:effectLst/>
                        <a:latin typeface="Calibri" panose="020F0502020204030204" pitchFamily="34" charset="0"/>
                      </a:endParaRPr>
                    </a:p>
                  </a:txBody>
                  <a:tcPr marL="6613" marR="6613" marT="6613" marB="0" anchor="ctr"/>
                </a:tc>
                <a:tc>
                  <a:txBody>
                    <a:bodyPr/>
                    <a:lstStyle/>
                    <a:p>
                      <a:pPr algn="ctr" fontAlgn="ctr"/>
                      <a:r>
                        <a:rPr lang="en-ID" sz="1200" b="1" u="none" strike="noStrike" dirty="0" err="1">
                          <a:effectLst/>
                        </a:rPr>
                        <a:t>Sangat</a:t>
                      </a:r>
                      <a:r>
                        <a:rPr lang="en-ID" sz="1200" b="1" u="none" strike="noStrike" dirty="0">
                          <a:effectLst/>
                        </a:rPr>
                        <a:t> </a:t>
                      </a:r>
                      <a:r>
                        <a:rPr lang="en-ID" sz="1200" b="1" u="none" strike="noStrike" dirty="0" err="1">
                          <a:effectLst/>
                        </a:rPr>
                        <a:t>Rendah</a:t>
                      </a:r>
                      <a:r>
                        <a:rPr lang="en-ID" sz="1200" b="1" u="none" strike="noStrike" dirty="0">
                          <a:effectLst/>
                        </a:rPr>
                        <a:t> </a:t>
                      </a:r>
                    </a:p>
                    <a:p>
                      <a:pPr algn="ctr" fontAlgn="ctr"/>
                      <a:r>
                        <a:rPr lang="en-ID" sz="1200" b="1" u="none" strike="noStrike" dirty="0">
                          <a:effectLst/>
                        </a:rPr>
                        <a:t>(Extreme)</a:t>
                      </a:r>
                      <a:endParaRPr lang="en-ID" sz="1200" b="1" i="0" u="none" strike="noStrike" dirty="0">
                        <a:solidFill>
                          <a:srgbClr val="000000"/>
                        </a:solidFill>
                        <a:effectLst/>
                        <a:latin typeface="Calibri" panose="020F0502020204030204" pitchFamily="34" charset="0"/>
                      </a:endParaRPr>
                    </a:p>
                  </a:txBody>
                  <a:tcPr marL="6613" marR="6613" marT="6613" marB="0" anchor="ctr"/>
                </a:tc>
                <a:tc>
                  <a:txBody>
                    <a:bodyPr/>
                    <a:lstStyle/>
                    <a:p>
                      <a:pPr algn="ctr" fontAlgn="ctr"/>
                      <a:r>
                        <a:rPr lang="en-ID" sz="1200" u="none" strike="noStrike">
                          <a:effectLst/>
                        </a:rPr>
                        <a:t>Teknikal</a:t>
                      </a:r>
                      <a:endParaRPr lang="en-ID" sz="1200" b="0" i="0" u="none" strike="noStrike">
                        <a:solidFill>
                          <a:srgbClr val="000000"/>
                        </a:solidFill>
                        <a:effectLst/>
                        <a:latin typeface="Calibri" panose="020F0502020204030204" pitchFamily="34" charset="0"/>
                      </a:endParaRPr>
                    </a:p>
                  </a:txBody>
                  <a:tcPr marL="6613" marR="6613" marT="6613" marB="0" anchor="ctr"/>
                </a:tc>
                <a:tc>
                  <a:txBody>
                    <a:bodyPr/>
                    <a:lstStyle/>
                    <a:p>
                      <a:pPr algn="ctr" fontAlgn="ctr"/>
                      <a:r>
                        <a:rPr lang="en-ID" sz="1200" u="none" strike="noStrike" dirty="0" err="1">
                          <a:effectLst/>
                        </a:rPr>
                        <a:t>Kontrol</a:t>
                      </a:r>
                      <a:r>
                        <a:rPr lang="en-ID" sz="1200" u="none" strike="noStrike" dirty="0">
                          <a:effectLst/>
                        </a:rPr>
                        <a:t> </a:t>
                      </a:r>
                      <a:r>
                        <a:rPr lang="en-ID" sz="1200" u="none" strike="noStrike" dirty="0" err="1">
                          <a:effectLst/>
                        </a:rPr>
                        <a:t>Pencegahan</a:t>
                      </a:r>
                      <a:r>
                        <a:rPr lang="en-ID" sz="1200" u="none" strike="noStrike" dirty="0">
                          <a:effectLst/>
                        </a:rPr>
                        <a:t> </a:t>
                      </a:r>
                      <a:r>
                        <a:rPr lang="en-ID" sz="1200" u="none" strike="noStrike" dirty="0" err="1">
                          <a:effectLst/>
                        </a:rPr>
                        <a:t>sangat</a:t>
                      </a:r>
                      <a:r>
                        <a:rPr lang="en-ID" sz="1200" u="none" strike="noStrike" dirty="0">
                          <a:effectLst/>
                        </a:rPr>
                        <a:t> </a:t>
                      </a:r>
                      <a:r>
                        <a:rPr lang="en-ID" sz="1200" u="none" strike="noStrike" dirty="0" err="1">
                          <a:effectLst/>
                        </a:rPr>
                        <a:t>efektif</a:t>
                      </a:r>
                      <a:r>
                        <a:rPr lang="en-ID" sz="1200" u="none" strike="noStrike" dirty="0">
                          <a:effectLst/>
                        </a:rPr>
                        <a:t> </a:t>
                      </a:r>
                      <a:r>
                        <a:rPr lang="en-ID" sz="1200" u="none" strike="noStrike" dirty="0" err="1">
                          <a:effectLst/>
                        </a:rPr>
                        <a:t>dalam</a:t>
                      </a:r>
                      <a:r>
                        <a:rPr lang="en-ID" sz="1200" u="none" strike="noStrike" dirty="0">
                          <a:effectLst/>
                        </a:rPr>
                        <a:t> </a:t>
                      </a:r>
                      <a:r>
                        <a:rPr lang="en-ID" sz="1200" u="none" strike="noStrike" dirty="0" err="1">
                          <a:effectLst/>
                        </a:rPr>
                        <a:t>mencegah</a:t>
                      </a:r>
                      <a:r>
                        <a:rPr lang="en-ID" sz="1200" u="none" strike="noStrike" dirty="0">
                          <a:effectLst/>
                        </a:rPr>
                        <a:t> </a:t>
                      </a:r>
                      <a:r>
                        <a:rPr lang="en-ID" sz="1200" u="none" strike="noStrike" dirty="0" err="1">
                          <a:effectLst/>
                        </a:rPr>
                        <a:t>terjadinya</a:t>
                      </a:r>
                      <a:r>
                        <a:rPr lang="en-ID" sz="1200" u="none" strike="noStrike" dirty="0">
                          <a:effectLst/>
                        </a:rPr>
                        <a:t> </a:t>
                      </a:r>
                      <a:r>
                        <a:rPr lang="en-ID" sz="1200" u="none" strike="noStrike" dirty="0" err="1">
                          <a:effectLst/>
                        </a:rPr>
                        <a:t>penyebab</a:t>
                      </a:r>
                      <a:r>
                        <a:rPr lang="en-ID" sz="1200" u="none" strike="noStrike" dirty="0">
                          <a:effectLst/>
                        </a:rPr>
                        <a:t> </a:t>
                      </a:r>
                      <a:r>
                        <a:rPr lang="en-ID" sz="1200" u="none" strike="noStrike" dirty="0" err="1">
                          <a:effectLst/>
                        </a:rPr>
                        <a:t>kegagalan</a:t>
                      </a:r>
                      <a:r>
                        <a:rPr lang="en-ID" sz="1200" u="none" strike="noStrike" dirty="0">
                          <a:effectLst/>
                        </a:rPr>
                        <a:t> </a:t>
                      </a:r>
                      <a:r>
                        <a:rPr lang="en-ID" sz="1200" u="none" strike="noStrike" dirty="0" err="1">
                          <a:effectLst/>
                        </a:rPr>
                        <a:t>karena</a:t>
                      </a:r>
                      <a:r>
                        <a:rPr lang="en-ID" sz="1200" u="none" strike="noStrike" dirty="0">
                          <a:effectLst/>
                        </a:rPr>
                        <a:t> </a:t>
                      </a:r>
                      <a:r>
                        <a:rPr lang="en-ID" sz="1200" u="none" strike="noStrike" dirty="0" err="1">
                          <a:effectLst/>
                        </a:rPr>
                        <a:t>desain</a:t>
                      </a:r>
                      <a:r>
                        <a:rPr lang="en-ID" sz="1200" u="none" strike="noStrike" dirty="0">
                          <a:effectLst/>
                        </a:rPr>
                        <a:t> (mis. part </a:t>
                      </a:r>
                      <a:r>
                        <a:rPr lang="en-ID" sz="1200" u="none" strike="noStrike" dirty="0" err="1">
                          <a:effectLst/>
                        </a:rPr>
                        <a:t>Geometri</a:t>
                      </a:r>
                      <a:r>
                        <a:rPr lang="en-ID" sz="1200" u="none" strike="noStrike" dirty="0">
                          <a:effectLst/>
                        </a:rPr>
                        <a:t>) </a:t>
                      </a:r>
                      <a:r>
                        <a:rPr lang="en-ID" sz="1200" u="none" strike="noStrike" dirty="0" err="1">
                          <a:effectLst/>
                        </a:rPr>
                        <a:t>atau</a:t>
                      </a:r>
                      <a:r>
                        <a:rPr lang="en-ID" sz="1200" u="none" strike="noStrike" dirty="0">
                          <a:effectLst/>
                        </a:rPr>
                        <a:t> proses (mis. </a:t>
                      </a:r>
                      <a:r>
                        <a:rPr lang="en-ID" sz="1200" u="none" strike="noStrike" dirty="0" err="1">
                          <a:effectLst/>
                        </a:rPr>
                        <a:t>Desain</a:t>
                      </a:r>
                      <a:r>
                        <a:rPr lang="en-ID" sz="1200" u="none" strike="noStrike" dirty="0">
                          <a:effectLst/>
                        </a:rPr>
                        <a:t> fixture </a:t>
                      </a:r>
                      <a:r>
                        <a:rPr lang="en-ID" sz="1200" u="none" strike="noStrike" dirty="0" err="1">
                          <a:effectLst/>
                        </a:rPr>
                        <a:t>atau</a:t>
                      </a:r>
                      <a:r>
                        <a:rPr lang="en-ID" sz="1200" u="none" strike="noStrike" dirty="0">
                          <a:effectLst/>
                        </a:rPr>
                        <a:t> tooling). </a:t>
                      </a:r>
                      <a:r>
                        <a:rPr lang="en-ID" sz="1200" u="none" strike="noStrike" dirty="0" err="1">
                          <a:effectLst/>
                        </a:rPr>
                        <a:t>Tidak</a:t>
                      </a:r>
                      <a:r>
                        <a:rPr lang="en-ID" sz="1200" u="none" strike="noStrike" dirty="0">
                          <a:effectLst/>
                        </a:rPr>
                        <a:t> </a:t>
                      </a:r>
                      <a:r>
                        <a:rPr lang="en-ID" sz="1200" u="none" strike="noStrike" dirty="0" err="1">
                          <a:effectLst/>
                        </a:rPr>
                        <a:t>bisa</a:t>
                      </a:r>
                      <a:r>
                        <a:rPr lang="en-ID" sz="1200" u="none" strike="noStrike" dirty="0">
                          <a:effectLst/>
                        </a:rPr>
                        <a:t> proses / </a:t>
                      </a:r>
                      <a:r>
                        <a:rPr lang="en-ID" sz="1200" u="none" strike="noStrike" dirty="0" err="1">
                          <a:effectLst/>
                        </a:rPr>
                        <a:t>produksi</a:t>
                      </a:r>
                      <a:r>
                        <a:rPr lang="en-ID" sz="1200" u="none" strike="noStrike" dirty="0">
                          <a:effectLst/>
                        </a:rPr>
                        <a:t> </a:t>
                      </a:r>
                      <a:r>
                        <a:rPr lang="en-ID" sz="1200" u="none" strike="noStrike" dirty="0" err="1">
                          <a:effectLst/>
                        </a:rPr>
                        <a:t>jika</a:t>
                      </a:r>
                      <a:r>
                        <a:rPr lang="en-ID" sz="1200" u="none" strike="noStrike" dirty="0">
                          <a:effectLst/>
                        </a:rPr>
                        <a:t> </a:t>
                      </a:r>
                      <a:r>
                        <a:rPr lang="en-ID" sz="1200" u="none" strike="noStrike" dirty="0" err="1">
                          <a:effectLst/>
                        </a:rPr>
                        <a:t>ada</a:t>
                      </a:r>
                      <a:r>
                        <a:rPr lang="en-ID" sz="1200" u="none" strike="noStrike" dirty="0">
                          <a:effectLst/>
                        </a:rPr>
                        <a:t> </a:t>
                      </a:r>
                      <a:r>
                        <a:rPr lang="en-ID" sz="1200" u="none" strike="noStrike" dirty="0" err="1">
                          <a:effectLst/>
                        </a:rPr>
                        <a:t>penyebab</a:t>
                      </a:r>
                      <a:r>
                        <a:rPr lang="en-ID" sz="1200" u="none" strike="noStrike" dirty="0">
                          <a:effectLst/>
                        </a:rPr>
                        <a:t> </a:t>
                      </a:r>
                      <a:r>
                        <a:rPr lang="en-ID" sz="1200" u="none" strike="noStrike" dirty="0" err="1">
                          <a:effectLst/>
                        </a:rPr>
                        <a:t>kegagalan</a:t>
                      </a:r>
                      <a:r>
                        <a:rPr lang="en-ID" sz="1200" u="none" strike="noStrike" dirty="0">
                          <a:effectLst/>
                        </a:rPr>
                        <a:t>.</a:t>
                      </a:r>
                      <a:endParaRPr lang="en-ID" sz="1200" b="0" i="0" u="none" strike="noStrike" dirty="0">
                        <a:solidFill>
                          <a:srgbClr val="000000"/>
                        </a:solidFill>
                        <a:effectLst/>
                        <a:latin typeface="Calibri" panose="020F0502020204030204" pitchFamily="34" charset="0"/>
                      </a:endParaRPr>
                    </a:p>
                  </a:txBody>
                  <a:tcPr marL="6613" marR="6613" marT="6613" marB="0" anchor="ctr"/>
                </a:tc>
                <a:extLst>
                  <a:ext uri="{0D108BD9-81ED-4DB2-BD59-A6C34878D82A}">
                    <a16:rowId xmlns:a16="http://schemas.microsoft.com/office/drawing/2014/main" val="2000071525"/>
                  </a:ext>
                </a:extLst>
              </a:tr>
            </a:tbl>
          </a:graphicData>
        </a:graphic>
      </p:graphicFrame>
      <p:sp>
        <p:nvSpPr>
          <p:cNvPr id="11" name="TextBox 10">
            <a:extLst>
              <a:ext uri="{FF2B5EF4-FFF2-40B4-BE49-F238E27FC236}">
                <a16:creationId xmlns:a16="http://schemas.microsoft.com/office/drawing/2014/main" id="{CECBC86F-22B3-432F-BE25-1BCE5F14C204}"/>
              </a:ext>
            </a:extLst>
          </p:cNvPr>
          <p:cNvSpPr txBox="1"/>
          <p:nvPr/>
        </p:nvSpPr>
        <p:spPr>
          <a:xfrm>
            <a:off x="477885" y="6022986"/>
            <a:ext cx="8639032" cy="707886"/>
          </a:xfrm>
          <a:prstGeom prst="rect">
            <a:avLst/>
          </a:prstGeom>
          <a:noFill/>
        </p:spPr>
        <p:txBody>
          <a:bodyPr wrap="square" rtlCol="0">
            <a:spAutoFit/>
          </a:bodyPr>
          <a:lstStyle/>
          <a:p>
            <a:pPr algn="ctr"/>
            <a:r>
              <a:rPr lang="en-US" sz="1000" dirty="0" err="1"/>
              <a:t>Efektifitas</a:t>
            </a:r>
            <a:r>
              <a:rPr lang="en-US" sz="1000" dirty="0"/>
              <a:t> </a:t>
            </a:r>
            <a:r>
              <a:rPr lang="en-US" sz="1000" dirty="0" err="1"/>
              <a:t>Pengendalian</a:t>
            </a:r>
            <a:r>
              <a:rPr lang="en-US" sz="1000" dirty="0"/>
              <a:t> </a:t>
            </a:r>
            <a:r>
              <a:rPr lang="en-US" sz="1000" dirty="0" err="1"/>
              <a:t>Pencegahan</a:t>
            </a:r>
            <a:r>
              <a:rPr lang="en-US" sz="1000" dirty="0"/>
              <a:t> : </a:t>
            </a:r>
            <a:r>
              <a:rPr lang="en-US" sz="1000" dirty="0" err="1"/>
              <a:t>dipertimbangkan</a:t>
            </a:r>
            <a:r>
              <a:rPr lang="en-US" sz="1000" dirty="0"/>
              <a:t> </a:t>
            </a:r>
            <a:r>
              <a:rPr lang="en-US" sz="1000" dirty="0" err="1"/>
              <a:t>jika</a:t>
            </a:r>
            <a:r>
              <a:rPr lang="en-US" sz="1000" dirty="0"/>
              <a:t> </a:t>
            </a:r>
            <a:r>
              <a:rPr lang="en-US" sz="1000" dirty="0" err="1"/>
              <a:t>kontrol</a:t>
            </a:r>
            <a:r>
              <a:rPr lang="en-US" sz="1000" dirty="0"/>
              <a:t> </a:t>
            </a:r>
            <a:r>
              <a:rPr lang="en-US" sz="1000" dirty="0" err="1"/>
              <a:t>pencegahan</a:t>
            </a:r>
            <a:r>
              <a:rPr lang="en-US" sz="1000" dirty="0"/>
              <a:t> </a:t>
            </a:r>
            <a:r>
              <a:rPr lang="en-US" sz="1000" dirty="0" err="1"/>
              <a:t>dari</a:t>
            </a:r>
            <a:r>
              <a:rPr lang="en-US" sz="1000" dirty="0"/>
              <a:t> </a:t>
            </a:r>
            <a:r>
              <a:rPr lang="en-US" sz="1000" dirty="0" err="1"/>
              <a:t>faktor</a:t>
            </a:r>
            <a:r>
              <a:rPr lang="en-US" sz="1000" dirty="0"/>
              <a:t> </a:t>
            </a:r>
            <a:r>
              <a:rPr lang="en-US" sz="1000" dirty="0" err="1"/>
              <a:t>teknis</a:t>
            </a:r>
            <a:r>
              <a:rPr lang="en-US" sz="1000" dirty="0"/>
              <a:t> (</a:t>
            </a:r>
            <a:r>
              <a:rPr lang="en-US" sz="1000" dirty="0" err="1"/>
              <a:t>bagian</a:t>
            </a:r>
            <a:r>
              <a:rPr lang="en-US" sz="1000" dirty="0"/>
              <a:t> </a:t>
            </a:r>
            <a:r>
              <a:rPr lang="en-US" sz="1000" dirty="0" err="1"/>
              <a:t>dari</a:t>
            </a:r>
            <a:r>
              <a:rPr lang="en-US" sz="1000" dirty="0"/>
              <a:t> </a:t>
            </a:r>
            <a:r>
              <a:rPr lang="en-US" sz="1000" dirty="0" err="1"/>
              <a:t>mesin</a:t>
            </a:r>
            <a:r>
              <a:rPr lang="en-US" sz="1000" dirty="0"/>
              <a:t>, </a:t>
            </a:r>
            <a:r>
              <a:rPr lang="en-US" sz="1000" dirty="0" err="1"/>
              <a:t>alat</a:t>
            </a:r>
            <a:r>
              <a:rPr lang="en-US" sz="1000" dirty="0"/>
              <a:t>, masa </a:t>
            </a:r>
            <a:r>
              <a:rPr lang="en-US" sz="1000" dirty="0" err="1"/>
              <a:t>pakai</a:t>
            </a:r>
            <a:r>
              <a:rPr lang="en-US" sz="1000" dirty="0"/>
              <a:t> </a:t>
            </a:r>
            <a:r>
              <a:rPr lang="en-US" sz="1000" dirty="0" err="1"/>
              <a:t>alat</a:t>
            </a:r>
            <a:r>
              <a:rPr lang="en-US" sz="1000" dirty="0"/>
              <a:t>, </a:t>
            </a:r>
            <a:r>
              <a:rPr lang="en-US" sz="1000" dirty="0" err="1"/>
              <a:t>bahan</a:t>
            </a:r>
            <a:r>
              <a:rPr lang="en-US" sz="1000" dirty="0"/>
              <a:t> </a:t>
            </a:r>
            <a:r>
              <a:rPr lang="en-US" sz="1000" dirty="0" err="1"/>
              <a:t>alat</a:t>
            </a:r>
            <a:r>
              <a:rPr lang="en-US" sz="1000" dirty="0"/>
              <a:t>, </a:t>
            </a:r>
            <a:r>
              <a:rPr lang="en-US" sz="1000" dirty="0" err="1"/>
              <a:t>dll</a:t>
            </a:r>
            <a:r>
              <a:rPr lang="en-US" sz="1000" dirty="0"/>
              <a:t>) </a:t>
            </a:r>
            <a:r>
              <a:rPr lang="en-US" sz="1000" dirty="0" err="1"/>
              <a:t>atau</a:t>
            </a:r>
            <a:r>
              <a:rPr lang="en-US" sz="1000" dirty="0"/>
              <a:t> </a:t>
            </a:r>
            <a:r>
              <a:rPr lang="en-US" sz="1000" dirty="0" err="1"/>
              <a:t>menggunakan</a:t>
            </a:r>
            <a:r>
              <a:rPr lang="en-US" sz="1000" dirty="0"/>
              <a:t> </a:t>
            </a:r>
            <a:r>
              <a:rPr lang="en-US" sz="1000" dirty="0" err="1"/>
              <a:t>metode</a:t>
            </a:r>
            <a:r>
              <a:rPr lang="en-US" sz="1000" dirty="0"/>
              <a:t> </a:t>
            </a:r>
            <a:r>
              <a:rPr lang="en-US" sz="1000" dirty="0" err="1"/>
              <a:t>terbaik</a:t>
            </a:r>
            <a:r>
              <a:rPr lang="en-US" sz="1000" dirty="0"/>
              <a:t> (fixture, </a:t>
            </a:r>
            <a:r>
              <a:rPr lang="en-US" sz="1000" dirty="0" err="1"/>
              <a:t>desain</a:t>
            </a:r>
            <a:r>
              <a:rPr lang="en-US" sz="1000" dirty="0"/>
              <a:t> </a:t>
            </a:r>
            <a:r>
              <a:rPr lang="en-US" sz="1000" dirty="0" err="1"/>
              <a:t>alat</a:t>
            </a:r>
            <a:r>
              <a:rPr lang="en-US" sz="1000" dirty="0"/>
              <a:t>, </a:t>
            </a:r>
            <a:r>
              <a:rPr lang="en-US" sz="1000" dirty="0" err="1"/>
              <a:t>prosedur</a:t>
            </a:r>
            <a:r>
              <a:rPr lang="en-US" sz="1000" dirty="0"/>
              <a:t> </a:t>
            </a:r>
            <a:r>
              <a:rPr lang="en-US" sz="1000" dirty="0" err="1"/>
              <a:t>kalibrasi</a:t>
            </a:r>
            <a:r>
              <a:rPr lang="en-US" sz="1000" dirty="0"/>
              <a:t>, </a:t>
            </a:r>
            <a:r>
              <a:rPr lang="en-US" sz="1000" dirty="0" err="1"/>
              <a:t>verifikasi</a:t>
            </a:r>
            <a:r>
              <a:rPr lang="en-US" sz="1000" dirty="0"/>
              <a:t> error proofing, Preventive Maintenance, </a:t>
            </a:r>
            <a:r>
              <a:rPr lang="en-US" sz="1000" dirty="0" err="1"/>
              <a:t>Instruksi</a:t>
            </a:r>
            <a:r>
              <a:rPr lang="en-US" sz="1000" dirty="0"/>
              <a:t> </a:t>
            </a:r>
            <a:r>
              <a:rPr lang="en-US" sz="1000" dirty="0" err="1"/>
              <a:t>Kerja</a:t>
            </a:r>
            <a:r>
              <a:rPr lang="en-US" sz="1000" dirty="0"/>
              <a:t>, diagram SPC, </a:t>
            </a:r>
            <a:r>
              <a:rPr lang="en-US" sz="1000" dirty="0" err="1"/>
              <a:t>desain</a:t>
            </a:r>
            <a:r>
              <a:rPr lang="en-US" sz="1000" dirty="0"/>
              <a:t> proses </a:t>
            </a:r>
            <a:r>
              <a:rPr lang="en-US" sz="1000" dirty="0" err="1"/>
              <a:t>pemantauan</a:t>
            </a:r>
            <a:r>
              <a:rPr lang="en-US" sz="1000" dirty="0"/>
              <a:t> </a:t>
            </a:r>
            <a:r>
              <a:rPr lang="en-US" sz="1000" dirty="0" err="1"/>
              <a:t>produk</a:t>
            </a:r>
            <a:r>
              <a:rPr lang="en-US" sz="1000" dirty="0"/>
              <a:t>, </a:t>
            </a:r>
            <a:r>
              <a:rPr lang="en-US" sz="1000" dirty="0" err="1"/>
              <a:t>dll</a:t>
            </a:r>
            <a:r>
              <a:rPr lang="en-US" sz="1000" dirty="0"/>
              <a:t>) </a:t>
            </a:r>
            <a:r>
              <a:rPr lang="en-US" sz="1000" dirty="0" err="1"/>
              <a:t>atau</a:t>
            </a:r>
            <a:r>
              <a:rPr lang="en-US" sz="1000" dirty="0"/>
              <a:t> </a:t>
            </a:r>
            <a:r>
              <a:rPr lang="en-US" sz="1000" dirty="0" err="1"/>
              <a:t>perilaku</a:t>
            </a:r>
            <a:r>
              <a:rPr lang="en-US" sz="1000" dirty="0"/>
              <a:t> (operator </a:t>
            </a:r>
            <a:r>
              <a:rPr lang="en-US" sz="1000" dirty="0" err="1"/>
              <a:t>tersertifikasi</a:t>
            </a:r>
            <a:r>
              <a:rPr lang="en-US" sz="1000" dirty="0"/>
              <a:t> </a:t>
            </a:r>
            <a:r>
              <a:rPr lang="en-US" sz="1000" dirty="0" err="1"/>
              <a:t>atau</a:t>
            </a:r>
            <a:r>
              <a:rPr lang="en-US" sz="1000" dirty="0"/>
              <a:t> </a:t>
            </a:r>
            <a:r>
              <a:rPr lang="en-US" sz="1000" dirty="0" err="1"/>
              <a:t>tidak</a:t>
            </a:r>
            <a:r>
              <a:rPr lang="en-US" sz="1000" dirty="0"/>
              <a:t> </a:t>
            </a:r>
            <a:r>
              <a:rPr lang="en-US" sz="1000" dirty="0" err="1"/>
              <a:t>tersertifikasi</a:t>
            </a:r>
            <a:r>
              <a:rPr lang="en-US" sz="1000" dirty="0"/>
              <a:t>, skill </a:t>
            </a:r>
            <a:r>
              <a:rPr lang="en-US" sz="1000" dirty="0" err="1"/>
              <a:t>tertentu</a:t>
            </a:r>
            <a:r>
              <a:rPr lang="en-US" sz="1000" dirty="0"/>
              <a:t>, </a:t>
            </a:r>
            <a:r>
              <a:rPr lang="en-US" sz="1000" dirty="0" err="1"/>
              <a:t>pemimpin</a:t>
            </a:r>
            <a:r>
              <a:rPr lang="en-US" sz="1000" dirty="0"/>
              <a:t> </a:t>
            </a:r>
            <a:r>
              <a:rPr lang="en-US" sz="1000" dirty="0" err="1"/>
              <a:t>tim</a:t>
            </a:r>
            <a:r>
              <a:rPr lang="en-US" sz="1000" dirty="0"/>
              <a:t>, </a:t>
            </a:r>
            <a:r>
              <a:rPr lang="en-US" sz="1000" dirty="0" err="1"/>
              <a:t>dll</a:t>
            </a:r>
            <a:r>
              <a:rPr lang="en-US" sz="1000" dirty="0"/>
              <a:t>) </a:t>
            </a:r>
            <a:r>
              <a:rPr lang="en-US" sz="1000" dirty="0" err="1"/>
              <a:t>ketika</a:t>
            </a:r>
            <a:r>
              <a:rPr lang="en-US" sz="1000" dirty="0"/>
              <a:t> </a:t>
            </a:r>
            <a:r>
              <a:rPr lang="en-US" sz="1000" dirty="0" err="1"/>
              <a:t>menetapkan</a:t>
            </a:r>
            <a:r>
              <a:rPr lang="en-US" sz="1000" dirty="0"/>
              <a:t> </a:t>
            </a:r>
            <a:r>
              <a:rPr lang="en-US" sz="1000" dirty="0" err="1"/>
              <a:t>seberapa</a:t>
            </a:r>
            <a:r>
              <a:rPr lang="en-US" sz="1000" dirty="0"/>
              <a:t> </a:t>
            </a:r>
            <a:r>
              <a:rPr lang="en-US" sz="1000" dirty="0" err="1"/>
              <a:t>efektifnya</a:t>
            </a:r>
            <a:r>
              <a:rPr lang="en-US" sz="1000" dirty="0"/>
              <a:t> </a:t>
            </a:r>
            <a:r>
              <a:rPr lang="en-US" sz="1000" dirty="0" err="1"/>
              <a:t>Kontrol</a:t>
            </a:r>
            <a:r>
              <a:rPr lang="en-US" sz="1000" dirty="0"/>
              <a:t> </a:t>
            </a:r>
            <a:r>
              <a:rPr lang="en-US" sz="1000" dirty="0" err="1"/>
              <a:t>Pencegahan</a:t>
            </a:r>
            <a:r>
              <a:rPr lang="en-US" sz="1000" dirty="0"/>
              <a:t>.</a:t>
            </a:r>
            <a:endParaRPr lang="en-ID" sz="1000" dirty="0"/>
          </a:p>
        </p:txBody>
      </p:sp>
      <p:sp>
        <p:nvSpPr>
          <p:cNvPr id="8" name="Text Box 2">
            <a:extLst>
              <a:ext uri="{FF2B5EF4-FFF2-40B4-BE49-F238E27FC236}">
                <a16:creationId xmlns:a16="http://schemas.microsoft.com/office/drawing/2014/main" id="{4BA6F390-09AD-C747-9838-D4E84BBC98C1}"/>
              </a:ext>
            </a:extLst>
          </p:cNvPr>
          <p:cNvSpPr txBox="1">
            <a:spLocks noChangeArrowheads="1"/>
          </p:cNvSpPr>
          <p:nvPr/>
        </p:nvSpPr>
        <p:spPr bwMode="auto">
          <a:xfrm>
            <a:off x="6219331" y="158911"/>
            <a:ext cx="3222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Occurence</a:t>
            </a:r>
            <a:endParaRPr lang="en-US" altLang="id-ID" sz="2400" dirty="0">
              <a:latin typeface="Verdana" panose="020B0604030504040204" pitchFamily="34" charset="0"/>
            </a:endParaRPr>
          </a:p>
        </p:txBody>
      </p:sp>
      <p:sp>
        <p:nvSpPr>
          <p:cNvPr id="2" name="Footer Placeholder 1">
            <a:extLst>
              <a:ext uri="{FF2B5EF4-FFF2-40B4-BE49-F238E27FC236}">
                <a16:creationId xmlns:a16="http://schemas.microsoft.com/office/drawing/2014/main" id="{B6D6A1AF-2867-42DF-9DCE-08A7303568B2}"/>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432295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F7B8-3964-5144-A5A2-E6C3E1477EA5}"/>
              </a:ext>
            </a:extLst>
          </p:cNvPr>
          <p:cNvSpPr>
            <a:spLocks noGrp="1"/>
          </p:cNvSpPr>
          <p:nvPr>
            <p:ph type="title"/>
          </p:nvPr>
        </p:nvSpPr>
        <p:spPr>
          <a:xfrm>
            <a:off x="0" y="2"/>
            <a:ext cx="9906000" cy="1088570"/>
          </a:xfrm>
          <a:solidFill>
            <a:schemeClr val="accent5">
              <a:lumMod val="75000"/>
            </a:schemeClr>
          </a:solidFill>
        </p:spPr>
        <p:txBody>
          <a:bodyPr/>
          <a:lstStyle/>
          <a:p>
            <a:pPr algn="ctr"/>
            <a:r>
              <a:rPr lang="en-US" dirty="0" err="1">
                <a:solidFill>
                  <a:schemeClr val="bg1"/>
                </a:solidFill>
                <a:latin typeface="Gill Sans MT" panose="020B0502020104020203" pitchFamily="34" charset="77"/>
              </a:rPr>
              <a:t>Strategi</a:t>
            </a:r>
            <a:r>
              <a:rPr lang="en-US" dirty="0">
                <a:solidFill>
                  <a:schemeClr val="bg1"/>
                </a:solidFill>
                <a:latin typeface="Gill Sans MT" panose="020B0502020104020203" pitchFamily="34" charset="77"/>
              </a:rPr>
              <a:t> </a:t>
            </a:r>
            <a:r>
              <a:rPr lang="en-US" dirty="0" err="1">
                <a:solidFill>
                  <a:schemeClr val="bg1"/>
                </a:solidFill>
                <a:latin typeface="Gill Sans MT" panose="020B0502020104020203" pitchFamily="34" charset="77"/>
              </a:rPr>
              <a:t>Transisi</a:t>
            </a:r>
            <a:r>
              <a:rPr lang="en-US" dirty="0">
                <a:solidFill>
                  <a:schemeClr val="bg1"/>
                </a:solidFill>
                <a:latin typeface="Gill Sans MT" panose="020B0502020104020203" pitchFamily="34" charset="77"/>
              </a:rPr>
              <a:t> </a:t>
            </a:r>
          </a:p>
        </p:txBody>
      </p:sp>
      <p:sp>
        <p:nvSpPr>
          <p:cNvPr id="3" name="Content Placeholder 2">
            <a:extLst>
              <a:ext uri="{FF2B5EF4-FFF2-40B4-BE49-F238E27FC236}">
                <a16:creationId xmlns:a16="http://schemas.microsoft.com/office/drawing/2014/main" id="{3C6970D3-4D2C-CD49-8F21-E0491E3AEFD2}"/>
              </a:ext>
            </a:extLst>
          </p:cNvPr>
          <p:cNvSpPr>
            <a:spLocks noGrp="1"/>
          </p:cNvSpPr>
          <p:nvPr>
            <p:ph idx="1"/>
          </p:nvPr>
        </p:nvSpPr>
        <p:spPr>
          <a:xfrm>
            <a:off x="681038" y="1690690"/>
            <a:ext cx="8543925" cy="3533775"/>
          </a:xfrm>
        </p:spPr>
        <p:txBody>
          <a:bodyPr>
            <a:normAutofit/>
          </a:bodyPr>
          <a:lstStyle/>
          <a:p>
            <a:r>
              <a:rPr lang="en-US" sz="2400" dirty="0">
                <a:solidFill>
                  <a:schemeClr val="bg2">
                    <a:lumMod val="25000"/>
                  </a:schemeClr>
                </a:solidFill>
                <a:latin typeface="Gill Sans MT" panose="020B0502020104020203" pitchFamily="34" charset="77"/>
              </a:rPr>
              <a:t>FMEA yang </a:t>
            </a:r>
            <a:r>
              <a:rPr lang="en-US" sz="2400" dirty="0" err="1">
                <a:solidFill>
                  <a:schemeClr val="bg2">
                    <a:lumMod val="25000"/>
                  </a:schemeClr>
                </a:solidFill>
                <a:latin typeface="Gill Sans MT" panose="020B0502020104020203" pitchFamily="34" charset="77"/>
              </a:rPr>
              <a:t>sudah</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pernah</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dibuat</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ketika</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terjadi</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revisi</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masih</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bisa</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tetap</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menggunakan</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pendekatan</a:t>
            </a:r>
            <a:r>
              <a:rPr lang="en-US" sz="2400" dirty="0">
                <a:solidFill>
                  <a:schemeClr val="bg2">
                    <a:lumMod val="25000"/>
                  </a:schemeClr>
                </a:solidFill>
                <a:latin typeface="Gill Sans MT" panose="020B0502020104020203" pitchFamily="34" charset="77"/>
              </a:rPr>
              <a:t> FMEA yang lama </a:t>
            </a:r>
          </a:p>
          <a:p>
            <a:r>
              <a:rPr lang="en-US" sz="2400" dirty="0">
                <a:solidFill>
                  <a:schemeClr val="bg2">
                    <a:lumMod val="25000"/>
                  </a:schemeClr>
                </a:solidFill>
                <a:latin typeface="Gill Sans MT" panose="020B0502020104020203" pitchFamily="34" charset="77"/>
              </a:rPr>
              <a:t>FMEA yang </a:t>
            </a:r>
            <a:r>
              <a:rPr lang="en-US" sz="2400" dirty="0" err="1">
                <a:solidFill>
                  <a:schemeClr val="bg2">
                    <a:lumMod val="25000"/>
                  </a:schemeClr>
                </a:solidFill>
                <a:latin typeface="Gill Sans MT" panose="020B0502020104020203" pitchFamily="34" charset="77"/>
              </a:rPr>
              <a:t>digunakan</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pada</a:t>
            </a:r>
            <a:r>
              <a:rPr lang="en-US" sz="2400" dirty="0">
                <a:solidFill>
                  <a:schemeClr val="bg2">
                    <a:lumMod val="25000"/>
                  </a:schemeClr>
                </a:solidFill>
                <a:latin typeface="Gill Sans MT" panose="020B0502020104020203" pitchFamily="34" charset="77"/>
              </a:rPr>
              <a:t> project </a:t>
            </a:r>
            <a:r>
              <a:rPr lang="en-US" sz="2400" dirty="0" err="1">
                <a:solidFill>
                  <a:schemeClr val="bg2">
                    <a:lumMod val="25000"/>
                  </a:schemeClr>
                </a:solidFill>
                <a:latin typeface="Gill Sans MT" panose="020B0502020104020203" pitchFamily="34" charset="77"/>
              </a:rPr>
              <a:t>baru</a:t>
            </a:r>
            <a:r>
              <a:rPr lang="en-US" sz="2400" dirty="0">
                <a:solidFill>
                  <a:schemeClr val="bg2">
                    <a:lumMod val="25000"/>
                  </a:schemeClr>
                </a:solidFill>
                <a:latin typeface="Gill Sans MT" panose="020B0502020104020203" pitchFamily="34" charset="77"/>
              </a:rPr>
              <a:t> yang </a:t>
            </a:r>
            <a:r>
              <a:rPr lang="en-US" sz="2400" dirty="0" err="1">
                <a:solidFill>
                  <a:schemeClr val="bg2">
                    <a:lumMod val="25000"/>
                  </a:schemeClr>
                </a:solidFill>
                <a:latin typeface="Gill Sans MT" panose="020B0502020104020203" pitchFamily="34" charset="77"/>
              </a:rPr>
              <a:t>sedang</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berjalan</a:t>
            </a:r>
            <a:r>
              <a:rPr lang="en-US" sz="2400" dirty="0">
                <a:solidFill>
                  <a:schemeClr val="bg2">
                    <a:lumMod val="25000"/>
                  </a:schemeClr>
                </a:solidFill>
                <a:latin typeface="Gill Sans MT" panose="020B0502020104020203" pitchFamily="34" charset="77"/>
              </a:rPr>
              <a:t> </a:t>
            </a:r>
          </a:p>
          <a:p>
            <a:pPr lvl="1"/>
            <a:r>
              <a:rPr lang="en-US" dirty="0" err="1">
                <a:solidFill>
                  <a:schemeClr val="bg2">
                    <a:lumMod val="25000"/>
                  </a:schemeClr>
                </a:solidFill>
                <a:latin typeface="Gill Sans MT" panose="020B0502020104020203" pitchFamily="34" charset="77"/>
              </a:rPr>
              <a:t>Jika</a:t>
            </a:r>
            <a:r>
              <a:rPr lang="en-US" dirty="0">
                <a:solidFill>
                  <a:schemeClr val="bg2">
                    <a:lumMod val="25000"/>
                  </a:schemeClr>
                </a:solidFill>
                <a:latin typeface="Gill Sans MT" panose="020B0502020104020203" pitchFamily="34" charset="77"/>
              </a:rPr>
              <a:t> </a:t>
            </a:r>
            <a:r>
              <a:rPr lang="en-US" dirty="0" err="1">
                <a:solidFill>
                  <a:schemeClr val="bg2">
                    <a:lumMod val="25000"/>
                  </a:schemeClr>
                </a:solidFill>
                <a:latin typeface="Gill Sans MT" panose="020B0502020104020203" pitchFamily="34" charset="77"/>
              </a:rPr>
              <a:t>perubahan</a:t>
            </a:r>
            <a:r>
              <a:rPr lang="en-US" dirty="0">
                <a:solidFill>
                  <a:schemeClr val="bg2">
                    <a:lumMod val="25000"/>
                  </a:schemeClr>
                </a:solidFill>
                <a:latin typeface="Gill Sans MT" panose="020B0502020104020203" pitchFamily="34" charset="77"/>
              </a:rPr>
              <a:t> minor </a:t>
            </a:r>
            <a:r>
              <a:rPr lang="en-US" dirty="0" err="1">
                <a:solidFill>
                  <a:schemeClr val="bg2">
                    <a:lumMod val="25000"/>
                  </a:schemeClr>
                </a:solidFill>
                <a:latin typeface="Gill Sans MT" panose="020B0502020104020203" pitchFamily="34" charset="77"/>
              </a:rPr>
              <a:t>dari</a:t>
            </a:r>
            <a:r>
              <a:rPr lang="en-US" dirty="0">
                <a:solidFill>
                  <a:schemeClr val="bg2">
                    <a:lumMod val="25000"/>
                  </a:schemeClr>
                </a:solidFill>
                <a:latin typeface="Gill Sans MT" panose="020B0502020104020203" pitchFamily="34" charset="77"/>
              </a:rPr>
              <a:t> FMEA yang lama, </a:t>
            </a:r>
            <a:r>
              <a:rPr lang="en-US" dirty="0" err="1">
                <a:solidFill>
                  <a:schemeClr val="bg2">
                    <a:lumMod val="25000"/>
                  </a:schemeClr>
                </a:solidFill>
                <a:latin typeface="Gill Sans MT" panose="020B0502020104020203" pitchFamily="34" charset="77"/>
              </a:rPr>
              <a:t>masih</a:t>
            </a:r>
            <a:r>
              <a:rPr lang="en-US" dirty="0">
                <a:solidFill>
                  <a:schemeClr val="bg2">
                    <a:lumMod val="25000"/>
                  </a:schemeClr>
                </a:solidFill>
                <a:latin typeface="Gill Sans MT" panose="020B0502020104020203" pitchFamily="34" charset="77"/>
              </a:rPr>
              <a:t> </a:t>
            </a:r>
            <a:r>
              <a:rPr lang="en-US" dirty="0" err="1">
                <a:solidFill>
                  <a:schemeClr val="bg2">
                    <a:lumMod val="25000"/>
                  </a:schemeClr>
                </a:solidFill>
                <a:latin typeface="Gill Sans MT" panose="020B0502020104020203" pitchFamily="34" charset="77"/>
              </a:rPr>
              <a:t>bisa</a:t>
            </a:r>
            <a:r>
              <a:rPr lang="en-US" dirty="0">
                <a:solidFill>
                  <a:schemeClr val="bg2">
                    <a:lumMod val="25000"/>
                  </a:schemeClr>
                </a:solidFill>
                <a:latin typeface="Gill Sans MT" panose="020B0502020104020203" pitchFamily="34" charset="77"/>
              </a:rPr>
              <a:t> </a:t>
            </a:r>
            <a:r>
              <a:rPr lang="en-US" dirty="0" err="1">
                <a:solidFill>
                  <a:schemeClr val="bg2">
                    <a:lumMod val="25000"/>
                  </a:schemeClr>
                </a:solidFill>
                <a:latin typeface="Gill Sans MT" panose="020B0502020104020203" pitchFamily="34" charset="77"/>
              </a:rPr>
              <a:t>menggunakan</a:t>
            </a:r>
            <a:r>
              <a:rPr lang="en-US" dirty="0">
                <a:solidFill>
                  <a:schemeClr val="bg2">
                    <a:lumMod val="25000"/>
                  </a:schemeClr>
                </a:solidFill>
                <a:latin typeface="Gill Sans MT" panose="020B0502020104020203" pitchFamily="34" charset="77"/>
              </a:rPr>
              <a:t> FMEA yang lama</a:t>
            </a:r>
          </a:p>
          <a:p>
            <a:pPr lvl="1"/>
            <a:r>
              <a:rPr lang="en-US" dirty="0">
                <a:solidFill>
                  <a:schemeClr val="bg2">
                    <a:lumMod val="25000"/>
                  </a:schemeClr>
                </a:solidFill>
                <a:latin typeface="Gill Sans MT" panose="020B0502020104020203" pitchFamily="34" charset="77"/>
              </a:rPr>
              <a:t>Team </a:t>
            </a:r>
            <a:r>
              <a:rPr lang="en-US" dirty="0" err="1">
                <a:solidFill>
                  <a:schemeClr val="bg2">
                    <a:lumMod val="25000"/>
                  </a:schemeClr>
                </a:solidFill>
                <a:latin typeface="Gill Sans MT" panose="020B0502020104020203" pitchFamily="34" charset="77"/>
              </a:rPr>
              <a:t>boleh</a:t>
            </a:r>
            <a:r>
              <a:rPr lang="en-US" dirty="0">
                <a:solidFill>
                  <a:schemeClr val="bg2">
                    <a:lumMod val="25000"/>
                  </a:schemeClr>
                </a:solidFill>
                <a:latin typeface="Gill Sans MT" panose="020B0502020104020203" pitchFamily="34" charset="77"/>
              </a:rPr>
              <a:t> </a:t>
            </a:r>
            <a:r>
              <a:rPr lang="en-US" dirty="0" err="1">
                <a:solidFill>
                  <a:schemeClr val="bg2">
                    <a:lumMod val="25000"/>
                  </a:schemeClr>
                </a:solidFill>
                <a:latin typeface="Gill Sans MT" panose="020B0502020104020203" pitchFamily="34" charset="77"/>
              </a:rPr>
              <a:t>memutuskan</a:t>
            </a:r>
            <a:r>
              <a:rPr lang="en-US" dirty="0">
                <a:solidFill>
                  <a:schemeClr val="bg2">
                    <a:lumMod val="25000"/>
                  </a:schemeClr>
                </a:solidFill>
                <a:latin typeface="Gill Sans MT" panose="020B0502020104020203" pitchFamily="34" charset="77"/>
              </a:rPr>
              <a:t> </a:t>
            </a:r>
            <a:r>
              <a:rPr lang="en-US" dirty="0" err="1">
                <a:solidFill>
                  <a:schemeClr val="bg2">
                    <a:lumMod val="25000"/>
                  </a:schemeClr>
                </a:solidFill>
                <a:latin typeface="Gill Sans MT" panose="020B0502020104020203" pitchFamily="34" charset="77"/>
              </a:rPr>
              <a:t>untuk</a:t>
            </a:r>
            <a:r>
              <a:rPr lang="en-US" dirty="0">
                <a:solidFill>
                  <a:schemeClr val="bg2">
                    <a:lumMod val="25000"/>
                  </a:schemeClr>
                </a:solidFill>
                <a:latin typeface="Gill Sans MT" panose="020B0502020104020203" pitchFamily="34" charset="77"/>
              </a:rPr>
              <a:t> di </a:t>
            </a:r>
            <a:r>
              <a:rPr lang="en-US" dirty="0" err="1">
                <a:solidFill>
                  <a:schemeClr val="bg2">
                    <a:lumMod val="25000"/>
                  </a:schemeClr>
                </a:solidFill>
                <a:latin typeface="Gill Sans MT" panose="020B0502020104020203" pitchFamily="34" charset="77"/>
              </a:rPr>
              <a:t>konversi</a:t>
            </a:r>
            <a:r>
              <a:rPr lang="en-US" dirty="0">
                <a:solidFill>
                  <a:schemeClr val="bg2">
                    <a:lumMod val="25000"/>
                  </a:schemeClr>
                </a:solidFill>
                <a:latin typeface="Gill Sans MT" panose="020B0502020104020203" pitchFamily="34" charset="77"/>
              </a:rPr>
              <a:t> </a:t>
            </a:r>
            <a:r>
              <a:rPr lang="en-US" dirty="0" err="1">
                <a:solidFill>
                  <a:schemeClr val="bg2">
                    <a:lumMod val="25000"/>
                  </a:schemeClr>
                </a:solidFill>
                <a:latin typeface="Gill Sans MT" panose="020B0502020104020203" pitchFamily="34" charset="77"/>
              </a:rPr>
              <a:t>ke</a:t>
            </a:r>
            <a:r>
              <a:rPr lang="en-US" dirty="0">
                <a:solidFill>
                  <a:schemeClr val="bg2">
                    <a:lumMod val="25000"/>
                  </a:schemeClr>
                </a:solidFill>
                <a:latin typeface="Gill Sans MT" panose="020B0502020104020203" pitchFamily="34" charset="77"/>
              </a:rPr>
              <a:t> FMEA AIAG-VDA </a:t>
            </a:r>
          </a:p>
          <a:p>
            <a:r>
              <a:rPr lang="en-US" sz="2400" dirty="0" err="1">
                <a:solidFill>
                  <a:schemeClr val="bg2">
                    <a:lumMod val="25000"/>
                  </a:schemeClr>
                </a:solidFill>
                <a:latin typeface="Gill Sans MT" panose="020B0502020104020203" pitchFamily="34" charset="77"/>
              </a:rPr>
              <a:t>Projet</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baru</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menggunakan</a:t>
            </a:r>
            <a:r>
              <a:rPr lang="en-US" sz="2400" dirty="0">
                <a:solidFill>
                  <a:schemeClr val="bg2">
                    <a:lumMod val="25000"/>
                  </a:schemeClr>
                </a:solidFill>
                <a:latin typeface="Gill Sans MT" panose="020B0502020104020203" pitchFamily="34" charset="77"/>
              </a:rPr>
              <a:t> FMEA AIAG-VDA, </a:t>
            </a:r>
            <a:r>
              <a:rPr lang="en-US" sz="2400" dirty="0" err="1">
                <a:solidFill>
                  <a:schemeClr val="bg2">
                    <a:lumMod val="25000"/>
                  </a:schemeClr>
                </a:solidFill>
                <a:latin typeface="Gill Sans MT" panose="020B0502020104020203" pitchFamily="34" charset="77"/>
              </a:rPr>
              <a:t>kecuali</a:t>
            </a:r>
            <a:r>
              <a:rPr lang="en-US" sz="2400" dirty="0">
                <a:solidFill>
                  <a:schemeClr val="bg2">
                    <a:lumMod val="25000"/>
                  </a:schemeClr>
                </a:solidFill>
                <a:latin typeface="Gill Sans MT" panose="020B0502020104020203" pitchFamily="34" charset="77"/>
              </a:rPr>
              <a:t> Customer </a:t>
            </a:r>
            <a:r>
              <a:rPr lang="en-US" sz="2400" dirty="0" err="1">
                <a:solidFill>
                  <a:schemeClr val="bg2">
                    <a:lumMod val="25000"/>
                  </a:schemeClr>
                </a:solidFill>
                <a:latin typeface="Gill Sans MT" panose="020B0502020104020203" pitchFamily="34" charset="77"/>
              </a:rPr>
              <a:t>meminta</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menggunakan</a:t>
            </a:r>
            <a:r>
              <a:rPr lang="en-US" sz="2400" dirty="0">
                <a:solidFill>
                  <a:schemeClr val="bg2">
                    <a:lumMod val="25000"/>
                  </a:schemeClr>
                </a:solidFill>
                <a:latin typeface="Gill Sans MT" panose="020B0502020104020203" pitchFamily="34" charset="77"/>
              </a:rPr>
              <a:t> </a:t>
            </a:r>
            <a:r>
              <a:rPr lang="en-US" sz="2400" dirty="0" err="1">
                <a:solidFill>
                  <a:schemeClr val="bg2">
                    <a:lumMod val="25000"/>
                  </a:schemeClr>
                </a:solidFill>
                <a:latin typeface="Gill Sans MT" panose="020B0502020104020203" pitchFamily="34" charset="77"/>
              </a:rPr>
              <a:t>pendekatan</a:t>
            </a:r>
            <a:r>
              <a:rPr lang="en-US" sz="2400" dirty="0">
                <a:solidFill>
                  <a:schemeClr val="bg2">
                    <a:lumMod val="25000"/>
                  </a:schemeClr>
                </a:solidFill>
                <a:latin typeface="Gill Sans MT" panose="020B0502020104020203" pitchFamily="34" charset="77"/>
              </a:rPr>
              <a:t> yang </a:t>
            </a:r>
            <a:r>
              <a:rPr lang="en-US" sz="2400" dirty="0" err="1">
                <a:solidFill>
                  <a:schemeClr val="bg2">
                    <a:lumMod val="25000"/>
                  </a:schemeClr>
                </a:solidFill>
                <a:latin typeface="Gill Sans MT" panose="020B0502020104020203" pitchFamily="34" charset="77"/>
              </a:rPr>
              <a:t>berbeda</a:t>
            </a:r>
            <a:endParaRPr lang="en-US" sz="2400" dirty="0">
              <a:solidFill>
                <a:schemeClr val="bg2">
                  <a:lumMod val="25000"/>
                </a:schemeClr>
              </a:solidFill>
              <a:latin typeface="Gill Sans MT" panose="020B0502020104020203" pitchFamily="34" charset="77"/>
            </a:endParaRPr>
          </a:p>
        </p:txBody>
      </p:sp>
      <p:sp>
        <p:nvSpPr>
          <p:cNvPr id="5" name="Slide Number Placeholder 4">
            <a:extLst>
              <a:ext uri="{FF2B5EF4-FFF2-40B4-BE49-F238E27FC236}">
                <a16:creationId xmlns:a16="http://schemas.microsoft.com/office/drawing/2014/main" id="{5F3AAB27-1708-F447-8C71-95F0C211AD3F}"/>
              </a:ext>
            </a:extLst>
          </p:cNvPr>
          <p:cNvSpPr>
            <a:spLocks noGrp="1"/>
          </p:cNvSpPr>
          <p:nvPr>
            <p:ph type="sldNum" sz="quarter" idx="12"/>
          </p:nvPr>
        </p:nvSpPr>
        <p:spPr/>
        <p:txBody>
          <a:bodyPr/>
          <a:lstStyle/>
          <a:p>
            <a:fld id="{0BE96E79-1F98-4396-B82F-94B4AEA37C6A}" type="slidenum">
              <a:rPr lang="en-US" smtClean="0"/>
              <a:t>6</a:t>
            </a:fld>
            <a:endParaRPr lang="en-US"/>
          </a:p>
        </p:txBody>
      </p:sp>
      <p:sp>
        <p:nvSpPr>
          <p:cNvPr id="6" name="TextBox 5">
            <a:extLst>
              <a:ext uri="{FF2B5EF4-FFF2-40B4-BE49-F238E27FC236}">
                <a16:creationId xmlns:a16="http://schemas.microsoft.com/office/drawing/2014/main" id="{C861397E-FD2D-5642-90B0-7303DF7A8A99}"/>
              </a:ext>
            </a:extLst>
          </p:cNvPr>
          <p:cNvSpPr txBox="1"/>
          <p:nvPr/>
        </p:nvSpPr>
        <p:spPr>
          <a:xfrm>
            <a:off x="457202" y="5588578"/>
            <a:ext cx="8842828" cy="553998"/>
          </a:xfrm>
          <a:prstGeom prst="rect">
            <a:avLst/>
          </a:prstGeom>
          <a:solidFill>
            <a:schemeClr val="tx2">
              <a:lumMod val="20000"/>
              <a:lumOff val="80000"/>
            </a:schemeClr>
          </a:solidFill>
          <a:ln>
            <a:noFill/>
          </a:ln>
        </p:spPr>
        <p:txBody>
          <a:bodyPr wrap="square" rtlCol="0">
            <a:spAutoFit/>
          </a:bodyPr>
          <a:lstStyle/>
          <a:p>
            <a:pPr algn="ctr"/>
            <a:r>
              <a:rPr lang="en-US" sz="3000" b="1" dirty="0">
                <a:solidFill>
                  <a:schemeClr val="accent1">
                    <a:lumMod val="75000"/>
                  </a:schemeClr>
                </a:solidFill>
                <a:latin typeface="Arial" panose="020B0604020202020204" pitchFamily="34" charset="0"/>
                <a:cs typeface="Arial" panose="020B0604020202020204" pitchFamily="34" charset="0"/>
              </a:rPr>
              <a:t>Perusahaan </a:t>
            </a:r>
            <a:r>
              <a:rPr lang="en-US" sz="3000" b="1" dirty="0" err="1">
                <a:solidFill>
                  <a:schemeClr val="accent1">
                    <a:lumMod val="75000"/>
                  </a:schemeClr>
                </a:solidFill>
                <a:latin typeface="Arial" panose="020B0604020202020204" pitchFamily="34" charset="0"/>
                <a:cs typeface="Arial" panose="020B0604020202020204" pitchFamily="34" charset="0"/>
              </a:rPr>
              <a:t>harus</a:t>
            </a:r>
            <a:r>
              <a:rPr lang="en-US" sz="3000" b="1" dirty="0">
                <a:solidFill>
                  <a:schemeClr val="accent1">
                    <a:lumMod val="75000"/>
                  </a:schemeClr>
                </a:solidFill>
                <a:latin typeface="Arial" panose="020B0604020202020204" pitchFamily="34" charset="0"/>
                <a:cs typeface="Arial" panose="020B0604020202020204" pitchFamily="34" charset="0"/>
              </a:rPr>
              <a:t> </a:t>
            </a:r>
            <a:r>
              <a:rPr lang="en-US" sz="3000" b="1" dirty="0" err="1">
                <a:solidFill>
                  <a:schemeClr val="accent1">
                    <a:lumMod val="75000"/>
                  </a:schemeClr>
                </a:solidFill>
                <a:latin typeface="Arial" panose="020B0604020202020204" pitchFamily="34" charset="0"/>
                <a:cs typeface="Arial" panose="020B0604020202020204" pitchFamily="34" charset="0"/>
              </a:rPr>
              <a:t>menetapkan</a:t>
            </a:r>
            <a:r>
              <a:rPr lang="en-US" sz="3000" b="1" dirty="0">
                <a:solidFill>
                  <a:schemeClr val="accent1">
                    <a:lumMod val="75000"/>
                  </a:schemeClr>
                </a:solidFill>
                <a:latin typeface="Arial" panose="020B0604020202020204" pitchFamily="34" charset="0"/>
                <a:cs typeface="Arial" panose="020B0604020202020204" pitchFamily="34" charset="0"/>
              </a:rPr>
              <a:t> </a:t>
            </a:r>
            <a:r>
              <a:rPr lang="en-US" sz="3000" b="1" dirty="0" err="1">
                <a:solidFill>
                  <a:schemeClr val="accent1">
                    <a:lumMod val="75000"/>
                  </a:schemeClr>
                </a:solidFill>
                <a:latin typeface="Arial" panose="020B0604020202020204" pitchFamily="34" charset="0"/>
                <a:cs typeface="Arial" panose="020B0604020202020204" pitchFamily="34" charset="0"/>
              </a:rPr>
              <a:t>rencana</a:t>
            </a:r>
            <a:r>
              <a:rPr lang="en-US" sz="3000" b="1" dirty="0">
                <a:solidFill>
                  <a:schemeClr val="accent1">
                    <a:lumMod val="75000"/>
                  </a:schemeClr>
                </a:solidFill>
                <a:latin typeface="Arial" panose="020B0604020202020204" pitchFamily="34" charset="0"/>
                <a:cs typeface="Arial" panose="020B0604020202020204" pitchFamily="34" charset="0"/>
              </a:rPr>
              <a:t> </a:t>
            </a:r>
            <a:r>
              <a:rPr lang="en-US" sz="3000" b="1" dirty="0" err="1">
                <a:solidFill>
                  <a:schemeClr val="accent1">
                    <a:lumMod val="75000"/>
                  </a:schemeClr>
                </a:solidFill>
                <a:latin typeface="Arial" panose="020B0604020202020204" pitchFamily="34" charset="0"/>
                <a:cs typeface="Arial" panose="020B0604020202020204" pitchFamily="34" charset="0"/>
              </a:rPr>
              <a:t>transisi</a:t>
            </a:r>
            <a:r>
              <a:rPr lang="en-US" sz="3000" b="1" dirty="0">
                <a:solidFill>
                  <a:schemeClr val="accent1">
                    <a:lumMod val="75000"/>
                  </a:schemeClr>
                </a:solidFill>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727AC29F-FECD-4443-915E-03BD33F4F733}"/>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401435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60</a:t>
            </a:fld>
            <a:endParaRPr lang="en-US" dirty="0"/>
          </a:p>
        </p:txBody>
      </p:sp>
      <p:sp>
        <p:nvSpPr>
          <p:cNvPr id="4" name="Rectangle 3"/>
          <p:cNvSpPr/>
          <p:nvPr/>
        </p:nvSpPr>
        <p:spPr>
          <a:xfrm>
            <a:off x="-1" y="-22824"/>
            <a:ext cx="501921" cy="6880824"/>
          </a:xfrm>
          <a:prstGeom prst="rect">
            <a:avLst/>
          </a:prstGeom>
          <a:solidFill>
            <a:srgbClr val="54823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022563" y="158911"/>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D" altLang="id-ID" sz="2400" b="1" dirty="0">
                <a:latin typeface="Verdana" panose="020B0604030504040204" pitchFamily="34" charset="0"/>
              </a:rPr>
              <a:t>5</a:t>
            </a:r>
            <a:r>
              <a:rPr lang="id-ID" altLang="id-ID" sz="2400" b="1" dirty="0">
                <a:latin typeface="Verdana" panose="020B0604030504040204" pitchFamily="34" charset="0"/>
              </a:rPr>
              <a:t>. </a:t>
            </a:r>
            <a:r>
              <a:rPr lang="en-ID" altLang="id-ID" sz="2400" b="1" dirty="0">
                <a:latin typeface="Verdana" panose="020B0604030504040204" pitchFamily="34" charset="0"/>
              </a:rPr>
              <a:t>Risk A</a:t>
            </a:r>
            <a:r>
              <a:rPr lang="id-ID" altLang="id-ID" sz="2400" b="1" dirty="0">
                <a:latin typeface="Verdana" panose="020B0604030504040204" pitchFamily="34" charset="0"/>
              </a:rPr>
              <a:t>nal</a:t>
            </a:r>
            <a:r>
              <a:rPr lang="en-ID" altLang="id-ID" sz="2400" b="1" dirty="0" err="1">
                <a:latin typeface="Verdana" panose="020B0604030504040204" pitchFamily="34" charset="0"/>
              </a:rPr>
              <a:t>ysis</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3">
            <a:extLst>
              <a:ext uri="{FF2B5EF4-FFF2-40B4-BE49-F238E27FC236}">
                <a16:creationId xmlns:a16="http://schemas.microsoft.com/office/drawing/2014/main" id="{D6A52C3B-EF4C-460C-8906-06819556EFBA}"/>
              </a:ext>
            </a:extLst>
          </p:cNvPr>
          <p:cNvSpPr txBox="1">
            <a:spLocks noChangeArrowheads="1"/>
          </p:cNvSpPr>
          <p:nvPr/>
        </p:nvSpPr>
        <p:spPr>
          <a:xfrm>
            <a:off x="872681" y="1943544"/>
            <a:ext cx="8572107" cy="44128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sz="2000" u="sng" dirty="0" err="1">
                <a:latin typeface="Gill Sans MT" panose="020B0502020104020203" pitchFamily="34" charset="77"/>
                <a:cs typeface="Arial" panose="020B0604020202020204" pitchFamily="34" charset="0"/>
              </a:rPr>
              <a:t>Sistem</a:t>
            </a:r>
            <a:r>
              <a:rPr lang="en-US" sz="2000" u="sng" dirty="0">
                <a:latin typeface="Gill Sans MT" panose="020B0502020104020203" pitchFamily="34" charset="77"/>
                <a:cs typeface="Arial" panose="020B0604020202020204" pitchFamily="34" charset="0"/>
              </a:rPr>
              <a:t> </a:t>
            </a:r>
            <a:r>
              <a:rPr lang="en-US" sz="2000" u="sng" dirty="0" err="1">
                <a:latin typeface="Gill Sans MT" panose="020B0502020104020203" pitchFamily="34" charset="77"/>
                <a:cs typeface="Arial" panose="020B0604020202020204" pitchFamily="34" charset="0"/>
              </a:rPr>
              <a:t>untuk</a:t>
            </a:r>
            <a:r>
              <a:rPr lang="en-US" sz="2000" u="sng" dirty="0">
                <a:latin typeface="Gill Sans MT" panose="020B0502020104020203" pitchFamily="34" charset="77"/>
                <a:cs typeface="Arial" panose="020B0604020202020204" pitchFamily="34" charset="0"/>
              </a:rPr>
              <a:t> </a:t>
            </a:r>
            <a:r>
              <a:rPr lang="en-US" sz="2000" u="sng" dirty="0" err="1">
                <a:latin typeface="Gill Sans MT" panose="020B0502020104020203" pitchFamily="34" charset="77"/>
                <a:cs typeface="Arial" panose="020B0604020202020204" pitchFamily="34" charset="0"/>
              </a:rPr>
              <a:t>mendeteksi</a:t>
            </a:r>
            <a:r>
              <a:rPr lang="en-US" sz="2000" dirty="0">
                <a:latin typeface="Gill Sans MT" panose="020B0502020104020203" pitchFamily="34" charset="77"/>
                <a:cs typeface="Arial" panose="020B0604020202020204" pitchFamily="34" charset="0"/>
              </a:rPr>
              <a:t> </a:t>
            </a:r>
            <a:r>
              <a:rPr lang="en-US" sz="2000" dirty="0" err="1">
                <a:latin typeface="Gill Sans MT" panose="020B0502020104020203" pitchFamily="34" charset="77"/>
                <a:cs typeface="Arial" panose="020B0604020202020204" pitchFamily="34" charset="0"/>
              </a:rPr>
              <a:t>kegagalan</a:t>
            </a:r>
            <a:r>
              <a:rPr lang="en-US" sz="2000" dirty="0">
                <a:latin typeface="Gill Sans MT" panose="020B0502020104020203" pitchFamily="34" charset="77"/>
                <a:cs typeface="Arial" panose="020B0604020202020204" pitchFamily="34" charset="0"/>
              </a:rPr>
              <a:t>, </a:t>
            </a:r>
            <a:r>
              <a:rPr lang="en-US" sz="2000" dirty="0" err="1">
                <a:latin typeface="Gill Sans MT" panose="020B0502020104020203" pitchFamily="34" charset="77"/>
                <a:cs typeface="Arial" panose="020B0604020202020204" pitchFamily="34" charset="0"/>
              </a:rPr>
              <a:t>sehingga</a:t>
            </a:r>
            <a:r>
              <a:rPr lang="en-US" sz="2000" dirty="0">
                <a:latin typeface="Gill Sans MT" panose="020B0502020104020203" pitchFamily="34" charset="77"/>
                <a:cs typeface="Arial" panose="020B0604020202020204" pitchFamily="34" charset="0"/>
              </a:rPr>
              <a:t> </a:t>
            </a:r>
            <a:r>
              <a:rPr lang="en-US" sz="2000" dirty="0" err="1">
                <a:latin typeface="Gill Sans MT" panose="020B0502020104020203" pitchFamily="34" charset="77"/>
                <a:cs typeface="Arial" panose="020B0604020202020204" pitchFamily="34" charset="0"/>
              </a:rPr>
              <a:t>produk</a:t>
            </a:r>
            <a:r>
              <a:rPr lang="en-US" sz="2000" dirty="0">
                <a:latin typeface="Gill Sans MT" panose="020B0502020104020203" pitchFamily="34" charset="77"/>
                <a:cs typeface="Arial" panose="020B0604020202020204" pitchFamily="34" charset="0"/>
              </a:rPr>
              <a:t> yang </a:t>
            </a:r>
            <a:r>
              <a:rPr lang="en-US" sz="2000" dirty="0" err="1">
                <a:latin typeface="Gill Sans MT" panose="020B0502020104020203" pitchFamily="34" charset="77"/>
                <a:cs typeface="Arial" panose="020B0604020202020204" pitchFamily="34" charset="0"/>
              </a:rPr>
              <a:t>tidak</a:t>
            </a:r>
            <a:r>
              <a:rPr lang="en-US" sz="2000" dirty="0">
                <a:latin typeface="Gill Sans MT" panose="020B0502020104020203" pitchFamily="34" charset="77"/>
                <a:cs typeface="Arial" panose="020B0604020202020204" pitchFamily="34" charset="0"/>
              </a:rPr>
              <a:t> </a:t>
            </a:r>
            <a:r>
              <a:rPr lang="en-US" sz="2000" dirty="0" err="1">
                <a:latin typeface="Gill Sans MT" panose="020B0502020104020203" pitchFamily="34" charset="77"/>
                <a:cs typeface="Arial" panose="020B0604020202020204" pitchFamily="34" charset="0"/>
              </a:rPr>
              <a:t>baik</a:t>
            </a:r>
            <a:r>
              <a:rPr lang="en-US" sz="2000" dirty="0">
                <a:latin typeface="Gill Sans MT" panose="020B0502020104020203" pitchFamily="34" charset="77"/>
                <a:cs typeface="Arial" panose="020B0604020202020204" pitchFamily="34" charset="0"/>
              </a:rPr>
              <a:t> </a:t>
            </a:r>
            <a:r>
              <a:rPr lang="en-US" sz="2000" dirty="0" err="1">
                <a:latin typeface="Gill Sans MT" panose="020B0502020104020203" pitchFamily="34" charset="77"/>
                <a:cs typeface="Arial" panose="020B0604020202020204" pitchFamily="34" charset="0"/>
              </a:rPr>
              <a:t>tidak</a:t>
            </a:r>
            <a:r>
              <a:rPr lang="en-US" sz="2000" dirty="0">
                <a:latin typeface="Gill Sans MT" panose="020B0502020104020203" pitchFamily="34" charset="77"/>
                <a:cs typeface="Arial" panose="020B0604020202020204" pitchFamily="34" charset="0"/>
              </a:rPr>
              <a:t> </a:t>
            </a:r>
            <a:r>
              <a:rPr lang="en-US" sz="2000" dirty="0" err="1">
                <a:latin typeface="Gill Sans MT" panose="020B0502020104020203" pitchFamily="34" charset="77"/>
                <a:cs typeface="Arial" panose="020B0604020202020204" pitchFamily="34" charset="0"/>
              </a:rPr>
              <a:t>terkirim</a:t>
            </a:r>
            <a:r>
              <a:rPr lang="en-US" sz="2000" dirty="0">
                <a:latin typeface="Gill Sans MT" panose="020B0502020104020203" pitchFamily="34" charset="77"/>
                <a:cs typeface="Arial" panose="020B0604020202020204" pitchFamily="34" charset="0"/>
              </a:rPr>
              <a:t> </a:t>
            </a:r>
            <a:r>
              <a:rPr lang="en-US" sz="2000" dirty="0" err="1">
                <a:latin typeface="Gill Sans MT" panose="020B0502020104020203" pitchFamily="34" charset="77"/>
                <a:cs typeface="Arial" panose="020B0604020202020204" pitchFamily="34" charset="0"/>
              </a:rPr>
              <a:t>ke</a:t>
            </a:r>
            <a:r>
              <a:rPr lang="en-US" sz="2000" dirty="0">
                <a:latin typeface="Gill Sans MT" panose="020B0502020104020203" pitchFamily="34" charset="77"/>
                <a:cs typeface="Arial" panose="020B0604020202020204" pitchFamily="34" charset="0"/>
              </a:rPr>
              <a:t> proses </a:t>
            </a:r>
            <a:r>
              <a:rPr lang="en-US" sz="2000" dirty="0" err="1">
                <a:latin typeface="Gill Sans MT" panose="020B0502020104020203" pitchFamily="34" charset="77"/>
                <a:cs typeface="Arial" panose="020B0604020202020204" pitchFamily="34" charset="0"/>
              </a:rPr>
              <a:t>selanjutnya</a:t>
            </a:r>
            <a:r>
              <a:rPr lang="en-US" sz="2000" dirty="0">
                <a:latin typeface="Gill Sans MT" panose="020B0502020104020203" pitchFamily="34" charset="77"/>
                <a:cs typeface="Arial" panose="020B0604020202020204" pitchFamily="34" charset="0"/>
              </a:rPr>
              <a:t> </a:t>
            </a:r>
            <a:r>
              <a:rPr lang="en-US" sz="2000" dirty="0" err="1">
                <a:latin typeface="Gill Sans MT" panose="020B0502020104020203" pitchFamily="34" charset="77"/>
                <a:cs typeface="Arial" panose="020B0604020202020204" pitchFamily="34" charset="0"/>
              </a:rPr>
              <a:t>atau</a:t>
            </a:r>
            <a:r>
              <a:rPr lang="en-US" sz="2000" dirty="0">
                <a:latin typeface="Gill Sans MT" panose="020B0502020104020203" pitchFamily="34" charset="77"/>
                <a:cs typeface="Arial" panose="020B0604020202020204" pitchFamily="34" charset="0"/>
              </a:rPr>
              <a:t> </a:t>
            </a:r>
            <a:r>
              <a:rPr lang="en-US" sz="2000" dirty="0" err="1">
                <a:latin typeface="Gill Sans MT" panose="020B0502020104020203" pitchFamily="34" charset="77"/>
                <a:cs typeface="Arial" panose="020B0604020202020204" pitchFamily="34" charset="0"/>
              </a:rPr>
              <a:t>ke</a:t>
            </a:r>
            <a:r>
              <a:rPr lang="en-US" sz="2000" dirty="0">
                <a:latin typeface="Gill Sans MT" panose="020B0502020104020203" pitchFamily="34" charset="77"/>
                <a:cs typeface="Arial" panose="020B0604020202020204" pitchFamily="34" charset="0"/>
              </a:rPr>
              <a:t> Customer</a:t>
            </a:r>
          </a:p>
          <a:p>
            <a:pPr marL="0" indent="0">
              <a:lnSpc>
                <a:spcPct val="80000"/>
              </a:lnSpc>
              <a:buNone/>
            </a:pPr>
            <a:r>
              <a:rPr lang="en-US" sz="2000" dirty="0"/>
              <a:t> </a:t>
            </a:r>
            <a:endParaRPr lang="en-US" sz="2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7E324A9-DDFD-4C84-8ED3-D89CFA365F3E}"/>
              </a:ext>
            </a:extLst>
          </p:cNvPr>
          <p:cNvSpPr/>
          <p:nvPr/>
        </p:nvSpPr>
        <p:spPr>
          <a:xfrm>
            <a:off x="872681" y="1578419"/>
            <a:ext cx="3811043" cy="338554"/>
          </a:xfrm>
          <a:prstGeom prst="rect">
            <a:avLst/>
          </a:prstGeom>
        </p:spPr>
        <p:txBody>
          <a:bodyPr wrap="none">
            <a:spAutoFit/>
          </a:bodyPr>
          <a:lstStyle/>
          <a:p>
            <a:pPr>
              <a:lnSpc>
                <a:spcPct val="80000"/>
              </a:lnSpc>
            </a:pPr>
            <a:r>
              <a:rPr lang="en-US" sz="2000" b="1" dirty="0">
                <a:latin typeface="Gill Sans MT" panose="020B0502020104020203" pitchFamily="34" charset="77"/>
                <a:cs typeface="Arial" panose="020B0604020202020204" pitchFamily="34" charset="0"/>
              </a:rPr>
              <a:t>3. Current Detection Control :</a:t>
            </a:r>
          </a:p>
        </p:txBody>
      </p:sp>
      <p:pic>
        <p:nvPicPr>
          <p:cNvPr id="5" name="Picture 4">
            <a:extLst>
              <a:ext uri="{FF2B5EF4-FFF2-40B4-BE49-F238E27FC236}">
                <a16:creationId xmlns:a16="http://schemas.microsoft.com/office/drawing/2014/main" id="{22BD130F-4B6A-C441-8F7A-3A2E3D771960}"/>
              </a:ext>
            </a:extLst>
          </p:cNvPr>
          <p:cNvPicPr>
            <a:picLocks noChangeAspect="1"/>
          </p:cNvPicPr>
          <p:nvPr/>
        </p:nvPicPr>
        <p:blipFill>
          <a:blip r:embed="rId2"/>
          <a:stretch>
            <a:fillRect/>
          </a:stretch>
        </p:blipFill>
        <p:spPr>
          <a:xfrm>
            <a:off x="2299901" y="3417588"/>
            <a:ext cx="5306198" cy="2727717"/>
          </a:xfrm>
          <a:prstGeom prst="rect">
            <a:avLst/>
          </a:prstGeom>
        </p:spPr>
      </p:pic>
      <p:sp>
        <p:nvSpPr>
          <p:cNvPr id="8" name="TextBox 7">
            <a:extLst>
              <a:ext uri="{FF2B5EF4-FFF2-40B4-BE49-F238E27FC236}">
                <a16:creationId xmlns:a16="http://schemas.microsoft.com/office/drawing/2014/main" id="{A24CD805-6D2F-5A44-BDEA-CDB09307F03E}"/>
              </a:ext>
            </a:extLst>
          </p:cNvPr>
          <p:cNvSpPr txBox="1"/>
          <p:nvPr/>
        </p:nvSpPr>
        <p:spPr>
          <a:xfrm>
            <a:off x="3895181" y="2519188"/>
            <a:ext cx="4911362" cy="584775"/>
          </a:xfrm>
          <a:prstGeom prst="rect">
            <a:avLst/>
          </a:prstGeom>
          <a:solidFill>
            <a:schemeClr val="accent4">
              <a:lumMod val="20000"/>
              <a:lumOff val="80000"/>
            </a:schemeClr>
          </a:solidFill>
        </p:spPr>
        <p:txBody>
          <a:bodyPr wrap="square" rtlCol="0">
            <a:spAutoFit/>
          </a:bodyPr>
          <a:lstStyle/>
          <a:p>
            <a:pPr algn="ctr"/>
            <a:r>
              <a:rPr lang="en-US" sz="1600" dirty="0" err="1">
                <a:latin typeface="Gill Sans MT" panose="020B0502020104020203" pitchFamily="34" charset="77"/>
              </a:rPr>
              <a:t>Tidak</a:t>
            </a:r>
            <a:r>
              <a:rPr lang="en-US" sz="1600" dirty="0">
                <a:latin typeface="Gill Sans MT" panose="020B0502020104020203" pitchFamily="34" charset="77"/>
              </a:rPr>
              <a:t> </a:t>
            </a:r>
            <a:r>
              <a:rPr lang="en-US" sz="1600" dirty="0" err="1">
                <a:latin typeface="Gill Sans MT" panose="020B0502020104020203" pitchFamily="34" charset="77"/>
              </a:rPr>
              <a:t>terjadi</a:t>
            </a:r>
            <a:r>
              <a:rPr lang="en-US" sz="1600" dirty="0">
                <a:latin typeface="Gill Sans MT" panose="020B0502020104020203" pitchFamily="34" charset="77"/>
              </a:rPr>
              <a:t> flow out </a:t>
            </a:r>
            <a:r>
              <a:rPr lang="en-US" sz="1600" dirty="0" err="1">
                <a:latin typeface="Gill Sans MT" panose="020B0502020104020203" pitchFamily="34" charset="77"/>
              </a:rPr>
              <a:t>produk</a:t>
            </a:r>
            <a:r>
              <a:rPr lang="en-US" sz="1600" dirty="0">
                <a:latin typeface="Gill Sans MT" panose="020B0502020104020203" pitchFamily="34" charset="77"/>
              </a:rPr>
              <a:t> defect </a:t>
            </a:r>
            <a:r>
              <a:rPr lang="en-US" sz="1600" dirty="0" err="1">
                <a:latin typeface="Gill Sans MT" panose="020B0502020104020203" pitchFamily="34" charset="77"/>
              </a:rPr>
              <a:t>ke</a:t>
            </a:r>
            <a:r>
              <a:rPr lang="en-US" sz="1600" dirty="0">
                <a:latin typeface="Gill Sans MT" panose="020B0502020104020203" pitchFamily="34" charset="77"/>
              </a:rPr>
              <a:t> proses </a:t>
            </a:r>
            <a:r>
              <a:rPr lang="en-US" sz="1600" dirty="0" err="1">
                <a:latin typeface="Gill Sans MT" panose="020B0502020104020203" pitchFamily="34" charset="77"/>
              </a:rPr>
              <a:t>selanjutnya</a:t>
            </a:r>
            <a:r>
              <a:rPr lang="en-US" sz="1600" dirty="0">
                <a:latin typeface="Gill Sans MT" panose="020B0502020104020203" pitchFamily="34" charset="77"/>
              </a:rPr>
              <a:t> </a:t>
            </a:r>
            <a:r>
              <a:rPr lang="en-US" sz="1600" dirty="0" err="1">
                <a:latin typeface="Gill Sans MT" panose="020B0502020104020203" pitchFamily="34" charset="77"/>
              </a:rPr>
              <a:t>atau</a:t>
            </a:r>
            <a:r>
              <a:rPr lang="en-US" sz="1600" dirty="0">
                <a:latin typeface="Gill Sans MT" panose="020B0502020104020203" pitchFamily="34" charset="77"/>
              </a:rPr>
              <a:t> </a:t>
            </a:r>
            <a:r>
              <a:rPr lang="en-US" sz="1600" dirty="0" err="1">
                <a:latin typeface="Gill Sans MT" panose="020B0502020104020203" pitchFamily="34" charset="77"/>
              </a:rPr>
              <a:t>ke</a:t>
            </a:r>
            <a:r>
              <a:rPr lang="en-US" sz="1600" dirty="0">
                <a:latin typeface="Gill Sans MT" panose="020B0502020104020203" pitchFamily="34" charset="77"/>
              </a:rPr>
              <a:t> Customer</a:t>
            </a:r>
          </a:p>
        </p:txBody>
      </p:sp>
      <p:cxnSp>
        <p:nvCxnSpPr>
          <p:cNvPr id="6" name="Curved Connector 5">
            <a:extLst>
              <a:ext uri="{FF2B5EF4-FFF2-40B4-BE49-F238E27FC236}">
                <a16:creationId xmlns:a16="http://schemas.microsoft.com/office/drawing/2014/main" id="{4B37EE27-4108-074F-92AA-867F121A65F7}"/>
              </a:ext>
            </a:extLst>
          </p:cNvPr>
          <p:cNvCxnSpPr>
            <a:cxnSpLocks/>
          </p:cNvCxnSpPr>
          <p:nvPr/>
        </p:nvCxnSpPr>
        <p:spPr>
          <a:xfrm flipV="1">
            <a:off x="4953000" y="3103963"/>
            <a:ext cx="1186543" cy="477437"/>
          </a:xfrm>
          <a:prstGeom prst="curvedConnector3">
            <a:avLst>
              <a:gd name="adj1" fmla="val 100459"/>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FCDF670C-3A02-4BED-85C7-B34F82314643}"/>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044496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DE2E7422-AEA5-48A8-8DE0-F22754E4794A}"/>
              </a:ext>
            </a:extLst>
          </p:cNvPr>
          <p:cNvSpPr/>
          <p:nvPr/>
        </p:nvSpPr>
        <p:spPr>
          <a:xfrm>
            <a:off x="329903" y="1332156"/>
            <a:ext cx="178926" cy="502419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61</a:t>
            </a:fld>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022563" y="158911"/>
            <a:ext cx="30428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5. Analisa Risiko</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5483804" y="725901"/>
            <a:ext cx="4440543" cy="47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129EC87F-24A2-4C15-9690-904D0DE4FF35}"/>
              </a:ext>
            </a:extLst>
          </p:cNvPr>
          <p:cNvGrpSpPr/>
          <p:nvPr/>
        </p:nvGrpSpPr>
        <p:grpSpPr>
          <a:xfrm>
            <a:off x="22997" y="966500"/>
            <a:ext cx="4119486" cy="731310"/>
            <a:chOff x="22997" y="966500"/>
            <a:chExt cx="4119486" cy="731310"/>
          </a:xfrm>
        </p:grpSpPr>
        <p:sp>
          <p:nvSpPr>
            <p:cNvPr id="6" name="Rectangle: Rounded Corners 5">
              <a:extLst>
                <a:ext uri="{FF2B5EF4-FFF2-40B4-BE49-F238E27FC236}">
                  <a16:creationId xmlns:a16="http://schemas.microsoft.com/office/drawing/2014/main" id="{AFB6F80C-2B5A-4E36-9365-FB8A2C06E0F0}"/>
                </a:ext>
              </a:extLst>
            </p:cNvPr>
            <p:cNvSpPr/>
            <p:nvPr/>
          </p:nvSpPr>
          <p:spPr>
            <a:xfrm>
              <a:off x="22997" y="966500"/>
              <a:ext cx="4119486" cy="731310"/>
            </a:xfrm>
            <a:prstGeom prst="roundRect">
              <a:avLst>
                <a:gd name="adj" fmla="val 50000"/>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D685D1-8390-4320-959F-279ECC92DE64}"/>
                </a:ext>
              </a:extLst>
            </p:cNvPr>
            <p:cNvSpPr/>
            <p:nvPr/>
          </p:nvSpPr>
          <p:spPr>
            <a:xfrm>
              <a:off x="849148" y="1091245"/>
              <a:ext cx="2980175" cy="461665"/>
            </a:xfrm>
            <a:prstGeom prst="rect">
              <a:avLst/>
            </a:prstGeom>
            <a:ln>
              <a:noFill/>
            </a:ln>
          </p:spPr>
          <p:txBody>
            <a:bodyPr wrap="none">
              <a:spAutoFit/>
            </a:bodyPr>
            <a:lstStyle/>
            <a:p>
              <a:pPr algn="just"/>
              <a:r>
                <a:rPr lang="id-ID" sz="2400" b="1" dirty="0">
                  <a:solidFill>
                    <a:schemeClr val="bg1"/>
                  </a:solidFill>
                </a:rPr>
                <a:t>Kalkulasi Nilai Deteksi</a:t>
              </a:r>
            </a:p>
          </p:txBody>
        </p:sp>
        <p:sp>
          <p:nvSpPr>
            <p:cNvPr id="23" name="Oval 22">
              <a:extLst>
                <a:ext uri="{FF2B5EF4-FFF2-40B4-BE49-F238E27FC236}">
                  <a16:creationId xmlns:a16="http://schemas.microsoft.com/office/drawing/2014/main" id="{CABB50A4-B38B-41DD-AFB9-84BFCD61D377}"/>
                </a:ext>
              </a:extLst>
            </p:cNvPr>
            <p:cNvSpPr/>
            <p:nvPr/>
          </p:nvSpPr>
          <p:spPr>
            <a:xfrm>
              <a:off x="357062" y="1259732"/>
              <a:ext cx="107633" cy="107345"/>
            </a:xfrm>
            <a:prstGeom prst="ellipse">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5F66564-FF70-4B40-B8CF-AD2A219400A1}"/>
              </a:ext>
            </a:extLst>
          </p:cNvPr>
          <p:cNvGrpSpPr/>
          <p:nvPr/>
        </p:nvGrpSpPr>
        <p:grpSpPr>
          <a:xfrm>
            <a:off x="22996" y="1865061"/>
            <a:ext cx="929374" cy="491492"/>
            <a:chOff x="22996" y="1865061"/>
            <a:chExt cx="929374" cy="491492"/>
          </a:xfrm>
        </p:grpSpPr>
        <p:sp>
          <p:nvSpPr>
            <p:cNvPr id="31" name="Rectangle: Rounded Corners 30">
              <a:extLst>
                <a:ext uri="{FF2B5EF4-FFF2-40B4-BE49-F238E27FC236}">
                  <a16:creationId xmlns:a16="http://schemas.microsoft.com/office/drawing/2014/main" id="{572F607C-F851-4DB8-BC0D-0C4720E11270}"/>
                </a:ext>
              </a:extLst>
            </p:cNvPr>
            <p:cNvSpPr/>
            <p:nvPr/>
          </p:nvSpPr>
          <p:spPr>
            <a:xfrm>
              <a:off x="22996" y="1865061"/>
              <a:ext cx="929374" cy="491492"/>
            </a:xfrm>
            <a:prstGeom prst="roundRect">
              <a:avLst>
                <a:gd name="adj" fmla="val 50000"/>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64D1ED9-59BC-440D-A7BA-5835EA44C6D5}"/>
                </a:ext>
              </a:extLst>
            </p:cNvPr>
            <p:cNvSpPr/>
            <p:nvPr/>
          </p:nvSpPr>
          <p:spPr>
            <a:xfrm>
              <a:off x="346505" y="2045867"/>
              <a:ext cx="107633" cy="107345"/>
            </a:xfrm>
            <a:prstGeom prst="ellipse">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9828AEC-C2A0-49D4-A9CD-DEA3C5B326BD}"/>
              </a:ext>
            </a:extLst>
          </p:cNvPr>
          <p:cNvGrpSpPr/>
          <p:nvPr/>
        </p:nvGrpSpPr>
        <p:grpSpPr>
          <a:xfrm>
            <a:off x="22996" y="4037534"/>
            <a:ext cx="952370" cy="491492"/>
            <a:chOff x="22996" y="3756182"/>
            <a:chExt cx="952370" cy="491492"/>
          </a:xfrm>
        </p:grpSpPr>
        <p:sp>
          <p:nvSpPr>
            <p:cNvPr id="33" name="Rectangle: Rounded Corners 32">
              <a:extLst>
                <a:ext uri="{FF2B5EF4-FFF2-40B4-BE49-F238E27FC236}">
                  <a16:creationId xmlns:a16="http://schemas.microsoft.com/office/drawing/2014/main" id="{697145E8-98CD-4A2F-9096-6C0C7B543E7E}"/>
                </a:ext>
              </a:extLst>
            </p:cNvPr>
            <p:cNvSpPr/>
            <p:nvPr/>
          </p:nvSpPr>
          <p:spPr>
            <a:xfrm>
              <a:off x="22996" y="3756182"/>
              <a:ext cx="952370" cy="491492"/>
            </a:xfrm>
            <a:prstGeom prst="roundRect">
              <a:avLst>
                <a:gd name="adj" fmla="val 50000"/>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9E3F662-A05F-446E-8F9B-08BB8D14AF19}"/>
                </a:ext>
              </a:extLst>
            </p:cNvPr>
            <p:cNvSpPr/>
            <p:nvPr/>
          </p:nvSpPr>
          <p:spPr>
            <a:xfrm>
              <a:off x="355557" y="3938059"/>
              <a:ext cx="107633" cy="107345"/>
            </a:xfrm>
            <a:prstGeom prst="ellipse">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688F4BF-4DBF-439E-B5CB-08FD0C3C4E8D}"/>
              </a:ext>
            </a:extLst>
          </p:cNvPr>
          <p:cNvSpPr txBox="1"/>
          <p:nvPr/>
        </p:nvSpPr>
        <p:spPr>
          <a:xfrm>
            <a:off x="1010451" y="1654209"/>
            <a:ext cx="3092860" cy="3939540"/>
          </a:xfrm>
          <a:prstGeom prst="rect">
            <a:avLst/>
          </a:prstGeom>
          <a:noFill/>
        </p:spPr>
        <p:txBody>
          <a:bodyPr wrap="square" rtlCol="0">
            <a:spAutoFit/>
          </a:bodyPr>
          <a:lstStyle/>
          <a:p>
            <a:pPr marL="342900" indent="-342900" algn="just">
              <a:buAutoNum type="arabicPeriod" startAt="4"/>
            </a:pPr>
            <a:endParaRPr lang="id-ID" sz="1600" dirty="0"/>
          </a:p>
          <a:p>
            <a:pPr algn="just"/>
            <a:r>
              <a:rPr lang="id-ID" dirty="0"/>
              <a:t>Nilai Detection adalah penilaian kemampuan sistem kontrol yang saat ini sudah dilakukan dalam mendeteksi </a:t>
            </a:r>
            <a:r>
              <a:rPr lang="id-ID" dirty="0" err="1"/>
              <a:t>product</a:t>
            </a:r>
            <a:r>
              <a:rPr lang="id-ID" dirty="0"/>
              <a:t> </a:t>
            </a:r>
            <a:r>
              <a:rPr lang="id-ID" dirty="0" err="1"/>
              <a:t>defect</a:t>
            </a:r>
            <a:r>
              <a:rPr lang="id-ID" dirty="0"/>
              <a:t> untuk tidak diteruskan ke proses berikutnya atau ke </a:t>
            </a:r>
            <a:r>
              <a:rPr lang="id-ID" dirty="0" err="1"/>
              <a:t>Customer</a:t>
            </a:r>
            <a:endParaRPr lang="id-ID" dirty="0"/>
          </a:p>
          <a:p>
            <a:pPr algn="just"/>
            <a:endParaRPr lang="id-ID" dirty="0"/>
          </a:p>
          <a:p>
            <a:pPr algn="just"/>
            <a:r>
              <a:rPr lang="id-ID" dirty="0"/>
              <a:t>Penetapan nilai </a:t>
            </a:r>
            <a:r>
              <a:rPr lang="en-US" altLang="id-ID" dirty="0"/>
              <a:t>Detection </a:t>
            </a:r>
            <a:r>
              <a:rPr lang="en-US" altLang="id-ID" dirty="0" err="1"/>
              <a:t>tidak</a:t>
            </a:r>
            <a:r>
              <a:rPr lang="en-US" altLang="id-ID" dirty="0"/>
              <a:t> </a:t>
            </a:r>
            <a:r>
              <a:rPr lang="en-US" altLang="id-ID" dirty="0" err="1"/>
              <a:t>berdasarkan</a:t>
            </a:r>
            <a:r>
              <a:rPr lang="en-US" altLang="id-ID" dirty="0"/>
              <a:t> </a:t>
            </a:r>
            <a:r>
              <a:rPr lang="en-US" altLang="id-ID" dirty="0" err="1"/>
              <a:t>penilaian</a:t>
            </a:r>
            <a:r>
              <a:rPr lang="en-US" altLang="id-ID" dirty="0"/>
              <a:t> </a:t>
            </a:r>
            <a:r>
              <a:rPr lang="en-US" altLang="id-ID" dirty="0" err="1"/>
              <a:t>individu</a:t>
            </a:r>
            <a:r>
              <a:rPr lang="en-US" altLang="id-ID" dirty="0"/>
              <a:t> </a:t>
            </a:r>
            <a:r>
              <a:rPr lang="en-US" altLang="id-ID" dirty="0" err="1"/>
              <a:t>tetapi</a:t>
            </a:r>
            <a:r>
              <a:rPr lang="en-US" altLang="id-ID" dirty="0"/>
              <a:t> </a:t>
            </a:r>
            <a:r>
              <a:rPr lang="en-US" altLang="id-ID" u="sng" dirty="0" err="1"/>
              <a:t>seharusnya</a:t>
            </a:r>
            <a:r>
              <a:rPr lang="en-US" altLang="id-ID" u="sng" dirty="0"/>
              <a:t> </a:t>
            </a:r>
            <a:r>
              <a:rPr lang="en-US" altLang="id-ID" u="sng" dirty="0" err="1"/>
              <a:t>berdasarkan</a:t>
            </a:r>
            <a:r>
              <a:rPr lang="en-US" altLang="id-ID" u="sng" dirty="0"/>
              <a:t> </a:t>
            </a:r>
            <a:r>
              <a:rPr lang="en-US" altLang="id-ID" u="sng" dirty="0" err="1"/>
              <a:t>efektifitas</a:t>
            </a:r>
            <a:r>
              <a:rPr lang="id-ID" altLang="id-ID" u="sng" dirty="0"/>
              <a:t>/ </a:t>
            </a:r>
            <a:r>
              <a:rPr lang="id-ID" altLang="id-ID" u="sng" dirty="0" err="1"/>
              <a:t>maturity</a:t>
            </a:r>
            <a:r>
              <a:rPr lang="en-US" altLang="id-ID" u="sng" dirty="0"/>
              <a:t> </a:t>
            </a:r>
            <a:r>
              <a:rPr lang="en-US" altLang="id-ID" u="sng" dirty="0" err="1"/>
              <a:t>dari</a:t>
            </a:r>
            <a:r>
              <a:rPr lang="en-US" altLang="id-ID" u="sng" dirty="0"/>
              <a:t> </a:t>
            </a:r>
            <a:r>
              <a:rPr lang="en-US" altLang="id-ID" u="sng" dirty="0" err="1"/>
              <a:t>sistem</a:t>
            </a:r>
            <a:r>
              <a:rPr lang="en-US" altLang="id-ID" u="sng" dirty="0"/>
              <a:t> </a:t>
            </a:r>
            <a:r>
              <a:rPr lang="en-US" altLang="id-ID" u="sng" dirty="0" err="1"/>
              <a:t>inspeksi</a:t>
            </a:r>
            <a:r>
              <a:rPr lang="id-ID" altLang="id-ID" u="sng" dirty="0"/>
              <a:t>.</a:t>
            </a:r>
          </a:p>
        </p:txBody>
      </p:sp>
      <p:sp>
        <p:nvSpPr>
          <p:cNvPr id="3" name="TextBox 2">
            <a:extLst>
              <a:ext uri="{FF2B5EF4-FFF2-40B4-BE49-F238E27FC236}">
                <a16:creationId xmlns:a16="http://schemas.microsoft.com/office/drawing/2014/main" id="{62384638-9B19-7947-B22E-0726CE2ACB51}"/>
              </a:ext>
            </a:extLst>
          </p:cNvPr>
          <p:cNvSpPr txBox="1"/>
          <p:nvPr/>
        </p:nvSpPr>
        <p:spPr>
          <a:xfrm>
            <a:off x="4655474" y="1441021"/>
            <a:ext cx="4712619" cy="4247317"/>
          </a:xfrm>
          <a:prstGeom prst="rect">
            <a:avLst/>
          </a:prstGeom>
          <a:noFill/>
          <a:ln>
            <a:solidFill>
              <a:schemeClr val="tx1"/>
            </a:solidFill>
          </a:ln>
        </p:spPr>
        <p:txBody>
          <a:bodyPr wrap="square" rtlCol="0">
            <a:spAutoFit/>
          </a:bodyPr>
          <a:lstStyle/>
          <a:p>
            <a:r>
              <a:rPr lang="en-US" dirty="0" err="1"/>
              <a:t>Penilaian</a:t>
            </a:r>
            <a:r>
              <a:rPr lang="en-US" dirty="0"/>
              <a:t> juga </a:t>
            </a:r>
            <a:r>
              <a:rPr lang="en-US" dirty="0" err="1"/>
              <a:t>mempertimbangkan</a:t>
            </a:r>
            <a:r>
              <a:rPr lang="en-US" dirty="0"/>
              <a:t> maturity (</a:t>
            </a:r>
            <a:r>
              <a:rPr lang="en-US" dirty="0" err="1"/>
              <a:t>tingkat</a:t>
            </a:r>
            <a:r>
              <a:rPr lang="en-US" dirty="0"/>
              <a:t> </a:t>
            </a:r>
            <a:r>
              <a:rPr lang="en-US" dirty="0" err="1"/>
              <a:t>kedewasaan</a:t>
            </a:r>
            <a:r>
              <a:rPr lang="en-US" dirty="0"/>
              <a:t>) </a:t>
            </a:r>
            <a:r>
              <a:rPr lang="en-US" dirty="0" err="1"/>
              <a:t>dari</a:t>
            </a:r>
            <a:r>
              <a:rPr lang="en-US" dirty="0"/>
              <a:t> </a:t>
            </a:r>
            <a:r>
              <a:rPr lang="en-US" dirty="0" err="1"/>
              <a:t>sistem</a:t>
            </a:r>
            <a:r>
              <a:rPr lang="en-US" dirty="0"/>
              <a:t> </a:t>
            </a:r>
            <a:r>
              <a:rPr lang="en-US" dirty="0" err="1"/>
              <a:t>pengontrolan</a:t>
            </a:r>
            <a:r>
              <a:rPr lang="en-US" dirty="0"/>
              <a:t> : </a:t>
            </a:r>
          </a:p>
          <a:p>
            <a:pPr marL="342900" indent="-342900">
              <a:buFont typeface="+mj-lt"/>
              <a:buAutoNum type="arabicPeriod"/>
            </a:pPr>
            <a:r>
              <a:rPr lang="en-US" dirty="0" err="1"/>
              <a:t>Metode</a:t>
            </a:r>
            <a:r>
              <a:rPr lang="en-US" dirty="0"/>
              <a:t> </a:t>
            </a:r>
            <a:r>
              <a:rPr lang="en-US" dirty="0" err="1"/>
              <a:t>pengecekan</a:t>
            </a:r>
            <a:r>
              <a:rPr lang="en-US" dirty="0"/>
              <a:t> </a:t>
            </a:r>
            <a:r>
              <a:rPr lang="en-US" b="1" dirty="0" err="1"/>
              <a:t>belum</a:t>
            </a:r>
            <a:r>
              <a:rPr lang="en-US" b="1" dirty="0"/>
              <a:t> </a:t>
            </a:r>
            <a:r>
              <a:rPr lang="en-US" b="1" dirty="0" err="1"/>
              <a:t>terbukti</a:t>
            </a:r>
            <a:r>
              <a:rPr lang="en-US" b="1" dirty="0"/>
              <a:t> </a:t>
            </a:r>
            <a:r>
              <a:rPr lang="en-US" dirty="0" err="1"/>
              <a:t>efektif</a:t>
            </a:r>
            <a:r>
              <a:rPr lang="en-US" dirty="0"/>
              <a:t> </a:t>
            </a:r>
            <a:r>
              <a:rPr lang="en-US" dirty="0" err="1"/>
              <a:t>atau</a:t>
            </a:r>
            <a:r>
              <a:rPr lang="en-US" dirty="0"/>
              <a:t> </a:t>
            </a:r>
            <a:r>
              <a:rPr lang="en-US" dirty="0" err="1"/>
              <a:t>dapat</a:t>
            </a:r>
            <a:r>
              <a:rPr lang="en-US" dirty="0"/>
              <a:t> </a:t>
            </a:r>
            <a:r>
              <a:rPr lang="en-US" dirty="0" err="1"/>
              <a:t>diandalkan</a:t>
            </a:r>
            <a:r>
              <a:rPr lang="en-US" dirty="0"/>
              <a:t> </a:t>
            </a:r>
          </a:p>
          <a:p>
            <a:pPr marL="342900" indent="-342900">
              <a:buFont typeface="+mj-lt"/>
              <a:buAutoNum type="arabicPeriod"/>
            </a:pPr>
            <a:r>
              <a:rPr lang="en-US" dirty="0" err="1"/>
              <a:t>Metode</a:t>
            </a:r>
            <a:r>
              <a:rPr lang="en-US" dirty="0"/>
              <a:t> </a:t>
            </a:r>
            <a:r>
              <a:rPr lang="en-US" dirty="0" err="1"/>
              <a:t>pengecekan</a:t>
            </a:r>
            <a:r>
              <a:rPr lang="en-US" dirty="0"/>
              <a:t> </a:t>
            </a:r>
            <a:r>
              <a:rPr lang="en-US" b="1" dirty="0" err="1"/>
              <a:t>sudah</a:t>
            </a:r>
            <a:r>
              <a:rPr lang="en-US" b="1" dirty="0"/>
              <a:t> </a:t>
            </a:r>
            <a:r>
              <a:rPr lang="en-US" b="1" dirty="0" err="1"/>
              <a:t>terbukti</a:t>
            </a:r>
            <a:r>
              <a:rPr lang="en-US" b="1" dirty="0"/>
              <a:t> </a:t>
            </a:r>
            <a:r>
              <a:rPr lang="en-US" b="1" dirty="0" err="1"/>
              <a:t>efektif</a:t>
            </a:r>
            <a:r>
              <a:rPr lang="en-US" b="1" dirty="0"/>
              <a:t> </a:t>
            </a:r>
            <a:r>
              <a:rPr lang="en-US" dirty="0" err="1"/>
              <a:t>atau</a:t>
            </a:r>
            <a:r>
              <a:rPr lang="en-US" dirty="0"/>
              <a:t> </a:t>
            </a:r>
            <a:r>
              <a:rPr lang="en-US" dirty="0" err="1"/>
              <a:t>dapat</a:t>
            </a:r>
            <a:r>
              <a:rPr lang="en-US" dirty="0"/>
              <a:t> </a:t>
            </a:r>
            <a:r>
              <a:rPr lang="en-US" dirty="0" err="1"/>
              <a:t>diandalkan</a:t>
            </a:r>
            <a:r>
              <a:rPr lang="en-US" dirty="0"/>
              <a:t> (</a:t>
            </a:r>
            <a:r>
              <a:rPr lang="en-US" dirty="0" err="1"/>
              <a:t>perusahan</a:t>
            </a:r>
            <a:r>
              <a:rPr lang="en-US" dirty="0"/>
              <a:t> </a:t>
            </a:r>
            <a:r>
              <a:rPr lang="en-US" b="1" dirty="0" err="1"/>
              <a:t>punya</a:t>
            </a:r>
            <a:r>
              <a:rPr lang="en-US" b="1" dirty="0"/>
              <a:t> </a:t>
            </a:r>
            <a:r>
              <a:rPr lang="en-US" b="1" dirty="0" err="1"/>
              <a:t>pengalaman</a:t>
            </a:r>
            <a:r>
              <a:rPr lang="en-US" b="1" dirty="0"/>
              <a:t> </a:t>
            </a:r>
            <a:r>
              <a:rPr lang="en-US" b="1" dirty="0" err="1"/>
              <a:t>dangan</a:t>
            </a:r>
            <a:r>
              <a:rPr lang="en-US" b="1" dirty="0"/>
              <a:t> </a:t>
            </a:r>
            <a:r>
              <a:rPr lang="en-US" b="1" dirty="0" err="1"/>
              <a:t>metode</a:t>
            </a:r>
            <a:r>
              <a:rPr lang="en-US" b="1" dirty="0"/>
              <a:t> </a:t>
            </a:r>
            <a:r>
              <a:rPr lang="en-US" b="1" dirty="0" err="1"/>
              <a:t>pengukuran</a:t>
            </a:r>
            <a:r>
              <a:rPr lang="en-US" dirty="0"/>
              <a:t>)</a:t>
            </a:r>
          </a:p>
          <a:p>
            <a:pPr marL="342900" indent="-342900">
              <a:buFont typeface="+mj-lt"/>
              <a:buAutoNum type="arabicPeriod"/>
            </a:pPr>
            <a:r>
              <a:rPr lang="en-US" dirty="0" err="1"/>
              <a:t>Metode</a:t>
            </a:r>
            <a:r>
              <a:rPr lang="en-US" dirty="0"/>
              <a:t> </a:t>
            </a:r>
            <a:r>
              <a:rPr lang="en-US" dirty="0" err="1"/>
              <a:t>pengecekan</a:t>
            </a:r>
            <a:r>
              <a:rPr lang="en-US" dirty="0"/>
              <a:t> </a:t>
            </a:r>
            <a:r>
              <a:rPr lang="en-US" b="1" dirty="0" err="1"/>
              <a:t>sudah</a:t>
            </a:r>
            <a:r>
              <a:rPr lang="en-US" b="1" dirty="0"/>
              <a:t> </a:t>
            </a:r>
            <a:r>
              <a:rPr lang="en-US" b="1" dirty="0" err="1"/>
              <a:t>terbukti</a:t>
            </a:r>
            <a:r>
              <a:rPr lang="en-US" b="1" dirty="0"/>
              <a:t> </a:t>
            </a:r>
            <a:r>
              <a:rPr lang="en-US" b="1" dirty="0" err="1"/>
              <a:t>efektif</a:t>
            </a:r>
            <a:r>
              <a:rPr lang="en-US" b="1" dirty="0"/>
              <a:t> </a:t>
            </a:r>
            <a:r>
              <a:rPr lang="en-US" dirty="0" err="1"/>
              <a:t>atau</a:t>
            </a:r>
            <a:r>
              <a:rPr lang="en-US" dirty="0"/>
              <a:t> </a:t>
            </a:r>
            <a:r>
              <a:rPr lang="en-US" dirty="0" err="1"/>
              <a:t>dapat</a:t>
            </a:r>
            <a:r>
              <a:rPr lang="en-US" dirty="0"/>
              <a:t> </a:t>
            </a:r>
            <a:r>
              <a:rPr lang="en-US" dirty="0" err="1"/>
              <a:t>diandalkan</a:t>
            </a:r>
            <a:r>
              <a:rPr lang="en-US" dirty="0"/>
              <a:t> (</a:t>
            </a:r>
            <a:r>
              <a:rPr lang="en-US" dirty="0" err="1"/>
              <a:t>perusahaan</a:t>
            </a:r>
            <a:r>
              <a:rPr lang="en-US" dirty="0"/>
              <a:t> </a:t>
            </a:r>
            <a:r>
              <a:rPr lang="en-US" b="1" dirty="0" err="1"/>
              <a:t>punya</a:t>
            </a:r>
            <a:r>
              <a:rPr lang="en-US" b="1" dirty="0"/>
              <a:t> </a:t>
            </a:r>
            <a:r>
              <a:rPr lang="en-US" b="1" dirty="0" err="1"/>
              <a:t>pengalaman</a:t>
            </a:r>
            <a:r>
              <a:rPr lang="en-US" b="1" dirty="0"/>
              <a:t> </a:t>
            </a:r>
            <a:r>
              <a:rPr lang="en-US" b="1" dirty="0" err="1"/>
              <a:t>dengan</a:t>
            </a:r>
            <a:r>
              <a:rPr lang="en-US" b="1" dirty="0"/>
              <a:t> </a:t>
            </a:r>
            <a:r>
              <a:rPr lang="en-US" b="1" dirty="0" err="1"/>
              <a:t>metode</a:t>
            </a:r>
            <a:r>
              <a:rPr lang="en-US" b="1" dirty="0"/>
              <a:t> </a:t>
            </a:r>
            <a:r>
              <a:rPr lang="en-US" b="1" dirty="0" err="1"/>
              <a:t>pengukuran</a:t>
            </a:r>
            <a:r>
              <a:rPr lang="en-US" b="1" dirty="0"/>
              <a:t> </a:t>
            </a:r>
            <a:r>
              <a:rPr lang="en-US" b="1" dirty="0" err="1"/>
              <a:t>pada</a:t>
            </a:r>
            <a:r>
              <a:rPr lang="en-US" b="1" dirty="0"/>
              <a:t> proses yang identic</a:t>
            </a:r>
          </a:p>
          <a:p>
            <a:pPr marL="342900" indent="-342900">
              <a:buFont typeface="+mj-lt"/>
              <a:buAutoNum type="arabicPeriod"/>
            </a:pPr>
            <a:endParaRPr lang="en-US" b="1" dirty="0"/>
          </a:p>
          <a:p>
            <a:r>
              <a:rPr lang="en-US" dirty="0" err="1"/>
              <a:t>Metode</a:t>
            </a:r>
            <a:r>
              <a:rPr lang="en-US" dirty="0"/>
              <a:t> </a:t>
            </a:r>
            <a:r>
              <a:rPr lang="en-US" dirty="0" err="1"/>
              <a:t>Kontrol</a:t>
            </a:r>
            <a:r>
              <a:rPr lang="en-US" dirty="0"/>
              <a:t>: </a:t>
            </a:r>
          </a:p>
          <a:p>
            <a:pPr marL="285750" indent="-285750">
              <a:buFont typeface="Arial" panose="020B0604020202020204" pitchFamily="34" charset="0"/>
              <a:buChar char="•"/>
            </a:pPr>
            <a:r>
              <a:rPr lang="en-US" dirty="0"/>
              <a:t>Human detection</a:t>
            </a:r>
          </a:p>
          <a:p>
            <a:pPr marL="285750" indent="-285750">
              <a:buFont typeface="Arial" panose="020B0604020202020204" pitchFamily="34" charset="0"/>
              <a:buChar char="•"/>
            </a:pPr>
            <a:r>
              <a:rPr lang="en-US" dirty="0"/>
              <a:t>Machine-based detection</a:t>
            </a:r>
          </a:p>
        </p:txBody>
      </p:sp>
      <p:sp>
        <p:nvSpPr>
          <p:cNvPr id="4" name="Footer Placeholder 3">
            <a:extLst>
              <a:ext uri="{FF2B5EF4-FFF2-40B4-BE49-F238E27FC236}">
                <a16:creationId xmlns:a16="http://schemas.microsoft.com/office/drawing/2014/main" id="{676AB766-F0C3-4417-BD32-48733EAF415E}"/>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608450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 calcmode="lin" valueType="num">
                                      <p:cBhvr additive="base">
                                        <p:cTn id="22"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 calcmode="lin" valueType="num">
                                      <p:cBhvr additive="base">
                                        <p:cTn id="32"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271884" y="6356352"/>
            <a:ext cx="2228850" cy="365125"/>
          </a:xfrm>
        </p:spPr>
        <p:txBody>
          <a:bodyPr/>
          <a:lstStyle/>
          <a:p>
            <a:pPr>
              <a:defRPr/>
            </a:pPr>
            <a:fld id="{6479658B-7F9C-4333-9499-869B8642C574}" type="slidenum">
              <a:rPr lang="en-US" smtClean="0"/>
              <a:pPr>
                <a:defRPr/>
              </a:pPr>
              <a:t>62</a:t>
            </a:fld>
            <a:endParaRPr lang="en-US"/>
          </a:p>
        </p:txBody>
      </p:sp>
      <p:sp>
        <p:nvSpPr>
          <p:cNvPr id="4" name="Rectangle 3"/>
          <p:cNvSpPr/>
          <p:nvPr/>
        </p:nvSpPr>
        <p:spPr>
          <a:xfrm>
            <a:off x="0" y="-22824"/>
            <a:ext cx="253732" cy="6880824"/>
          </a:xfrm>
          <a:prstGeom prst="rect">
            <a:avLst/>
          </a:prstGeom>
          <a:solidFill>
            <a:srgbClr val="54823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022563" y="158911"/>
            <a:ext cx="307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Detection</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5857813E-A1CC-4A80-B3DD-67554B2AB9F6}"/>
              </a:ext>
            </a:extLst>
          </p:cNvPr>
          <p:cNvGraphicFramePr>
            <a:graphicFrameLocks noGrp="1"/>
          </p:cNvGraphicFramePr>
          <p:nvPr/>
        </p:nvGraphicFramePr>
        <p:xfrm>
          <a:off x="627796" y="1016874"/>
          <a:ext cx="8437587" cy="5643233"/>
        </p:xfrm>
        <a:graphic>
          <a:graphicData uri="http://schemas.openxmlformats.org/drawingml/2006/table">
            <a:tbl>
              <a:tblPr>
                <a:tableStyleId>{5940675A-B579-460E-94D1-54222C63F5DA}</a:tableStyleId>
              </a:tblPr>
              <a:tblGrid>
                <a:gridCol w="452185">
                  <a:extLst>
                    <a:ext uri="{9D8B030D-6E8A-4147-A177-3AD203B41FA5}">
                      <a16:colId xmlns:a16="http://schemas.microsoft.com/office/drawing/2014/main" val="1928152892"/>
                    </a:ext>
                  </a:extLst>
                </a:gridCol>
                <a:gridCol w="1154516">
                  <a:extLst>
                    <a:ext uri="{9D8B030D-6E8A-4147-A177-3AD203B41FA5}">
                      <a16:colId xmlns:a16="http://schemas.microsoft.com/office/drawing/2014/main" val="648331444"/>
                    </a:ext>
                  </a:extLst>
                </a:gridCol>
                <a:gridCol w="3415443">
                  <a:extLst>
                    <a:ext uri="{9D8B030D-6E8A-4147-A177-3AD203B41FA5}">
                      <a16:colId xmlns:a16="http://schemas.microsoft.com/office/drawing/2014/main" val="110759716"/>
                    </a:ext>
                  </a:extLst>
                </a:gridCol>
                <a:gridCol w="3415443">
                  <a:extLst>
                    <a:ext uri="{9D8B030D-6E8A-4147-A177-3AD203B41FA5}">
                      <a16:colId xmlns:a16="http://schemas.microsoft.com/office/drawing/2014/main" val="2341737960"/>
                    </a:ext>
                  </a:extLst>
                </a:gridCol>
              </a:tblGrid>
              <a:tr h="272812">
                <a:tc gridSpan="4">
                  <a:txBody>
                    <a:bodyPr/>
                    <a:lstStyle/>
                    <a:p>
                      <a:pPr algn="ctr" fontAlgn="ctr"/>
                      <a:r>
                        <a:rPr lang="en-US" sz="1400" u="none" strike="noStrike">
                          <a:effectLst/>
                        </a:rPr>
                        <a:t>Detection Potential (D) for the Validation of the Process Design</a:t>
                      </a:r>
                      <a:endParaRPr lang="en-US" sz="1400" b="0" i="0" u="none" strike="noStrike">
                        <a:solidFill>
                          <a:srgbClr val="000000"/>
                        </a:solidFill>
                        <a:effectLst/>
                        <a:latin typeface="Calibri" panose="020F0502020204030204" pitchFamily="34" charset="0"/>
                      </a:endParaRPr>
                    </a:p>
                  </a:txBody>
                  <a:tcPr marL="3274" marR="3274" marT="3274" marB="0" anchor="ct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075798506"/>
                  </a:ext>
                </a:extLst>
              </a:tr>
              <a:tr h="464733">
                <a:tc gridSpan="4">
                  <a:txBody>
                    <a:bodyPr/>
                    <a:lstStyle/>
                    <a:p>
                      <a:pPr algn="ctr" fontAlgn="ctr"/>
                      <a:r>
                        <a:rPr lang="en-US" sz="1200" u="none" strike="noStrike">
                          <a:effectLst/>
                        </a:rPr>
                        <a:t>Detection controls rated according to the Detection Method Maturity</a:t>
                      </a:r>
                      <a:br>
                        <a:rPr lang="en-US" sz="1200" u="none" strike="noStrike">
                          <a:effectLst/>
                        </a:rPr>
                      </a:br>
                      <a:r>
                        <a:rPr lang="en-US" sz="1200" u="none" strike="noStrike">
                          <a:effectLst/>
                        </a:rPr>
                        <a:t>and opportunity for Detection</a:t>
                      </a:r>
                      <a:endParaRPr lang="en-US" sz="1200" b="0" i="0" u="none" strike="noStrike">
                        <a:solidFill>
                          <a:srgbClr val="000000"/>
                        </a:solidFill>
                        <a:effectLst/>
                        <a:latin typeface="Calibri" panose="020F0502020204030204" pitchFamily="34" charset="0"/>
                      </a:endParaRPr>
                    </a:p>
                  </a:txBody>
                  <a:tcPr marL="3274" marR="3274" marT="3274" marB="0" anchor="ct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3888007728"/>
                  </a:ext>
                </a:extLst>
              </a:tr>
              <a:tr h="429246">
                <a:tc>
                  <a:txBody>
                    <a:bodyPr/>
                    <a:lstStyle/>
                    <a:p>
                      <a:pPr algn="ctr" fontAlgn="ctr"/>
                      <a:r>
                        <a:rPr lang="en-ID" sz="1400" b="1" u="none" strike="noStrike">
                          <a:effectLst/>
                        </a:rPr>
                        <a:t>D</a:t>
                      </a:r>
                      <a:endParaRPr lang="en-ID" sz="1400" b="1" i="0" u="none" strike="noStrike">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tc>
                  <a:txBody>
                    <a:bodyPr/>
                    <a:lstStyle/>
                    <a:p>
                      <a:pPr algn="ctr" fontAlgn="ctr"/>
                      <a:r>
                        <a:rPr lang="en-ID" sz="1200" b="1" u="none" strike="noStrike">
                          <a:effectLst/>
                        </a:rPr>
                        <a:t>Ability to Detect</a:t>
                      </a:r>
                      <a:endParaRPr lang="en-ID" sz="1200" b="1" i="0" u="none" strike="noStrike">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tc>
                  <a:txBody>
                    <a:bodyPr/>
                    <a:lstStyle/>
                    <a:p>
                      <a:pPr algn="ctr" fontAlgn="ctr"/>
                      <a:r>
                        <a:rPr lang="en-ID" sz="1200" b="1" u="none" strike="noStrike">
                          <a:effectLst/>
                        </a:rPr>
                        <a:t>Detection Method Maturity</a:t>
                      </a:r>
                      <a:endParaRPr lang="en-ID" sz="1200" b="1" i="0" u="none" strike="noStrike">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tc>
                  <a:txBody>
                    <a:bodyPr/>
                    <a:lstStyle/>
                    <a:p>
                      <a:pPr algn="ctr" fontAlgn="ctr"/>
                      <a:r>
                        <a:rPr lang="en-ID" sz="1200" b="1" u="none" strike="noStrike" dirty="0">
                          <a:effectLst/>
                        </a:rPr>
                        <a:t>Opportunity for Detection</a:t>
                      </a:r>
                      <a:endParaRPr lang="en-ID" sz="1200" b="1" i="0" u="none" strike="noStrike" dirty="0">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extLst>
                  <a:ext uri="{0D108BD9-81ED-4DB2-BD59-A6C34878D82A}">
                    <a16:rowId xmlns:a16="http://schemas.microsoft.com/office/drawing/2014/main" val="2511274791"/>
                  </a:ext>
                </a:extLst>
              </a:tr>
              <a:tr h="426349">
                <a:tc>
                  <a:txBody>
                    <a:bodyPr/>
                    <a:lstStyle/>
                    <a:p>
                      <a:pPr algn="ctr" fontAlgn="ctr"/>
                      <a:r>
                        <a:rPr lang="en-ID" sz="1200" b="1" u="none" strike="noStrike" dirty="0">
                          <a:effectLst/>
                        </a:rPr>
                        <a:t>10</a:t>
                      </a:r>
                      <a:endParaRPr lang="en-ID" sz="1200" b="1" i="0" u="none" strike="noStrike" dirty="0">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ID" sz="1100" b="1" u="none" strike="noStrike">
                          <a:effectLst/>
                        </a:rPr>
                        <a:t>Very Low</a:t>
                      </a:r>
                      <a:endParaRPr lang="en-ID" sz="1100" b="1"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US" sz="1100" u="none" strike="noStrike">
                          <a:effectLst/>
                        </a:rPr>
                        <a:t>No testing or inspection method has been established or is known</a:t>
                      </a:r>
                      <a:endParaRPr lang="en-US" sz="1100" b="0"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US" sz="1100" u="none" strike="noStrike">
                          <a:effectLst/>
                        </a:rPr>
                        <a:t>The failure mode will not or cannot be detected</a:t>
                      </a:r>
                      <a:endParaRPr lang="en-US"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306362925"/>
                  </a:ext>
                </a:extLst>
              </a:tr>
              <a:tr h="426349">
                <a:tc>
                  <a:txBody>
                    <a:bodyPr/>
                    <a:lstStyle/>
                    <a:p>
                      <a:pPr algn="ctr" fontAlgn="ctr"/>
                      <a:r>
                        <a:rPr lang="en-ID" sz="1200" b="1" u="none" strike="noStrike" dirty="0">
                          <a:effectLst/>
                        </a:rPr>
                        <a:t>9</a:t>
                      </a:r>
                      <a:endParaRPr lang="en-ID" sz="1200" b="1" i="0" u="none" strike="noStrike" dirty="0">
                        <a:solidFill>
                          <a:srgbClr val="000000"/>
                        </a:solidFill>
                        <a:effectLst/>
                        <a:latin typeface="Calibri" panose="020F0502020204030204" pitchFamily="34" charset="0"/>
                      </a:endParaRPr>
                    </a:p>
                  </a:txBody>
                  <a:tcPr marL="3274" marR="3274" marT="3274" marB="0" anchor="ctr"/>
                </a:tc>
                <a:tc vMerge="1">
                  <a:txBody>
                    <a:bodyPr/>
                    <a:lstStyle/>
                    <a:p>
                      <a:endParaRPr lang="en-ID"/>
                    </a:p>
                  </a:txBody>
                  <a:tcPr/>
                </a:tc>
                <a:tc>
                  <a:txBody>
                    <a:bodyPr/>
                    <a:lstStyle/>
                    <a:p>
                      <a:pPr algn="ctr" fontAlgn="ctr"/>
                      <a:r>
                        <a:rPr lang="en-US" sz="1100" u="none" strike="noStrike">
                          <a:effectLst/>
                        </a:rPr>
                        <a:t>It is unlikely that the testing or inspection method will detect the failure mode</a:t>
                      </a:r>
                      <a:endParaRPr lang="en-US" sz="1100" b="0"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US" sz="1100" u="none" strike="noStrike">
                          <a:effectLst/>
                        </a:rPr>
                        <a:t>The failure mode is not easily detected through random os sporadic audits</a:t>
                      </a:r>
                      <a:endParaRPr lang="en-US"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1569545604"/>
                  </a:ext>
                </a:extLst>
              </a:tr>
              <a:tr h="655794">
                <a:tc>
                  <a:txBody>
                    <a:bodyPr/>
                    <a:lstStyle/>
                    <a:p>
                      <a:pPr algn="ctr" fontAlgn="ctr"/>
                      <a:r>
                        <a:rPr lang="en-ID" sz="1200" b="1" u="none" strike="noStrike" dirty="0">
                          <a:effectLst/>
                        </a:rPr>
                        <a:t>8</a:t>
                      </a:r>
                      <a:endParaRPr lang="en-ID" sz="1200" b="1" i="0" u="none" strike="noStrike" dirty="0">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ID" sz="1100" b="1" u="none" strike="noStrike" dirty="0">
                          <a:effectLst/>
                        </a:rPr>
                        <a:t>Low</a:t>
                      </a:r>
                      <a:endParaRPr lang="en-ID" sz="1100" b="1" i="0" u="none" strike="noStrike" dirty="0">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US" sz="1100" u="none" strike="noStrike">
                          <a:effectLst/>
                        </a:rPr>
                        <a:t>Test or inspection method has not been proven to be effective and reliable (e.g plant has little or no experience with method, gauge R&amp;R results marginal on comparable process or this application, etc )</a:t>
                      </a:r>
                      <a:endParaRPr lang="en-US" sz="1100" b="0"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US" sz="1100" u="none" strike="noStrike">
                          <a:effectLst/>
                        </a:rPr>
                        <a:t>Human inspection (Visual, tacticle, audible), or use of manual gauging (attribute or variable) that should detect the failure mode or failure cause</a:t>
                      </a:r>
                      <a:endParaRPr lang="en-US"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3191971006"/>
                  </a:ext>
                </a:extLst>
              </a:tr>
              <a:tr h="1059688">
                <a:tc>
                  <a:txBody>
                    <a:bodyPr/>
                    <a:lstStyle/>
                    <a:p>
                      <a:pPr algn="ctr" fontAlgn="ctr"/>
                      <a:r>
                        <a:rPr lang="en-ID" sz="1200" b="1" u="none" strike="noStrike" dirty="0">
                          <a:effectLst/>
                        </a:rPr>
                        <a:t>7</a:t>
                      </a:r>
                      <a:endParaRPr lang="en-ID" sz="1200" b="1" i="0" u="none" strike="noStrike" dirty="0">
                        <a:solidFill>
                          <a:srgbClr val="000000"/>
                        </a:solidFill>
                        <a:effectLst/>
                        <a:latin typeface="Calibri" panose="020F0502020204030204" pitchFamily="34" charset="0"/>
                      </a:endParaRPr>
                    </a:p>
                  </a:txBody>
                  <a:tcPr marL="3274" marR="3274" marT="3274" marB="0" anchor="ctr"/>
                </a:tc>
                <a:tc vMerge="1">
                  <a:txBody>
                    <a:bodyPr/>
                    <a:lstStyle/>
                    <a:p>
                      <a:endParaRPr lang="en-ID"/>
                    </a:p>
                  </a:txBody>
                  <a:tcPr/>
                </a:tc>
                <a:tc vMerge="1">
                  <a:txBody>
                    <a:bodyPr/>
                    <a:lstStyle/>
                    <a:p>
                      <a:endParaRPr lang="en-ID"/>
                    </a:p>
                  </a:txBody>
                  <a:tcPr/>
                </a:tc>
                <a:tc>
                  <a:txBody>
                    <a:bodyPr/>
                    <a:lstStyle/>
                    <a:p>
                      <a:pPr algn="ctr" fontAlgn="ctr"/>
                      <a:r>
                        <a:rPr lang="en-US" sz="1100" u="none" strike="noStrike">
                          <a:effectLst/>
                        </a:rPr>
                        <a:t>Machine-based detection (automated or semi-automated with notification by light, buzzer, etc), or use of inspection equipment such as a coodinate measuring machine that should detect failure mode or failure cause</a:t>
                      </a:r>
                      <a:endParaRPr lang="en-US"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3661744800"/>
                  </a:ext>
                </a:extLst>
              </a:tr>
              <a:tr h="848574">
                <a:tc>
                  <a:txBody>
                    <a:bodyPr/>
                    <a:lstStyle/>
                    <a:p>
                      <a:pPr algn="ctr" fontAlgn="ctr"/>
                      <a:r>
                        <a:rPr lang="en-ID" sz="1200" b="1" u="none" strike="noStrike">
                          <a:effectLst/>
                        </a:rPr>
                        <a:t>6</a:t>
                      </a:r>
                      <a:endParaRPr lang="en-ID" sz="1200" b="1" i="0" u="none" strike="noStrike">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ID" sz="1100" b="1" u="none" strike="noStrike" dirty="0">
                          <a:effectLst/>
                        </a:rPr>
                        <a:t>Moderate</a:t>
                      </a:r>
                      <a:endParaRPr lang="en-ID" sz="1100" b="1" i="0" u="none" strike="noStrike" dirty="0">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US" sz="1100" u="none" strike="noStrike">
                          <a:effectLst/>
                        </a:rPr>
                        <a:t>Test or inspection method has  been proven to be effective and reliable (e.g plant has experience with method, gauge R&amp;R results acceptable on comparable process or this application, etc )</a:t>
                      </a:r>
                      <a:endParaRPr lang="en-US" sz="1100" b="0"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US" sz="1100" u="none" strike="noStrike">
                          <a:effectLst/>
                        </a:rPr>
                        <a:t>Human inspection (Visual, tacticle, audible), or use of manual gauging (attribute or variable) that will detect the failure mode or failure cause (icluding product sample checks)</a:t>
                      </a:r>
                      <a:endParaRPr lang="en-US"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4265311971"/>
                  </a:ext>
                </a:extLst>
              </a:tr>
              <a:tr h="1059688">
                <a:tc>
                  <a:txBody>
                    <a:bodyPr/>
                    <a:lstStyle/>
                    <a:p>
                      <a:pPr algn="ctr" fontAlgn="ctr"/>
                      <a:r>
                        <a:rPr lang="en-ID" sz="1200" b="1" u="none" strike="noStrike" dirty="0">
                          <a:effectLst/>
                        </a:rPr>
                        <a:t>5</a:t>
                      </a:r>
                      <a:endParaRPr lang="en-ID" sz="1200" b="1" i="0" u="none" strike="noStrike" dirty="0">
                        <a:solidFill>
                          <a:srgbClr val="000000"/>
                        </a:solidFill>
                        <a:effectLst/>
                        <a:latin typeface="Calibri" panose="020F0502020204030204" pitchFamily="34" charset="0"/>
                      </a:endParaRPr>
                    </a:p>
                  </a:txBody>
                  <a:tcPr marL="3274" marR="3274" marT="3274" marB="0" anchor="ctr"/>
                </a:tc>
                <a:tc vMerge="1">
                  <a:txBody>
                    <a:bodyPr/>
                    <a:lstStyle/>
                    <a:p>
                      <a:endParaRPr lang="en-ID"/>
                    </a:p>
                  </a:txBody>
                  <a:tcPr/>
                </a:tc>
                <a:tc vMerge="1">
                  <a:txBody>
                    <a:bodyPr/>
                    <a:lstStyle/>
                    <a:p>
                      <a:endParaRPr lang="en-ID"/>
                    </a:p>
                  </a:txBody>
                  <a:tcPr/>
                </a:tc>
                <a:tc>
                  <a:txBody>
                    <a:bodyPr/>
                    <a:lstStyle/>
                    <a:p>
                      <a:pPr algn="ctr" fontAlgn="ctr"/>
                      <a:r>
                        <a:rPr lang="en-US" sz="1100" u="none" strike="noStrike" dirty="0">
                          <a:effectLst/>
                        </a:rPr>
                        <a:t>Machine-based detection (semi-automated with notification by light, buzzer, </a:t>
                      </a:r>
                      <a:r>
                        <a:rPr lang="en-US" sz="1100" u="none" strike="noStrike" dirty="0" err="1">
                          <a:effectLst/>
                        </a:rPr>
                        <a:t>etc</a:t>
                      </a:r>
                      <a:r>
                        <a:rPr lang="en-US" sz="1100" u="none" strike="noStrike" dirty="0">
                          <a:effectLst/>
                        </a:rPr>
                        <a:t>), or use of inspection equipment such as a </a:t>
                      </a:r>
                      <a:r>
                        <a:rPr lang="en-US" sz="1100" u="none" strike="noStrike" dirty="0" err="1">
                          <a:effectLst/>
                        </a:rPr>
                        <a:t>coodinate</a:t>
                      </a:r>
                      <a:r>
                        <a:rPr lang="en-US" sz="1100" u="none" strike="noStrike" dirty="0">
                          <a:effectLst/>
                        </a:rPr>
                        <a:t> measuring machine that will detect failure mode or failure cause (including product sample checks)</a:t>
                      </a:r>
                      <a:endParaRPr lang="en-US" sz="1100" b="0" i="0" u="none" strike="noStrike" dirty="0">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3409931102"/>
                  </a:ext>
                </a:extLst>
              </a:tr>
            </a:tbl>
          </a:graphicData>
        </a:graphic>
      </p:graphicFrame>
      <p:sp>
        <p:nvSpPr>
          <p:cNvPr id="2" name="Footer Placeholder 1">
            <a:extLst>
              <a:ext uri="{FF2B5EF4-FFF2-40B4-BE49-F238E27FC236}">
                <a16:creationId xmlns:a16="http://schemas.microsoft.com/office/drawing/2014/main" id="{487BE162-B3D8-42CB-875D-0330426E20BC}"/>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906078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271884" y="6356352"/>
            <a:ext cx="2228850" cy="365125"/>
          </a:xfrm>
        </p:spPr>
        <p:txBody>
          <a:bodyPr/>
          <a:lstStyle/>
          <a:p>
            <a:pPr>
              <a:defRPr/>
            </a:pPr>
            <a:fld id="{6479658B-7F9C-4333-9499-869B8642C574}" type="slidenum">
              <a:rPr lang="en-US" smtClean="0"/>
              <a:pPr>
                <a:defRPr/>
              </a:pPr>
              <a:t>63</a:t>
            </a:fld>
            <a:endParaRPr lang="en-US"/>
          </a:p>
        </p:txBody>
      </p:sp>
      <p:sp>
        <p:nvSpPr>
          <p:cNvPr id="4" name="Rectangle 3"/>
          <p:cNvSpPr/>
          <p:nvPr/>
        </p:nvSpPr>
        <p:spPr>
          <a:xfrm>
            <a:off x="0" y="-22824"/>
            <a:ext cx="253732" cy="6880824"/>
          </a:xfrm>
          <a:prstGeom prst="rect">
            <a:avLst/>
          </a:prstGeom>
          <a:solidFill>
            <a:srgbClr val="54823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6F539E9E-C8ED-4360-BCEF-ABA62879A495}"/>
              </a:ext>
            </a:extLst>
          </p:cNvPr>
          <p:cNvGraphicFramePr>
            <a:graphicFrameLocks noGrp="1"/>
          </p:cNvGraphicFramePr>
          <p:nvPr/>
        </p:nvGraphicFramePr>
        <p:xfrm>
          <a:off x="627796" y="971153"/>
          <a:ext cx="8437587" cy="5688952"/>
        </p:xfrm>
        <a:graphic>
          <a:graphicData uri="http://schemas.openxmlformats.org/drawingml/2006/table">
            <a:tbl>
              <a:tblPr>
                <a:tableStyleId>{5940675A-B579-460E-94D1-54222C63F5DA}</a:tableStyleId>
              </a:tblPr>
              <a:tblGrid>
                <a:gridCol w="452185">
                  <a:extLst>
                    <a:ext uri="{9D8B030D-6E8A-4147-A177-3AD203B41FA5}">
                      <a16:colId xmlns:a16="http://schemas.microsoft.com/office/drawing/2014/main" val="1928152892"/>
                    </a:ext>
                  </a:extLst>
                </a:gridCol>
                <a:gridCol w="1154516">
                  <a:extLst>
                    <a:ext uri="{9D8B030D-6E8A-4147-A177-3AD203B41FA5}">
                      <a16:colId xmlns:a16="http://schemas.microsoft.com/office/drawing/2014/main" val="648331444"/>
                    </a:ext>
                  </a:extLst>
                </a:gridCol>
                <a:gridCol w="3415443">
                  <a:extLst>
                    <a:ext uri="{9D8B030D-6E8A-4147-A177-3AD203B41FA5}">
                      <a16:colId xmlns:a16="http://schemas.microsoft.com/office/drawing/2014/main" val="110759716"/>
                    </a:ext>
                  </a:extLst>
                </a:gridCol>
                <a:gridCol w="3415443">
                  <a:extLst>
                    <a:ext uri="{9D8B030D-6E8A-4147-A177-3AD203B41FA5}">
                      <a16:colId xmlns:a16="http://schemas.microsoft.com/office/drawing/2014/main" val="2341737960"/>
                    </a:ext>
                  </a:extLst>
                </a:gridCol>
              </a:tblGrid>
              <a:tr h="289780">
                <a:tc gridSpan="4">
                  <a:txBody>
                    <a:bodyPr/>
                    <a:lstStyle/>
                    <a:p>
                      <a:pPr algn="ctr" fontAlgn="ctr"/>
                      <a:r>
                        <a:rPr lang="en-US" sz="1400" u="none" strike="noStrike" dirty="0">
                          <a:effectLst/>
                        </a:rPr>
                        <a:t>Detection Potential (D) for the Validation of the Process Design</a:t>
                      </a:r>
                      <a:endParaRPr lang="en-US" sz="1400" b="0" i="0" u="none" strike="noStrike" dirty="0">
                        <a:solidFill>
                          <a:srgbClr val="000000"/>
                        </a:solidFill>
                        <a:effectLst/>
                        <a:latin typeface="Calibri" panose="020F0502020204030204" pitchFamily="34" charset="0"/>
                      </a:endParaRPr>
                    </a:p>
                  </a:txBody>
                  <a:tcPr marL="3274" marR="3274" marT="3274" marB="0" anchor="ct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075798506"/>
                  </a:ext>
                </a:extLst>
              </a:tr>
              <a:tr h="493637">
                <a:tc gridSpan="4">
                  <a:txBody>
                    <a:bodyPr/>
                    <a:lstStyle/>
                    <a:p>
                      <a:pPr algn="ctr" fontAlgn="ctr"/>
                      <a:r>
                        <a:rPr lang="en-US" sz="1200" u="none" strike="noStrike">
                          <a:effectLst/>
                        </a:rPr>
                        <a:t>Detection controls rated according to the Detection Method Maturity</a:t>
                      </a:r>
                      <a:br>
                        <a:rPr lang="en-US" sz="1200" u="none" strike="noStrike">
                          <a:effectLst/>
                        </a:rPr>
                      </a:br>
                      <a:r>
                        <a:rPr lang="en-US" sz="1200" u="none" strike="noStrike">
                          <a:effectLst/>
                        </a:rPr>
                        <a:t>and opportunity for Detection</a:t>
                      </a:r>
                      <a:endParaRPr lang="en-US" sz="1200" b="0" i="0" u="none" strike="noStrike">
                        <a:solidFill>
                          <a:srgbClr val="000000"/>
                        </a:solidFill>
                        <a:effectLst/>
                        <a:latin typeface="Calibri" panose="020F0502020204030204" pitchFamily="34" charset="0"/>
                      </a:endParaRPr>
                    </a:p>
                  </a:txBody>
                  <a:tcPr marL="3274" marR="3274" marT="3274" marB="0" anchor="ct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3888007728"/>
                  </a:ext>
                </a:extLst>
              </a:tr>
              <a:tr h="455943">
                <a:tc>
                  <a:txBody>
                    <a:bodyPr/>
                    <a:lstStyle/>
                    <a:p>
                      <a:pPr algn="ctr" fontAlgn="ctr"/>
                      <a:r>
                        <a:rPr lang="en-ID" sz="1400" b="1" u="none" strike="noStrike">
                          <a:effectLst/>
                        </a:rPr>
                        <a:t>D</a:t>
                      </a:r>
                      <a:endParaRPr lang="en-ID" sz="1400" b="1" i="0" u="none" strike="noStrike">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tc>
                  <a:txBody>
                    <a:bodyPr/>
                    <a:lstStyle/>
                    <a:p>
                      <a:pPr algn="ctr" fontAlgn="ctr"/>
                      <a:r>
                        <a:rPr lang="en-ID" sz="1200" b="1" u="none" strike="noStrike">
                          <a:effectLst/>
                        </a:rPr>
                        <a:t>Ability to Detect</a:t>
                      </a:r>
                      <a:endParaRPr lang="en-ID" sz="1200" b="1" i="0" u="none" strike="noStrike">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tc>
                  <a:txBody>
                    <a:bodyPr/>
                    <a:lstStyle/>
                    <a:p>
                      <a:pPr algn="ctr" fontAlgn="ctr"/>
                      <a:r>
                        <a:rPr lang="en-ID" sz="1200" b="1" u="none" strike="noStrike">
                          <a:effectLst/>
                        </a:rPr>
                        <a:t>Detection Method Maturity</a:t>
                      </a:r>
                      <a:endParaRPr lang="en-ID" sz="1200" b="1" i="0" u="none" strike="noStrike">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tc>
                  <a:txBody>
                    <a:bodyPr/>
                    <a:lstStyle/>
                    <a:p>
                      <a:pPr algn="ctr" fontAlgn="ctr"/>
                      <a:r>
                        <a:rPr lang="en-ID" sz="1200" b="1" u="none" strike="noStrike" dirty="0">
                          <a:effectLst/>
                        </a:rPr>
                        <a:t>Opportunity for Detection</a:t>
                      </a:r>
                      <a:endParaRPr lang="en-ID" sz="1200" b="1" i="0" u="none" strike="noStrike" dirty="0">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extLst>
                  <a:ext uri="{0D108BD9-81ED-4DB2-BD59-A6C34878D82A}">
                    <a16:rowId xmlns:a16="http://schemas.microsoft.com/office/drawing/2014/main" val="2511274791"/>
                  </a:ext>
                </a:extLst>
              </a:tr>
              <a:tr h="1574082">
                <a:tc>
                  <a:txBody>
                    <a:bodyPr/>
                    <a:lstStyle/>
                    <a:p>
                      <a:pPr algn="ctr" fontAlgn="ctr"/>
                      <a:r>
                        <a:rPr lang="en-ID" sz="1200" b="1" u="none" strike="noStrike" dirty="0">
                          <a:effectLst/>
                        </a:rPr>
                        <a:t>4</a:t>
                      </a:r>
                      <a:endParaRPr lang="en-ID" sz="1200" b="1" i="0" u="none" strike="noStrike" dirty="0">
                        <a:solidFill>
                          <a:srgbClr val="000000"/>
                        </a:solidFill>
                        <a:effectLst/>
                        <a:latin typeface="Calibri" panose="020F0502020204030204" pitchFamily="34" charset="0"/>
                      </a:endParaRPr>
                    </a:p>
                  </a:txBody>
                  <a:tcPr marL="3274" marR="3274" marT="3274" marB="0" anchor="ctr"/>
                </a:tc>
                <a:tc rowSpan="3">
                  <a:txBody>
                    <a:bodyPr/>
                    <a:lstStyle/>
                    <a:p>
                      <a:pPr algn="ctr" fontAlgn="ctr"/>
                      <a:r>
                        <a:rPr lang="en-ID" sz="1100" b="1" u="none" strike="noStrike" dirty="0">
                          <a:effectLst/>
                        </a:rPr>
                        <a:t>Low</a:t>
                      </a:r>
                      <a:endParaRPr lang="en-ID" sz="1100" b="1" i="0" u="none" strike="noStrike" dirty="0">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US" sz="1100" u="none" strike="noStrike">
                          <a:effectLst/>
                        </a:rPr>
                        <a:t>System has been proven to be effetive and reliable (e.g. plant has experience with method on identifical process or this application), gauge R&amp;R results are acceptable, etc</a:t>
                      </a:r>
                      <a:endParaRPr lang="en-US" sz="1100" b="0"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US" sz="1100" u="none" strike="noStrike" dirty="0">
                          <a:effectLst/>
                        </a:rPr>
                        <a:t>Machine- based automated detection method that will detect the failure mode downstream, prevent further processing or system will identify the product as discrepant and allow it to automatically move forward in the process until the designated reject unload area. Discrepant product will be controlled by a robust system that will prevent outflow of the product from the facility</a:t>
                      </a:r>
                      <a:endParaRPr lang="en-US" sz="1100" b="0" i="0" u="none" strike="noStrike" dirty="0">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4088772326"/>
                  </a:ext>
                </a:extLst>
              </a:tr>
              <a:tr h="1574082">
                <a:tc>
                  <a:txBody>
                    <a:bodyPr/>
                    <a:lstStyle/>
                    <a:p>
                      <a:pPr algn="ctr" fontAlgn="ctr"/>
                      <a:r>
                        <a:rPr lang="en-ID" sz="1200" b="1" u="none" strike="noStrike" dirty="0">
                          <a:effectLst/>
                        </a:rPr>
                        <a:t>3</a:t>
                      </a:r>
                      <a:endParaRPr lang="en-ID" sz="1200" b="1" i="0" u="none" strike="noStrike" dirty="0">
                        <a:solidFill>
                          <a:srgbClr val="000000"/>
                        </a:solidFill>
                        <a:effectLst/>
                        <a:latin typeface="Calibri" panose="020F0502020204030204" pitchFamily="34" charset="0"/>
                      </a:endParaRPr>
                    </a:p>
                  </a:txBody>
                  <a:tcPr marL="3274" marR="3274" marT="3274" marB="0" anchor="ctr"/>
                </a:tc>
                <a:tc vMerge="1">
                  <a:txBody>
                    <a:bodyPr/>
                    <a:lstStyle/>
                    <a:p>
                      <a:endParaRPr lang="en-ID"/>
                    </a:p>
                  </a:txBody>
                  <a:tcPr/>
                </a:tc>
                <a:tc vMerge="1">
                  <a:txBody>
                    <a:bodyPr/>
                    <a:lstStyle/>
                    <a:p>
                      <a:endParaRPr lang="en-ID"/>
                    </a:p>
                  </a:txBody>
                  <a:tcPr/>
                </a:tc>
                <a:tc>
                  <a:txBody>
                    <a:bodyPr/>
                    <a:lstStyle/>
                    <a:p>
                      <a:pPr algn="ctr" fontAlgn="ctr"/>
                      <a:r>
                        <a:rPr lang="en-US" sz="1100" u="none" strike="noStrike" dirty="0">
                          <a:effectLst/>
                        </a:rPr>
                        <a:t>Machine-based automated detection </a:t>
                      </a:r>
                      <a:r>
                        <a:rPr lang="en-US" sz="1100" u="none" strike="noStrike" dirty="0" err="1">
                          <a:effectLst/>
                        </a:rPr>
                        <a:t>mehod</a:t>
                      </a:r>
                      <a:r>
                        <a:rPr lang="en-US" sz="1100" u="none" strike="noStrike" dirty="0">
                          <a:effectLst/>
                        </a:rPr>
                        <a:t> that will detect the failure mode in-station, prevent further processing or system will identify the product as discrepant and allow it to automatically move forward in the process until the designated  reject unload area. Discrepant product will be controlled by a robust system that will prevent outflow of the product from the facility</a:t>
                      </a:r>
                      <a:endParaRPr lang="en-US" sz="1100" b="0" i="0" u="none" strike="noStrike" dirty="0">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4054212342"/>
                  </a:ext>
                </a:extLst>
              </a:tr>
              <a:tr h="848562">
                <a:tc>
                  <a:txBody>
                    <a:bodyPr/>
                    <a:lstStyle/>
                    <a:p>
                      <a:pPr algn="ctr" fontAlgn="ctr"/>
                      <a:r>
                        <a:rPr lang="en-ID" sz="1200" b="1" u="none" strike="noStrike" dirty="0">
                          <a:effectLst/>
                        </a:rPr>
                        <a:t>2</a:t>
                      </a:r>
                      <a:endParaRPr lang="en-ID" sz="1200" b="1" i="0" u="none" strike="noStrike" dirty="0">
                        <a:solidFill>
                          <a:srgbClr val="000000"/>
                        </a:solidFill>
                        <a:effectLst/>
                        <a:latin typeface="Calibri" panose="020F0502020204030204" pitchFamily="34" charset="0"/>
                      </a:endParaRPr>
                    </a:p>
                  </a:txBody>
                  <a:tcPr marL="3274" marR="3274" marT="3274" marB="0" anchor="ctr"/>
                </a:tc>
                <a:tc vMerge="1">
                  <a:txBody>
                    <a:bodyPr/>
                    <a:lstStyle/>
                    <a:p>
                      <a:endParaRPr lang="en-ID"/>
                    </a:p>
                  </a:txBody>
                  <a:tcPr/>
                </a:tc>
                <a:tc>
                  <a:txBody>
                    <a:bodyPr/>
                    <a:lstStyle/>
                    <a:p>
                      <a:pPr algn="ctr" fontAlgn="ctr"/>
                      <a:r>
                        <a:rPr lang="en-US" sz="1100" u="none" strike="noStrike">
                          <a:effectLst/>
                        </a:rPr>
                        <a:t>Detection Method has been proven to be effective and reliable (e.g. plant has experience with method, error-proofing verifications, etc)</a:t>
                      </a:r>
                      <a:endParaRPr lang="en-US" sz="1100" b="0"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US" sz="1100" u="none" strike="noStrike" dirty="0">
                          <a:effectLst/>
                        </a:rPr>
                        <a:t>Machine-based detection method that will detect the cause and prevent the failure mode (discrepant part) from being produced</a:t>
                      </a:r>
                      <a:endParaRPr lang="en-US" sz="1100" b="0" i="0" u="none" strike="noStrike" dirty="0">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4156684273"/>
                  </a:ext>
                </a:extLst>
              </a:tr>
              <a:tr h="452866">
                <a:tc>
                  <a:txBody>
                    <a:bodyPr/>
                    <a:lstStyle/>
                    <a:p>
                      <a:pPr algn="ctr" fontAlgn="ctr"/>
                      <a:r>
                        <a:rPr lang="en-ID" sz="1200" b="1" u="none" strike="noStrike">
                          <a:effectLst/>
                        </a:rPr>
                        <a:t>1</a:t>
                      </a:r>
                      <a:endParaRPr lang="en-ID" sz="1200" b="1"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ID" sz="1100" b="1" u="none" strike="noStrike" dirty="0">
                          <a:effectLst/>
                        </a:rPr>
                        <a:t>Very Low</a:t>
                      </a:r>
                      <a:endParaRPr lang="en-ID" sz="1100" b="1" i="0" u="none" strike="noStrike" dirty="0">
                        <a:solidFill>
                          <a:srgbClr val="000000"/>
                        </a:solidFill>
                        <a:effectLst/>
                        <a:latin typeface="Calibri" panose="020F0502020204030204" pitchFamily="34" charset="0"/>
                      </a:endParaRPr>
                    </a:p>
                  </a:txBody>
                  <a:tcPr marL="3274" marR="3274" marT="3274" marB="0" anchor="ctr"/>
                </a:tc>
                <a:tc gridSpan="2">
                  <a:txBody>
                    <a:bodyPr/>
                    <a:lstStyle/>
                    <a:p>
                      <a:pPr algn="ctr" fontAlgn="ctr"/>
                      <a:r>
                        <a:rPr lang="en-US" sz="1100" u="none" strike="noStrike" dirty="0">
                          <a:effectLst/>
                        </a:rPr>
                        <a:t>Failure mode cannot be physically produced as-designed or processed, or detection methods proven to always detect the failure mode or failure cause</a:t>
                      </a:r>
                      <a:endParaRPr lang="en-US" sz="1100" b="0" i="0" u="none" strike="noStrike" dirty="0">
                        <a:solidFill>
                          <a:srgbClr val="000000"/>
                        </a:solidFill>
                        <a:effectLst/>
                        <a:latin typeface="Calibri" panose="020F0502020204030204" pitchFamily="34" charset="0"/>
                      </a:endParaRPr>
                    </a:p>
                  </a:txBody>
                  <a:tcPr marL="3274" marR="3274" marT="3274" marB="0" anchor="ctr"/>
                </a:tc>
                <a:tc hMerge="1">
                  <a:txBody>
                    <a:bodyPr/>
                    <a:lstStyle/>
                    <a:p>
                      <a:endParaRPr lang="en-ID"/>
                    </a:p>
                  </a:txBody>
                  <a:tcPr/>
                </a:tc>
                <a:extLst>
                  <a:ext uri="{0D108BD9-81ED-4DB2-BD59-A6C34878D82A}">
                    <a16:rowId xmlns:a16="http://schemas.microsoft.com/office/drawing/2014/main" val="2102730395"/>
                  </a:ext>
                </a:extLst>
              </a:tr>
            </a:tbl>
          </a:graphicData>
        </a:graphic>
      </p:graphicFrame>
      <p:sp>
        <p:nvSpPr>
          <p:cNvPr id="7" name="Text Box 2">
            <a:extLst>
              <a:ext uri="{FF2B5EF4-FFF2-40B4-BE49-F238E27FC236}">
                <a16:creationId xmlns:a16="http://schemas.microsoft.com/office/drawing/2014/main" id="{04C24119-8267-034F-85BB-3E56C26D414D}"/>
              </a:ext>
            </a:extLst>
          </p:cNvPr>
          <p:cNvSpPr txBox="1">
            <a:spLocks noChangeArrowheads="1"/>
          </p:cNvSpPr>
          <p:nvPr/>
        </p:nvSpPr>
        <p:spPr bwMode="auto">
          <a:xfrm>
            <a:off x="6022563" y="158911"/>
            <a:ext cx="307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Detection</a:t>
            </a:r>
            <a:endParaRPr lang="en-US" altLang="id-ID" sz="2400" dirty="0">
              <a:latin typeface="Verdana" panose="020B0604030504040204" pitchFamily="34" charset="0"/>
            </a:endParaRPr>
          </a:p>
        </p:txBody>
      </p:sp>
      <p:sp>
        <p:nvSpPr>
          <p:cNvPr id="2" name="Footer Placeholder 1">
            <a:extLst>
              <a:ext uri="{FF2B5EF4-FFF2-40B4-BE49-F238E27FC236}">
                <a16:creationId xmlns:a16="http://schemas.microsoft.com/office/drawing/2014/main" id="{3420D7AD-D2F3-47E6-99F6-D11A7E306DF4}"/>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461171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271884" y="6356352"/>
            <a:ext cx="2228850" cy="365125"/>
          </a:xfrm>
        </p:spPr>
        <p:txBody>
          <a:bodyPr/>
          <a:lstStyle/>
          <a:p>
            <a:pPr>
              <a:defRPr/>
            </a:pPr>
            <a:fld id="{6479658B-7F9C-4333-9499-869B8642C574}" type="slidenum">
              <a:rPr lang="en-US" smtClean="0"/>
              <a:pPr>
                <a:defRPr/>
              </a:pPr>
              <a:t>64</a:t>
            </a:fld>
            <a:endParaRPr lang="en-US"/>
          </a:p>
        </p:txBody>
      </p:sp>
      <p:sp>
        <p:nvSpPr>
          <p:cNvPr id="4" name="Rectangle 3"/>
          <p:cNvSpPr/>
          <p:nvPr/>
        </p:nvSpPr>
        <p:spPr>
          <a:xfrm>
            <a:off x="0" y="-22824"/>
            <a:ext cx="253732" cy="6880824"/>
          </a:xfrm>
          <a:prstGeom prst="rect">
            <a:avLst/>
          </a:prstGeom>
          <a:solidFill>
            <a:srgbClr val="54823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25CD6407-D7CA-49DE-8FC8-79F1C1C259D0}"/>
              </a:ext>
            </a:extLst>
          </p:cNvPr>
          <p:cNvGraphicFramePr>
            <a:graphicFrameLocks noGrp="1"/>
          </p:cNvGraphicFramePr>
          <p:nvPr/>
        </p:nvGraphicFramePr>
        <p:xfrm>
          <a:off x="682388" y="971152"/>
          <a:ext cx="8488909" cy="5661660"/>
        </p:xfrm>
        <a:graphic>
          <a:graphicData uri="http://schemas.openxmlformats.org/drawingml/2006/table">
            <a:tbl>
              <a:tblPr>
                <a:tableStyleId>{5940675A-B579-460E-94D1-54222C63F5DA}</a:tableStyleId>
              </a:tblPr>
              <a:tblGrid>
                <a:gridCol w="454936">
                  <a:extLst>
                    <a:ext uri="{9D8B030D-6E8A-4147-A177-3AD203B41FA5}">
                      <a16:colId xmlns:a16="http://schemas.microsoft.com/office/drawing/2014/main" val="4222320312"/>
                    </a:ext>
                  </a:extLst>
                </a:gridCol>
                <a:gridCol w="1161537">
                  <a:extLst>
                    <a:ext uri="{9D8B030D-6E8A-4147-A177-3AD203B41FA5}">
                      <a16:colId xmlns:a16="http://schemas.microsoft.com/office/drawing/2014/main" val="1032872703"/>
                    </a:ext>
                  </a:extLst>
                </a:gridCol>
                <a:gridCol w="3436218">
                  <a:extLst>
                    <a:ext uri="{9D8B030D-6E8A-4147-A177-3AD203B41FA5}">
                      <a16:colId xmlns:a16="http://schemas.microsoft.com/office/drawing/2014/main" val="472081158"/>
                    </a:ext>
                  </a:extLst>
                </a:gridCol>
                <a:gridCol w="3436218">
                  <a:extLst>
                    <a:ext uri="{9D8B030D-6E8A-4147-A177-3AD203B41FA5}">
                      <a16:colId xmlns:a16="http://schemas.microsoft.com/office/drawing/2014/main" val="1892443317"/>
                    </a:ext>
                  </a:extLst>
                </a:gridCol>
              </a:tblGrid>
              <a:tr h="260115">
                <a:tc gridSpan="4">
                  <a:txBody>
                    <a:bodyPr/>
                    <a:lstStyle/>
                    <a:p>
                      <a:pPr algn="ctr" fontAlgn="ctr"/>
                      <a:r>
                        <a:rPr lang="fi-FI" sz="1400" b="1" u="none" strike="noStrike" dirty="0">
                          <a:effectLst/>
                        </a:rPr>
                        <a:t>Potensi Deteksi (D) untuk Validasi Desain Proses</a:t>
                      </a:r>
                      <a:endParaRPr lang="fi-FI" sz="1400" b="1" i="0" u="none" strike="noStrike" dirty="0">
                        <a:solidFill>
                          <a:srgbClr val="000000"/>
                        </a:solidFill>
                        <a:effectLst/>
                        <a:latin typeface="Calibri" panose="020F0502020204030204" pitchFamily="34" charset="0"/>
                      </a:endParaRPr>
                    </a:p>
                  </a:txBody>
                  <a:tcPr marL="3274" marR="3274" marT="3274" marB="0" anchor="ct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810506924"/>
                  </a:ext>
                </a:extLst>
              </a:tr>
              <a:tr h="443103">
                <a:tc gridSpan="4">
                  <a:txBody>
                    <a:bodyPr/>
                    <a:lstStyle/>
                    <a:p>
                      <a:pPr algn="ctr" fontAlgn="ctr"/>
                      <a:r>
                        <a:rPr lang="en-ID" sz="1200" b="1" u="none" strike="noStrike">
                          <a:effectLst/>
                        </a:rPr>
                        <a:t>Kontrol deteksi diberi peringkat sesuai dengan Kematangan Metode Deteksi, </a:t>
                      </a:r>
                      <a:br>
                        <a:rPr lang="en-ID" sz="1200" b="1" u="none" strike="noStrike">
                          <a:effectLst/>
                        </a:rPr>
                      </a:br>
                      <a:r>
                        <a:rPr lang="en-ID" sz="1200" b="1" u="none" strike="noStrike">
                          <a:effectLst/>
                        </a:rPr>
                        <a:t>dan peluang untuk Deteksi</a:t>
                      </a:r>
                      <a:endParaRPr lang="en-ID" sz="1200" b="1" i="0" u="none" strike="noStrike">
                        <a:solidFill>
                          <a:srgbClr val="000000"/>
                        </a:solidFill>
                        <a:effectLst/>
                        <a:latin typeface="Calibri" panose="020F0502020204030204" pitchFamily="34" charset="0"/>
                      </a:endParaRPr>
                    </a:p>
                  </a:txBody>
                  <a:tcPr marL="3274" marR="3274" marT="3274" marB="0" anchor="ct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3396642883"/>
                  </a:ext>
                </a:extLst>
              </a:tr>
              <a:tr h="662691">
                <a:tc>
                  <a:txBody>
                    <a:bodyPr/>
                    <a:lstStyle/>
                    <a:p>
                      <a:pPr algn="ctr" fontAlgn="ctr"/>
                      <a:r>
                        <a:rPr lang="en-ID" sz="1400" b="1" u="none" strike="noStrike">
                          <a:effectLst/>
                        </a:rPr>
                        <a:t>D</a:t>
                      </a:r>
                      <a:endParaRPr lang="en-ID" sz="1400" b="1" i="0" u="none" strike="noStrike">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tc>
                  <a:txBody>
                    <a:bodyPr/>
                    <a:lstStyle/>
                    <a:p>
                      <a:pPr algn="ctr" fontAlgn="ctr"/>
                      <a:r>
                        <a:rPr lang="en-ID" sz="1200" b="1" u="none" strike="noStrike">
                          <a:effectLst/>
                        </a:rPr>
                        <a:t>Kemampuan untuk mendeteksi</a:t>
                      </a:r>
                      <a:endParaRPr lang="en-ID" sz="1200" b="1" i="0" u="none" strike="noStrike">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tc>
                  <a:txBody>
                    <a:bodyPr/>
                    <a:lstStyle/>
                    <a:p>
                      <a:pPr algn="ctr" fontAlgn="ctr"/>
                      <a:r>
                        <a:rPr lang="en-ID" sz="1200" b="1" u="none" strike="noStrike">
                          <a:effectLst/>
                        </a:rPr>
                        <a:t>Kemampuan metode Deteksi</a:t>
                      </a:r>
                      <a:endParaRPr lang="en-ID" sz="1200" b="1" i="0" u="none" strike="noStrike">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tc>
                  <a:txBody>
                    <a:bodyPr/>
                    <a:lstStyle/>
                    <a:p>
                      <a:pPr algn="ctr" fontAlgn="ctr"/>
                      <a:r>
                        <a:rPr lang="en-ID" sz="1200" b="1" u="none" strike="noStrike" dirty="0" err="1">
                          <a:effectLst/>
                        </a:rPr>
                        <a:t>Peluang</a:t>
                      </a:r>
                      <a:r>
                        <a:rPr lang="en-ID" sz="1200" b="1" u="none" strike="noStrike" dirty="0">
                          <a:effectLst/>
                        </a:rPr>
                        <a:t> </a:t>
                      </a:r>
                      <a:r>
                        <a:rPr lang="en-ID" sz="1200" b="1" u="none" strike="noStrike" dirty="0" err="1">
                          <a:effectLst/>
                        </a:rPr>
                        <a:t>untuk</a:t>
                      </a:r>
                      <a:r>
                        <a:rPr lang="en-ID" sz="1200" b="1" u="none" strike="noStrike" dirty="0">
                          <a:effectLst/>
                        </a:rPr>
                        <a:t> </a:t>
                      </a:r>
                      <a:r>
                        <a:rPr lang="en-ID" sz="1200" b="1" u="none" strike="noStrike" dirty="0" err="1">
                          <a:effectLst/>
                        </a:rPr>
                        <a:t>Deteksi</a:t>
                      </a:r>
                      <a:endParaRPr lang="en-ID" sz="1200" b="1" i="0" u="none" strike="noStrike" dirty="0">
                        <a:solidFill>
                          <a:srgbClr val="000000"/>
                        </a:solidFill>
                        <a:effectLst/>
                        <a:latin typeface="Calibri" panose="020F0502020204030204" pitchFamily="34" charset="0"/>
                      </a:endParaRPr>
                    </a:p>
                  </a:txBody>
                  <a:tcPr marL="3274" marR="3274" marT="3274" marB="0" anchor="ctr">
                    <a:solidFill>
                      <a:schemeClr val="accent1">
                        <a:lumMod val="40000"/>
                        <a:lumOff val="60000"/>
                      </a:schemeClr>
                    </a:solidFill>
                  </a:tcPr>
                </a:tc>
                <a:extLst>
                  <a:ext uri="{0D108BD9-81ED-4DB2-BD59-A6C34878D82A}">
                    <a16:rowId xmlns:a16="http://schemas.microsoft.com/office/drawing/2014/main" val="2734358618"/>
                  </a:ext>
                </a:extLst>
              </a:tr>
              <a:tr h="406506">
                <a:tc>
                  <a:txBody>
                    <a:bodyPr/>
                    <a:lstStyle/>
                    <a:p>
                      <a:pPr algn="ctr" fontAlgn="ctr"/>
                      <a:r>
                        <a:rPr lang="en-ID" sz="1200" b="1" u="none" strike="noStrike" dirty="0">
                          <a:effectLst/>
                        </a:rPr>
                        <a:t>10</a:t>
                      </a:r>
                      <a:endParaRPr lang="en-ID" sz="1200" b="1" i="0" u="none" strike="noStrike" dirty="0">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ID" sz="1100" b="1" u="none" strike="noStrike">
                          <a:effectLst/>
                        </a:rPr>
                        <a:t>Sangat Rendah</a:t>
                      </a:r>
                      <a:endParaRPr lang="en-ID" sz="1100" b="1"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ID" sz="1100" u="none" strike="noStrike">
                          <a:effectLst/>
                        </a:rPr>
                        <a:t>Tidak ada metode pengujian atau inspeksi yang ditetapkan atau diketahui</a:t>
                      </a:r>
                      <a:endParaRPr lang="en-ID" sz="1100" b="0"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ID" sz="1100" u="none" strike="noStrike">
                          <a:effectLst/>
                        </a:rPr>
                        <a:t>Failure mode tidak akan atau tidak dapat dideteksi</a:t>
                      </a:r>
                      <a:endParaRPr lang="en-ID"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1867121522"/>
                  </a:ext>
                </a:extLst>
              </a:tr>
              <a:tr h="408381">
                <a:tc>
                  <a:txBody>
                    <a:bodyPr/>
                    <a:lstStyle/>
                    <a:p>
                      <a:pPr algn="ctr" fontAlgn="ctr"/>
                      <a:r>
                        <a:rPr lang="en-ID" sz="1200" b="1" u="none" strike="noStrike" dirty="0">
                          <a:effectLst/>
                        </a:rPr>
                        <a:t>9</a:t>
                      </a:r>
                      <a:endParaRPr lang="en-ID" sz="1200" b="1" i="0" u="none" strike="noStrike" dirty="0">
                        <a:solidFill>
                          <a:srgbClr val="000000"/>
                        </a:solidFill>
                        <a:effectLst/>
                        <a:latin typeface="Calibri" panose="020F0502020204030204" pitchFamily="34" charset="0"/>
                      </a:endParaRPr>
                    </a:p>
                  </a:txBody>
                  <a:tcPr marL="3274" marR="3274" marT="3274" marB="0" anchor="ctr"/>
                </a:tc>
                <a:tc vMerge="1">
                  <a:txBody>
                    <a:bodyPr/>
                    <a:lstStyle/>
                    <a:p>
                      <a:endParaRPr lang="en-ID"/>
                    </a:p>
                  </a:txBody>
                  <a:tcPr/>
                </a:tc>
                <a:tc>
                  <a:txBody>
                    <a:bodyPr/>
                    <a:lstStyle/>
                    <a:p>
                      <a:pPr algn="ctr" fontAlgn="ctr"/>
                      <a:r>
                        <a:rPr lang="en-ID" sz="1100" u="none" strike="noStrike">
                          <a:effectLst/>
                        </a:rPr>
                        <a:t>Tidak mungkin bahwa metode pengujian atau inspeksi akan mendeteksi mode kegagalan</a:t>
                      </a:r>
                      <a:endParaRPr lang="en-ID" sz="1100" b="0"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ID" sz="1100" u="none" strike="noStrike">
                          <a:effectLst/>
                        </a:rPr>
                        <a:t>Failure mode tidak mudah dideteksi melalui audit sporadis</a:t>
                      </a:r>
                      <a:endParaRPr lang="en-ID"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3252799880"/>
                  </a:ext>
                </a:extLst>
              </a:tr>
              <a:tr h="651044">
                <a:tc>
                  <a:txBody>
                    <a:bodyPr/>
                    <a:lstStyle/>
                    <a:p>
                      <a:pPr algn="ctr" fontAlgn="ctr"/>
                      <a:r>
                        <a:rPr lang="en-ID" sz="1200" b="1" u="none" strike="noStrike">
                          <a:effectLst/>
                        </a:rPr>
                        <a:t>8</a:t>
                      </a:r>
                      <a:endParaRPr lang="en-ID" sz="1200" b="1" i="0" u="none" strike="noStrike">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ID" sz="1100" b="1" u="none" strike="noStrike" dirty="0" err="1">
                          <a:effectLst/>
                        </a:rPr>
                        <a:t>Rendah</a:t>
                      </a:r>
                      <a:endParaRPr lang="en-ID" sz="1100" b="1" i="0" u="none" strike="noStrike" dirty="0">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ID" sz="1100" u="none" strike="noStrike">
                          <a:effectLst/>
                        </a:rPr>
                        <a:t>Metode pengujian atau inspeksi belum terbukti efektif dan andal (mis. Pabrik memiliki sedikit atau tidak memiliki pengalaman dengan metode, mengukur hasil R&amp;R marjinal pada proses yang sebanding atau aplikasi ini, dll)</a:t>
                      </a:r>
                      <a:endParaRPr lang="en-ID" sz="1100" b="0" i="0" u="none" strike="noStrike">
                        <a:solidFill>
                          <a:srgbClr val="000000"/>
                        </a:solidFill>
                        <a:effectLst/>
                        <a:latin typeface="Calibri" panose="020F0502020204030204" pitchFamily="34" charset="0"/>
                      </a:endParaRPr>
                    </a:p>
                  </a:txBody>
                  <a:tcPr marL="3274" marR="3274" marT="3274" marB="0" anchor="ctr"/>
                </a:tc>
                <a:tc>
                  <a:txBody>
                    <a:bodyPr/>
                    <a:lstStyle/>
                    <a:p>
                      <a:pPr algn="ctr" fontAlgn="ctr"/>
                      <a:r>
                        <a:rPr lang="en-ID" sz="1100" u="none" strike="noStrike">
                          <a:effectLst/>
                        </a:rPr>
                        <a:t>Inspeksi oleh manusia (Visual, tactile, audible), atau penggunaan manual pengukuran (atribut atau variabel) yang harus mendeteksi failure mode atau failure cause</a:t>
                      </a:r>
                      <a:endParaRPr lang="en-ID"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2258274092"/>
                  </a:ext>
                </a:extLst>
              </a:tr>
              <a:tr h="1010369">
                <a:tc>
                  <a:txBody>
                    <a:bodyPr/>
                    <a:lstStyle/>
                    <a:p>
                      <a:pPr algn="ctr" fontAlgn="ctr"/>
                      <a:r>
                        <a:rPr lang="en-ID" sz="1200" b="1" u="none" strike="noStrike" dirty="0">
                          <a:effectLst/>
                        </a:rPr>
                        <a:t>7</a:t>
                      </a:r>
                      <a:endParaRPr lang="en-ID" sz="1200" b="1" i="0" u="none" strike="noStrike" dirty="0">
                        <a:solidFill>
                          <a:srgbClr val="000000"/>
                        </a:solidFill>
                        <a:effectLst/>
                        <a:latin typeface="Calibri" panose="020F0502020204030204" pitchFamily="34" charset="0"/>
                      </a:endParaRPr>
                    </a:p>
                  </a:txBody>
                  <a:tcPr marL="3274" marR="3274" marT="3274" marB="0" anchor="ctr"/>
                </a:tc>
                <a:tc vMerge="1">
                  <a:txBody>
                    <a:bodyPr/>
                    <a:lstStyle/>
                    <a:p>
                      <a:endParaRPr lang="en-ID"/>
                    </a:p>
                  </a:txBody>
                  <a:tcPr/>
                </a:tc>
                <a:tc vMerge="1">
                  <a:txBody>
                    <a:bodyPr/>
                    <a:lstStyle/>
                    <a:p>
                      <a:endParaRPr lang="en-ID"/>
                    </a:p>
                  </a:txBody>
                  <a:tcPr/>
                </a:tc>
                <a:tc>
                  <a:txBody>
                    <a:bodyPr/>
                    <a:lstStyle/>
                    <a:p>
                      <a:pPr algn="ctr" fontAlgn="ctr"/>
                      <a:r>
                        <a:rPr lang="en-ID" sz="1100" u="none" strike="noStrike">
                          <a:effectLst/>
                        </a:rPr>
                        <a:t>Deteksi berbasis mesin (otomatis atau semi-otomatis dengan notifikasi oleh cahaya, bel, dll), atau penggunaan peralatan inspeksi seperti mesin pengukur koodinat yang seharusnya mendeteksi failure mode or failure cause</a:t>
                      </a:r>
                      <a:endParaRPr lang="en-ID"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1122458327"/>
                  </a:ext>
                </a:extLst>
              </a:tr>
              <a:tr h="809082">
                <a:tc>
                  <a:txBody>
                    <a:bodyPr/>
                    <a:lstStyle/>
                    <a:p>
                      <a:pPr algn="ctr" fontAlgn="ctr"/>
                      <a:r>
                        <a:rPr lang="en-ID" sz="1200" b="1" u="none" strike="noStrike">
                          <a:effectLst/>
                        </a:rPr>
                        <a:t>6</a:t>
                      </a:r>
                      <a:endParaRPr lang="en-ID" sz="1200" b="1" i="0" u="none" strike="noStrike">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ID" sz="1100" b="1" u="none" strike="noStrike" dirty="0" err="1">
                          <a:effectLst/>
                        </a:rPr>
                        <a:t>Menengah</a:t>
                      </a:r>
                      <a:endParaRPr lang="en-ID" sz="1100" b="1" i="0" u="none" strike="noStrike" dirty="0">
                        <a:solidFill>
                          <a:srgbClr val="000000"/>
                        </a:solidFill>
                        <a:effectLst/>
                        <a:latin typeface="Calibri" panose="020F0502020204030204" pitchFamily="34" charset="0"/>
                      </a:endParaRPr>
                    </a:p>
                  </a:txBody>
                  <a:tcPr marL="3274" marR="3274" marT="3274" marB="0" anchor="ctr"/>
                </a:tc>
                <a:tc rowSpan="2">
                  <a:txBody>
                    <a:bodyPr/>
                    <a:lstStyle/>
                    <a:p>
                      <a:pPr algn="ctr" fontAlgn="ctr"/>
                      <a:r>
                        <a:rPr lang="en-ID" sz="1100" u="none" strike="noStrike" dirty="0" err="1">
                          <a:effectLst/>
                        </a:rPr>
                        <a:t>Metode</a:t>
                      </a:r>
                      <a:r>
                        <a:rPr lang="en-ID" sz="1100" u="none" strike="noStrike" dirty="0">
                          <a:effectLst/>
                        </a:rPr>
                        <a:t> </a:t>
                      </a:r>
                      <a:r>
                        <a:rPr lang="en-ID" sz="1100" u="none" strike="noStrike" dirty="0" err="1">
                          <a:effectLst/>
                        </a:rPr>
                        <a:t>pengujian</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inspeksi</a:t>
                      </a:r>
                      <a:r>
                        <a:rPr lang="en-ID" sz="1100" u="none" strike="noStrike" dirty="0">
                          <a:effectLst/>
                        </a:rPr>
                        <a:t> </a:t>
                      </a:r>
                      <a:r>
                        <a:rPr lang="en-ID" sz="1100" u="none" strike="noStrike" dirty="0" err="1">
                          <a:effectLst/>
                        </a:rPr>
                        <a:t>telah</a:t>
                      </a:r>
                      <a:r>
                        <a:rPr lang="en-ID" sz="1100" u="none" strike="noStrike" dirty="0">
                          <a:effectLst/>
                        </a:rPr>
                        <a:t> </a:t>
                      </a:r>
                      <a:r>
                        <a:rPr lang="en-ID" sz="1100" u="none" strike="noStrike" dirty="0" err="1">
                          <a:effectLst/>
                        </a:rPr>
                        <a:t>terbukti</a:t>
                      </a:r>
                      <a:r>
                        <a:rPr lang="en-ID" sz="1100" u="none" strike="noStrike" dirty="0">
                          <a:effectLst/>
                        </a:rPr>
                        <a:t> </a:t>
                      </a:r>
                      <a:r>
                        <a:rPr lang="en-ID" sz="1100" u="none" strike="noStrike" dirty="0" err="1">
                          <a:effectLst/>
                        </a:rPr>
                        <a:t>efektif</a:t>
                      </a:r>
                      <a:r>
                        <a:rPr lang="en-ID" sz="1100" u="none" strike="noStrike" dirty="0">
                          <a:effectLst/>
                        </a:rPr>
                        <a:t> dan </a:t>
                      </a:r>
                      <a:r>
                        <a:rPr lang="en-ID" sz="1100" u="none" strike="noStrike" dirty="0" err="1">
                          <a:effectLst/>
                        </a:rPr>
                        <a:t>andal</a:t>
                      </a:r>
                      <a:r>
                        <a:rPr lang="en-ID" sz="1100" u="none" strike="noStrike" dirty="0">
                          <a:effectLst/>
                        </a:rPr>
                        <a:t> (mis. </a:t>
                      </a:r>
                      <a:r>
                        <a:rPr lang="en-ID" sz="1100" u="none" strike="noStrike" dirty="0" err="1">
                          <a:effectLst/>
                        </a:rPr>
                        <a:t>Pabrik</a:t>
                      </a:r>
                      <a:r>
                        <a:rPr lang="en-ID" sz="1100" u="none" strike="noStrike" dirty="0">
                          <a:effectLst/>
                        </a:rPr>
                        <a:t> </a:t>
                      </a:r>
                      <a:r>
                        <a:rPr lang="en-ID" sz="1100" u="none" strike="noStrike" dirty="0" err="1">
                          <a:effectLst/>
                        </a:rPr>
                        <a:t>memiliki</a:t>
                      </a:r>
                      <a:r>
                        <a:rPr lang="en-ID" sz="1100" u="none" strike="noStrike" dirty="0">
                          <a:effectLst/>
                        </a:rPr>
                        <a:t> </a:t>
                      </a:r>
                      <a:r>
                        <a:rPr lang="en-ID" sz="1100" u="none" strike="noStrike" dirty="0" err="1">
                          <a:effectLst/>
                        </a:rPr>
                        <a:t>pengalaman</a:t>
                      </a:r>
                      <a:r>
                        <a:rPr lang="en-ID" sz="1100" u="none" strike="noStrike" dirty="0">
                          <a:effectLst/>
                        </a:rPr>
                        <a:t> </a:t>
                      </a:r>
                      <a:r>
                        <a:rPr lang="en-ID" sz="1100" u="none" strike="noStrike" dirty="0" err="1">
                          <a:effectLst/>
                        </a:rPr>
                        <a:t>dengan</a:t>
                      </a:r>
                      <a:r>
                        <a:rPr lang="en-ID" sz="1100" u="none" strike="noStrike" dirty="0">
                          <a:effectLst/>
                        </a:rPr>
                        <a:t> </a:t>
                      </a:r>
                      <a:r>
                        <a:rPr lang="en-ID" sz="1100" u="none" strike="noStrike" dirty="0" err="1">
                          <a:effectLst/>
                        </a:rPr>
                        <a:t>metode</a:t>
                      </a:r>
                      <a:r>
                        <a:rPr lang="en-ID" sz="1100" u="none" strike="noStrike" dirty="0">
                          <a:effectLst/>
                        </a:rPr>
                        <a:t>, </a:t>
                      </a:r>
                      <a:r>
                        <a:rPr lang="en-ID" sz="1100" u="none" strike="noStrike" dirty="0" err="1">
                          <a:effectLst/>
                        </a:rPr>
                        <a:t>hasil</a:t>
                      </a:r>
                      <a:r>
                        <a:rPr lang="en-ID" sz="1100" u="none" strike="noStrike" dirty="0">
                          <a:effectLst/>
                        </a:rPr>
                        <a:t> </a:t>
                      </a:r>
                      <a:r>
                        <a:rPr lang="en-ID" sz="1100" u="none" strike="noStrike" dirty="0" err="1">
                          <a:effectLst/>
                        </a:rPr>
                        <a:t>pengukuran</a:t>
                      </a:r>
                      <a:r>
                        <a:rPr lang="en-ID" sz="1100" u="none" strike="noStrike" dirty="0">
                          <a:effectLst/>
                        </a:rPr>
                        <a:t> R&amp;R </a:t>
                      </a:r>
                      <a:r>
                        <a:rPr lang="en-ID" sz="1100" u="none" strike="noStrike" dirty="0" err="1">
                          <a:effectLst/>
                        </a:rPr>
                        <a:t>dapat</a:t>
                      </a:r>
                      <a:r>
                        <a:rPr lang="en-ID" sz="1100" u="none" strike="noStrike" dirty="0">
                          <a:effectLst/>
                        </a:rPr>
                        <a:t> </a:t>
                      </a:r>
                      <a:r>
                        <a:rPr lang="en-ID" sz="1100" u="none" strike="noStrike" dirty="0" err="1">
                          <a:effectLst/>
                        </a:rPr>
                        <a:t>diterima</a:t>
                      </a:r>
                      <a:r>
                        <a:rPr lang="en-ID" sz="1100" u="none" strike="noStrike" dirty="0">
                          <a:effectLst/>
                        </a:rPr>
                        <a:t> pada </a:t>
                      </a:r>
                      <a:r>
                        <a:rPr lang="en-ID" sz="1100" u="none" strike="noStrike" dirty="0" err="1">
                          <a:effectLst/>
                        </a:rPr>
                        <a:t>prosesor</a:t>
                      </a:r>
                      <a:r>
                        <a:rPr lang="en-ID" sz="1100" u="none" strike="noStrike" dirty="0">
                          <a:effectLst/>
                        </a:rPr>
                        <a:t> yang </a:t>
                      </a:r>
                      <a:r>
                        <a:rPr lang="en-ID" sz="1100" u="none" strike="noStrike" dirty="0" err="1">
                          <a:effectLst/>
                        </a:rPr>
                        <a:t>sebanding</a:t>
                      </a:r>
                      <a:r>
                        <a:rPr lang="en-ID" sz="1100" u="none" strike="noStrike" dirty="0">
                          <a:effectLst/>
                        </a:rPr>
                        <a:t> </a:t>
                      </a:r>
                      <a:r>
                        <a:rPr lang="en-ID" sz="1100" u="none" strike="noStrike" dirty="0" err="1">
                          <a:effectLst/>
                        </a:rPr>
                        <a:t>dengan</a:t>
                      </a:r>
                      <a:r>
                        <a:rPr lang="en-ID" sz="1100" u="none" strike="noStrike" dirty="0">
                          <a:effectLst/>
                        </a:rPr>
                        <a:t> </a:t>
                      </a:r>
                      <a:r>
                        <a:rPr lang="en-ID" sz="1100" u="none" strike="noStrike" dirty="0" err="1">
                          <a:effectLst/>
                        </a:rPr>
                        <a:t>aplikasi</a:t>
                      </a:r>
                      <a:r>
                        <a:rPr lang="en-ID" sz="1100" u="none" strike="noStrike" dirty="0">
                          <a:effectLst/>
                        </a:rPr>
                        <a:t> </a:t>
                      </a:r>
                      <a:r>
                        <a:rPr lang="en-ID" sz="1100" u="none" strike="noStrike" dirty="0" err="1">
                          <a:effectLst/>
                        </a:rPr>
                        <a:t>ini</a:t>
                      </a:r>
                      <a:r>
                        <a:rPr lang="en-ID" sz="1100" u="none" strike="noStrike" dirty="0">
                          <a:effectLst/>
                        </a:rPr>
                        <a:t>, </a:t>
                      </a:r>
                      <a:r>
                        <a:rPr lang="en-ID" sz="1100" u="none" strike="noStrike" dirty="0" err="1">
                          <a:effectLst/>
                        </a:rPr>
                        <a:t>dll</a:t>
                      </a:r>
                      <a:r>
                        <a:rPr lang="en-ID" sz="1100" u="none" strike="noStrike" dirty="0">
                          <a:effectLst/>
                        </a:rPr>
                        <a:t>.)</a:t>
                      </a:r>
                      <a:endParaRPr lang="en-ID" sz="1100" b="0" i="0" u="none" strike="noStrike" dirty="0">
                        <a:solidFill>
                          <a:srgbClr val="000000"/>
                        </a:solidFill>
                        <a:effectLst/>
                        <a:latin typeface="Calibri" panose="020F0502020204030204" pitchFamily="34" charset="0"/>
                      </a:endParaRPr>
                    </a:p>
                  </a:txBody>
                  <a:tcPr marL="3274" marR="3274" marT="3274" marB="0" anchor="ctr"/>
                </a:tc>
                <a:tc>
                  <a:txBody>
                    <a:bodyPr/>
                    <a:lstStyle/>
                    <a:p>
                      <a:pPr algn="ctr" fontAlgn="ctr"/>
                      <a:r>
                        <a:rPr lang="en-ID" sz="1100" u="none" strike="noStrike">
                          <a:effectLst/>
                        </a:rPr>
                        <a:t>Inspeksi oleh manusia (Visual, tactile, audible), atau penggunaan pengukuran manual (atribut atau variabel) yang akan mendeteksi failure mode atau failure cause  (termasuk pemeriksaan sampel produk)</a:t>
                      </a:r>
                      <a:endParaRPr lang="en-ID" sz="1100" b="0" i="0" u="none" strike="noStrike">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2595141397"/>
                  </a:ext>
                </a:extLst>
              </a:tr>
              <a:tr h="1010369">
                <a:tc>
                  <a:txBody>
                    <a:bodyPr/>
                    <a:lstStyle/>
                    <a:p>
                      <a:pPr algn="ctr" fontAlgn="ctr"/>
                      <a:r>
                        <a:rPr lang="en-ID" sz="1200" b="1" u="none" strike="noStrike" dirty="0">
                          <a:effectLst/>
                        </a:rPr>
                        <a:t>5</a:t>
                      </a:r>
                      <a:endParaRPr lang="en-ID" sz="1200" b="1" i="0" u="none" strike="noStrike" dirty="0">
                        <a:solidFill>
                          <a:srgbClr val="000000"/>
                        </a:solidFill>
                        <a:effectLst/>
                        <a:latin typeface="Calibri" panose="020F0502020204030204" pitchFamily="34" charset="0"/>
                      </a:endParaRPr>
                    </a:p>
                  </a:txBody>
                  <a:tcPr marL="3274" marR="3274" marT="3274" marB="0" anchor="ctr"/>
                </a:tc>
                <a:tc vMerge="1">
                  <a:txBody>
                    <a:bodyPr/>
                    <a:lstStyle/>
                    <a:p>
                      <a:endParaRPr lang="en-ID"/>
                    </a:p>
                  </a:txBody>
                  <a:tcPr/>
                </a:tc>
                <a:tc vMerge="1">
                  <a:txBody>
                    <a:bodyPr/>
                    <a:lstStyle/>
                    <a:p>
                      <a:endParaRPr lang="en-ID"/>
                    </a:p>
                  </a:txBody>
                  <a:tcPr/>
                </a:tc>
                <a:tc>
                  <a:txBody>
                    <a:bodyPr/>
                    <a:lstStyle/>
                    <a:p>
                      <a:pPr algn="ctr" fontAlgn="ctr"/>
                      <a:r>
                        <a:rPr lang="en-ID" sz="1100" u="none" strike="noStrike" dirty="0" err="1">
                          <a:effectLst/>
                        </a:rPr>
                        <a:t>Deteksi</a:t>
                      </a:r>
                      <a:r>
                        <a:rPr lang="en-ID" sz="1100" u="none" strike="noStrike" dirty="0">
                          <a:effectLst/>
                        </a:rPr>
                        <a:t> </a:t>
                      </a:r>
                      <a:r>
                        <a:rPr lang="en-ID" sz="1100" u="none" strike="noStrike" dirty="0" err="1">
                          <a:effectLst/>
                        </a:rPr>
                        <a:t>berbasis</a:t>
                      </a:r>
                      <a:r>
                        <a:rPr lang="en-ID" sz="1100" u="none" strike="noStrike" dirty="0">
                          <a:effectLst/>
                        </a:rPr>
                        <a:t> </a:t>
                      </a:r>
                      <a:r>
                        <a:rPr lang="en-ID" sz="1100" u="none" strike="noStrike" dirty="0" err="1">
                          <a:effectLst/>
                        </a:rPr>
                        <a:t>mesin</a:t>
                      </a:r>
                      <a:r>
                        <a:rPr lang="en-ID" sz="1100" u="none" strike="noStrike" dirty="0">
                          <a:effectLst/>
                        </a:rPr>
                        <a:t> (semi-</a:t>
                      </a:r>
                      <a:r>
                        <a:rPr lang="en-ID" sz="1100" u="none" strike="noStrike" dirty="0" err="1">
                          <a:effectLst/>
                        </a:rPr>
                        <a:t>otomatis</a:t>
                      </a:r>
                      <a:r>
                        <a:rPr lang="en-ID" sz="1100" u="none" strike="noStrike" dirty="0">
                          <a:effectLst/>
                        </a:rPr>
                        <a:t> </a:t>
                      </a:r>
                      <a:r>
                        <a:rPr lang="en-ID" sz="1100" u="none" strike="noStrike" dirty="0" err="1">
                          <a:effectLst/>
                        </a:rPr>
                        <a:t>dengan</a:t>
                      </a:r>
                      <a:r>
                        <a:rPr lang="en-ID" sz="1100" u="none" strike="noStrike" dirty="0">
                          <a:effectLst/>
                        </a:rPr>
                        <a:t> </a:t>
                      </a:r>
                      <a:r>
                        <a:rPr lang="en-ID" sz="1100" u="none" strike="noStrike" dirty="0" err="1">
                          <a:effectLst/>
                        </a:rPr>
                        <a:t>notifikasi</a:t>
                      </a:r>
                      <a:r>
                        <a:rPr lang="en-ID" sz="1100" u="none" strike="noStrike" dirty="0">
                          <a:effectLst/>
                        </a:rPr>
                        <a:t> oleh </a:t>
                      </a:r>
                      <a:r>
                        <a:rPr lang="en-ID" sz="1100" u="none" strike="noStrike" dirty="0" err="1">
                          <a:effectLst/>
                        </a:rPr>
                        <a:t>cahaya</a:t>
                      </a:r>
                      <a:r>
                        <a:rPr lang="en-ID" sz="1100" u="none" strike="noStrike" dirty="0">
                          <a:effectLst/>
                        </a:rPr>
                        <a:t>, bel, </a:t>
                      </a:r>
                      <a:r>
                        <a:rPr lang="en-ID" sz="1100" u="none" strike="noStrike" dirty="0" err="1">
                          <a:effectLst/>
                        </a:rPr>
                        <a:t>dll</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penggunaan</a:t>
                      </a:r>
                      <a:r>
                        <a:rPr lang="en-ID" sz="1100" u="none" strike="noStrike" dirty="0">
                          <a:effectLst/>
                        </a:rPr>
                        <a:t> </a:t>
                      </a:r>
                      <a:r>
                        <a:rPr lang="en-ID" sz="1100" u="none" strike="noStrike" dirty="0" err="1">
                          <a:effectLst/>
                        </a:rPr>
                        <a:t>peralatan</a:t>
                      </a:r>
                      <a:r>
                        <a:rPr lang="en-ID" sz="1100" u="none" strike="noStrike" dirty="0">
                          <a:effectLst/>
                        </a:rPr>
                        <a:t> </a:t>
                      </a:r>
                      <a:r>
                        <a:rPr lang="en-ID" sz="1100" u="none" strike="noStrike" dirty="0" err="1">
                          <a:effectLst/>
                        </a:rPr>
                        <a:t>inspeksi</a:t>
                      </a:r>
                      <a:r>
                        <a:rPr lang="en-ID" sz="1100" u="none" strike="noStrike" dirty="0">
                          <a:effectLst/>
                        </a:rPr>
                        <a:t> </a:t>
                      </a:r>
                      <a:r>
                        <a:rPr lang="en-ID" sz="1100" u="none" strike="noStrike" dirty="0" err="1">
                          <a:effectLst/>
                        </a:rPr>
                        <a:t>seperti</a:t>
                      </a:r>
                      <a:r>
                        <a:rPr lang="en-ID" sz="1100" u="none" strike="noStrike" dirty="0">
                          <a:effectLst/>
                        </a:rPr>
                        <a:t> </a:t>
                      </a:r>
                      <a:r>
                        <a:rPr lang="en-ID" sz="1100" u="none" strike="noStrike" dirty="0" err="1">
                          <a:effectLst/>
                        </a:rPr>
                        <a:t>mesin</a:t>
                      </a:r>
                      <a:r>
                        <a:rPr lang="en-ID" sz="1100" u="none" strike="noStrike" dirty="0">
                          <a:effectLst/>
                        </a:rPr>
                        <a:t> </a:t>
                      </a:r>
                      <a:r>
                        <a:rPr lang="en-ID" sz="1100" u="none" strike="noStrike" dirty="0" err="1">
                          <a:effectLst/>
                        </a:rPr>
                        <a:t>pengukur</a:t>
                      </a:r>
                      <a:r>
                        <a:rPr lang="en-ID" sz="1100" u="none" strike="noStrike" dirty="0">
                          <a:effectLst/>
                        </a:rPr>
                        <a:t> </a:t>
                      </a:r>
                      <a:r>
                        <a:rPr lang="en-ID" sz="1100" u="none" strike="noStrike" dirty="0" err="1">
                          <a:effectLst/>
                        </a:rPr>
                        <a:t>koodinat</a:t>
                      </a:r>
                      <a:r>
                        <a:rPr lang="en-ID" sz="1100" u="none" strike="noStrike" dirty="0">
                          <a:effectLst/>
                        </a:rPr>
                        <a:t> yang </a:t>
                      </a:r>
                      <a:r>
                        <a:rPr lang="en-ID" sz="1100" u="none" strike="noStrike" dirty="0" err="1">
                          <a:effectLst/>
                        </a:rPr>
                        <a:t>akan</a:t>
                      </a:r>
                      <a:r>
                        <a:rPr lang="en-ID" sz="1100" u="none" strike="noStrike" dirty="0">
                          <a:effectLst/>
                        </a:rPr>
                        <a:t> </a:t>
                      </a:r>
                      <a:r>
                        <a:rPr lang="en-ID" sz="1100" u="none" strike="noStrike" dirty="0" err="1">
                          <a:effectLst/>
                        </a:rPr>
                        <a:t>mendeteksi</a:t>
                      </a:r>
                      <a:r>
                        <a:rPr lang="en-ID" sz="1100" u="none" strike="noStrike" dirty="0">
                          <a:effectLst/>
                        </a:rPr>
                        <a:t> failure mode or failure cause (</a:t>
                      </a:r>
                      <a:r>
                        <a:rPr lang="en-ID" sz="1100" u="none" strike="noStrike" dirty="0" err="1">
                          <a:effectLst/>
                        </a:rPr>
                        <a:t>termasuk</a:t>
                      </a:r>
                      <a:r>
                        <a:rPr lang="en-ID" sz="1100" u="none" strike="noStrike" dirty="0">
                          <a:effectLst/>
                        </a:rPr>
                        <a:t> </a:t>
                      </a:r>
                      <a:r>
                        <a:rPr lang="en-ID" sz="1100" u="none" strike="noStrike" dirty="0" err="1">
                          <a:effectLst/>
                        </a:rPr>
                        <a:t>pemeriksaan</a:t>
                      </a:r>
                      <a:r>
                        <a:rPr lang="en-ID" sz="1100" u="none" strike="noStrike" dirty="0">
                          <a:effectLst/>
                        </a:rPr>
                        <a:t> </a:t>
                      </a:r>
                      <a:r>
                        <a:rPr lang="en-ID" sz="1100" u="none" strike="noStrike" dirty="0" err="1">
                          <a:effectLst/>
                        </a:rPr>
                        <a:t>sampel</a:t>
                      </a:r>
                      <a:r>
                        <a:rPr lang="en-ID" sz="1100" u="none" strike="noStrike" dirty="0">
                          <a:effectLst/>
                        </a:rPr>
                        <a:t> </a:t>
                      </a:r>
                      <a:r>
                        <a:rPr lang="en-ID" sz="1100" u="none" strike="noStrike" dirty="0" err="1">
                          <a:effectLst/>
                        </a:rPr>
                        <a:t>produk</a:t>
                      </a:r>
                      <a:r>
                        <a:rPr lang="en-ID" sz="1100" u="none" strike="noStrike" dirty="0">
                          <a:effectLst/>
                        </a:rPr>
                        <a:t>)</a:t>
                      </a:r>
                      <a:endParaRPr lang="en-ID" sz="1100" b="0" i="0" u="none" strike="noStrike" dirty="0">
                        <a:solidFill>
                          <a:srgbClr val="000000"/>
                        </a:solidFill>
                        <a:effectLst/>
                        <a:latin typeface="Calibri" panose="020F0502020204030204" pitchFamily="34" charset="0"/>
                      </a:endParaRPr>
                    </a:p>
                  </a:txBody>
                  <a:tcPr marL="3274" marR="3274" marT="3274" marB="0" anchor="ctr"/>
                </a:tc>
                <a:extLst>
                  <a:ext uri="{0D108BD9-81ED-4DB2-BD59-A6C34878D82A}">
                    <a16:rowId xmlns:a16="http://schemas.microsoft.com/office/drawing/2014/main" val="970995944"/>
                  </a:ext>
                </a:extLst>
              </a:tr>
            </a:tbl>
          </a:graphicData>
        </a:graphic>
      </p:graphicFrame>
      <p:sp>
        <p:nvSpPr>
          <p:cNvPr id="7" name="Text Box 2">
            <a:extLst>
              <a:ext uri="{FF2B5EF4-FFF2-40B4-BE49-F238E27FC236}">
                <a16:creationId xmlns:a16="http://schemas.microsoft.com/office/drawing/2014/main" id="{E7CF8243-E3D5-0D49-9351-015D34AD5B30}"/>
              </a:ext>
            </a:extLst>
          </p:cNvPr>
          <p:cNvSpPr txBox="1">
            <a:spLocks noChangeArrowheads="1"/>
          </p:cNvSpPr>
          <p:nvPr/>
        </p:nvSpPr>
        <p:spPr bwMode="auto">
          <a:xfrm>
            <a:off x="6022563" y="158911"/>
            <a:ext cx="307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Detection</a:t>
            </a:r>
            <a:endParaRPr lang="en-US" altLang="id-ID" sz="2400" dirty="0">
              <a:latin typeface="Verdana" panose="020B0604030504040204" pitchFamily="34" charset="0"/>
            </a:endParaRPr>
          </a:p>
        </p:txBody>
      </p:sp>
      <p:sp>
        <p:nvSpPr>
          <p:cNvPr id="2" name="Footer Placeholder 1">
            <a:extLst>
              <a:ext uri="{FF2B5EF4-FFF2-40B4-BE49-F238E27FC236}">
                <a16:creationId xmlns:a16="http://schemas.microsoft.com/office/drawing/2014/main" id="{829F5F9A-B549-400E-AA0C-3E42AF943ABC}"/>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158943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271884" y="6356352"/>
            <a:ext cx="2228850" cy="365125"/>
          </a:xfrm>
        </p:spPr>
        <p:txBody>
          <a:bodyPr/>
          <a:lstStyle/>
          <a:p>
            <a:pPr>
              <a:defRPr/>
            </a:pPr>
            <a:fld id="{6479658B-7F9C-4333-9499-869B8642C574}" type="slidenum">
              <a:rPr lang="en-US" smtClean="0"/>
              <a:pPr>
                <a:defRPr/>
              </a:pPr>
              <a:t>65</a:t>
            </a:fld>
            <a:endParaRPr lang="en-US"/>
          </a:p>
        </p:txBody>
      </p:sp>
      <p:sp>
        <p:nvSpPr>
          <p:cNvPr id="4" name="Rectangle 3"/>
          <p:cNvSpPr/>
          <p:nvPr/>
        </p:nvSpPr>
        <p:spPr>
          <a:xfrm>
            <a:off x="0" y="-22824"/>
            <a:ext cx="253732" cy="6880824"/>
          </a:xfrm>
          <a:prstGeom prst="rect">
            <a:avLst/>
          </a:prstGeom>
          <a:solidFill>
            <a:srgbClr val="54823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B422892D-E07F-48CD-95A0-3EAD01838CE7}"/>
              </a:ext>
            </a:extLst>
          </p:cNvPr>
          <p:cNvGraphicFramePr>
            <a:graphicFrameLocks noGrp="1"/>
          </p:cNvGraphicFramePr>
          <p:nvPr>
            <p:extLst>
              <p:ext uri="{D42A27DB-BD31-4B8C-83A1-F6EECF244321}">
                <p14:modId xmlns:p14="http://schemas.microsoft.com/office/powerpoint/2010/main" val="3862163683"/>
              </p:ext>
            </p:extLst>
          </p:nvPr>
        </p:nvGraphicFramePr>
        <p:xfrm>
          <a:off x="682387" y="879717"/>
          <a:ext cx="8502555" cy="5766743"/>
        </p:xfrm>
        <a:graphic>
          <a:graphicData uri="http://schemas.openxmlformats.org/drawingml/2006/table">
            <a:tbl>
              <a:tblPr>
                <a:tableStyleId>{5940675A-B579-460E-94D1-54222C63F5DA}</a:tableStyleId>
              </a:tblPr>
              <a:tblGrid>
                <a:gridCol w="455667">
                  <a:extLst>
                    <a:ext uri="{9D8B030D-6E8A-4147-A177-3AD203B41FA5}">
                      <a16:colId xmlns:a16="http://schemas.microsoft.com/office/drawing/2014/main" val="4222320312"/>
                    </a:ext>
                  </a:extLst>
                </a:gridCol>
                <a:gridCol w="1163404">
                  <a:extLst>
                    <a:ext uri="{9D8B030D-6E8A-4147-A177-3AD203B41FA5}">
                      <a16:colId xmlns:a16="http://schemas.microsoft.com/office/drawing/2014/main" val="1032872703"/>
                    </a:ext>
                  </a:extLst>
                </a:gridCol>
                <a:gridCol w="3441742">
                  <a:extLst>
                    <a:ext uri="{9D8B030D-6E8A-4147-A177-3AD203B41FA5}">
                      <a16:colId xmlns:a16="http://schemas.microsoft.com/office/drawing/2014/main" val="472081158"/>
                    </a:ext>
                  </a:extLst>
                </a:gridCol>
                <a:gridCol w="3441742">
                  <a:extLst>
                    <a:ext uri="{9D8B030D-6E8A-4147-A177-3AD203B41FA5}">
                      <a16:colId xmlns:a16="http://schemas.microsoft.com/office/drawing/2014/main" val="1892443317"/>
                    </a:ext>
                  </a:extLst>
                </a:gridCol>
              </a:tblGrid>
              <a:tr h="258893">
                <a:tc gridSpan="4">
                  <a:txBody>
                    <a:bodyPr/>
                    <a:lstStyle/>
                    <a:p>
                      <a:pPr algn="ctr" fontAlgn="ctr"/>
                      <a:r>
                        <a:rPr lang="fi-FI" sz="1400" u="none" strike="noStrike" dirty="0">
                          <a:effectLst/>
                        </a:rPr>
                        <a:t>Potensi Deteksi (D) untuk Validasi Desain Proses</a:t>
                      </a:r>
                      <a:endParaRPr lang="fi-FI" sz="1400" b="0"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810506924"/>
                  </a:ext>
                </a:extLst>
              </a:tr>
              <a:tr h="441022">
                <a:tc gridSpan="4">
                  <a:txBody>
                    <a:bodyPr/>
                    <a:lstStyle/>
                    <a:p>
                      <a:pPr algn="ctr" fontAlgn="ctr"/>
                      <a:r>
                        <a:rPr lang="en-ID" sz="1200" u="none" strike="noStrike" dirty="0" err="1">
                          <a:effectLst/>
                        </a:rPr>
                        <a:t>Kontrol</a:t>
                      </a:r>
                      <a:r>
                        <a:rPr lang="en-ID" sz="1200" u="none" strike="noStrike" dirty="0">
                          <a:effectLst/>
                        </a:rPr>
                        <a:t> </a:t>
                      </a:r>
                      <a:r>
                        <a:rPr lang="en-ID" sz="1200" u="none" strike="noStrike" dirty="0" err="1">
                          <a:effectLst/>
                        </a:rPr>
                        <a:t>deteksi</a:t>
                      </a:r>
                      <a:r>
                        <a:rPr lang="en-ID" sz="1200" u="none" strike="noStrike" dirty="0">
                          <a:effectLst/>
                        </a:rPr>
                        <a:t> </a:t>
                      </a:r>
                      <a:r>
                        <a:rPr lang="en-ID" sz="1200" u="none" strike="noStrike" dirty="0" err="1">
                          <a:effectLst/>
                        </a:rPr>
                        <a:t>diberi</a:t>
                      </a:r>
                      <a:r>
                        <a:rPr lang="en-ID" sz="1200" u="none" strike="noStrike" dirty="0">
                          <a:effectLst/>
                        </a:rPr>
                        <a:t> </a:t>
                      </a:r>
                      <a:r>
                        <a:rPr lang="en-ID" sz="1200" u="none" strike="noStrike" dirty="0" err="1">
                          <a:effectLst/>
                        </a:rPr>
                        <a:t>peringkat</a:t>
                      </a:r>
                      <a:r>
                        <a:rPr lang="en-ID" sz="1200" u="none" strike="noStrike" dirty="0">
                          <a:effectLst/>
                        </a:rPr>
                        <a:t> </a:t>
                      </a:r>
                      <a:r>
                        <a:rPr lang="en-ID" sz="1200" u="none" strike="noStrike" dirty="0" err="1">
                          <a:effectLst/>
                        </a:rPr>
                        <a:t>sesuai</a:t>
                      </a:r>
                      <a:r>
                        <a:rPr lang="en-ID" sz="1200" u="none" strike="noStrike" dirty="0">
                          <a:effectLst/>
                        </a:rPr>
                        <a:t> </a:t>
                      </a:r>
                      <a:r>
                        <a:rPr lang="en-ID" sz="1200" u="none" strike="noStrike" dirty="0" err="1">
                          <a:effectLst/>
                        </a:rPr>
                        <a:t>dengan</a:t>
                      </a:r>
                      <a:r>
                        <a:rPr lang="en-ID" sz="1200" u="none" strike="noStrike" dirty="0">
                          <a:effectLst/>
                        </a:rPr>
                        <a:t> </a:t>
                      </a:r>
                      <a:r>
                        <a:rPr lang="en-ID" sz="1200" u="none" strike="noStrike" dirty="0" err="1">
                          <a:effectLst/>
                        </a:rPr>
                        <a:t>Kematangan</a:t>
                      </a:r>
                      <a:r>
                        <a:rPr lang="en-ID" sz="1200" u="none" strike="noStrike" dirty="0">
                          <a:effectLst/>
                        </a:rPr>
                        <a:t> </a:t>
                      </a:r>
                      <a:r>
                        <a:rPr lang="en-ID" sz="1200" u="none" strike="noStrike" dirty="0" err="1">
                          <a:effectLst/>
                        </a:rPr>
                        <a:t>Metode</a:t>
                      </a:r>
                      <a:r>
                        <a:rPr lang="en-ID" sz="1200" u="none" strike="noStrike" dirty="0">
                          <a:effectLst/>
                        </a:rPr>
                        <a:t> </a:t>
                      </a:r>
                      <a:r>
                        <a:rPr lang="en-ID" sz="1200" u="none" strike="noStrike" dirty="0" err="1">
                          <a:effectLst/>
                        </a:rPr>
                        <a:t>Deteksi</a:t>
                      </a:r>
                      <a:r>
                        <a:rPr lang="en-ID" sz="1200" u="none" strike="noStrike" dirty="0">
                          <a:effectLst/>
                        </a:rPr>
                        <a:t>, </a:t>
                      </a:r>
                      <a:br>
                        <a:rPr lang="en-ID" sz="1200" u="none" strike="noStrike" dirty="0">
                          <a:effectLst/>
                        </a:rPr>
                      </a:br>
                      <a:r>
                        <a:rPr lang="en-ID" sz="1200" u="none" strike="noStrike" dirty="0">
                          <a:effectLst/>
                        </a:rPr>
                        <a:t>dan </a:t>
                      </a:r>
                      <a:r>
                        <a:rPr lang="en-ID" sz="1200" u="none" strike="noStrike" dirty="0" err="1">
                          <a:effectLst/>
                        </a:rPr>
                        <a:t>peluang</a:t>
                      </a:r>
                      <a:r>
                        <a:rPr lang="en-ID" sz="1200" u="none" strike="noStrike" dirty="0">
                          <a:effectLst/>
                        </a:rPr>
                        <a:t> </a:t>
                      </a:r>
                      <a:r>
                        <a:rPr lang="en-ID" sz="1200" u="none" strike="noStrike" dirty="0" err="1">
                          <a:effectLst/>
                        </a:rPr>
                        <a:t>untuk</a:t>
                      </a:r>
                      <a:r>
                        <a:rPr lang="en-ID" sz="1200" u="none" strike="noStrike" dirty="0">
                          <a:effectLst/>
                        </a:rPr>
                        <a:t> </a:t>
                      </a:r>
                      <a:r>
                        <a:rPr lang="en-ID" sz="1200" u="none" strike="noStrike" dirty="0" err="1">
                          <a:effectLst/>
                        </a:rPr>
                        <a:t>Deteksi</a:t>
                      </a:r>
                      <a:endParaRPr lang="en-ID" sz="1200" b="0"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3396642883"/>
                  </a:ext>
                </a:extLst>
              </a:tr>
              <a:tr h="659576">
                <a:tc>
                  <a:txBody>
                    <a:bodyPr/>
                    <a:lstStyle/>
                    <a:p>
                      <a:pPr algn="ctr" fontAlgn="ctr"/>
                      <a:r>
                        <a:rPr lang="en-ID" sz="1400" b="1" u="none" strike="noStrike">
                          <a:effectLst/>
                        </a:rPr>
                        <a:t>D</a:t>
                      </a:r>
                      <a:endParaRPr lang="en-ID" sz="1400" b="1" i="0" u="none" strike="noStrike">
                        <a:solidFill>
                          <a:srgbClr val="000000"/>
                        </a:solidFill>
                        <a:effectLst/>
                        <a:latin typeface="Calibri" panose="020F0502020204030204" pitchFamily="34" charset="0"/>
                      </a:endParaRPr>
                    </a:p>
                  </a:txBody>
                  <a:tcPr marL="3274" marR="3274" marT="3274" marB="0" anchor="ctr">
                    <a:solidFill>
                      <a:schemeClr val="bg1"/>
                    </a:solidFill>
                  </a:tcPr>
                </a:tc>
                <a:tc>
                  <a:txBody>
                    <a:bodyPr/>
                    <a:lstStyle/>
                    <a:p>
                      <a:pPr algn="ctr" fontAlgn="ctr"/>
                      <a:r>
                        <a:rPr lang="en-ID" sz="1200" b="1" u="none" strike="noStrike">
                          <a:effectLst/>
                        </a:rPr>
                        <a:t>Kemampuan untuk mendeteksi</a:t>
                      </a:r>
                      <a:endParaRPr lang="en-ID" sz="1200" b="1" i="0" u="none" strike="noStrike">
                        <a:solidFill>
                          <a:srgbClr val="000000"/>
                        </a:solidFill>
                        <a:effectLst/>
                        <a:latin typeface="Calibri" panose="020F0502020204030204" pitchFamily="34" charset="0"/>
                      </a:endParaRPr>
                    </a:p>
                  </a:txBody>
                  <a:tcPr marL="3274" marR="3274" marT="3274" marB="0" anchor="ctr">
                    <a:solidFill>
                      <a:schemeClr val="bg1"/>
                    </a:solidFill>
                  </a:tcPr>
                </a:tc>
                <a:tc>
                  <a:txBody>
                    <a:bodyPr/>
                    <a:lstStyle/>
                    <a:p>
                      <a:pPr algn="ctr" fontAlgn="ctr"/>
                      <a:r>
                        <a:rPr lang="en-ID" sz="1200" b="1" u="none" strike="noStrike">
                          <a:effectLst/>
                        </a:rPr>
                        <a:t>Kemampuan metode Deteksi</a:t>
                      </a:r>
                      <a:endParaRPr lang="en-ID" sz="1200" b="1" i="0" u="none" strike="noStrike">
                        <a:solidFill>
                          <a:srgbClr val="000000"/>
                        </a:solidFill>
                        <a:effectLst/>
                        <a:latin typeface="Calibri" panose="020F0502020204030204" pitchFamily="34" charset="0"/>
                      </a:endParaRPr>
                    </a:p>
                  </a:txBody>
                  <a:tcPr marL="3274" marR="3274" marT="3274" marB="0" anchor="ctr">
                    <a:solidFill>
                      <a:schemeClr val="bg1"/>
                    </a:solidFill>
                  </a:tcPr>
                </a:tc>
                <a:tc>
                  <a:txBody>
                    <a:bodyPr/>
                    <a:lstStyle/>
                    <a:p>
                      <a:pPr algn="ctr" fontAlgn="ctr"/>
                      <a:r>
                        <a:rPr lang="en-ID" sz="1200" b="1" u="none" strike="noStrike" dirty="0" err="1">
                          <a:effectLst/>
                        </a:rPr>
                        <a:t>Peluang</a:t>
                      </a:r>
                      <a:r>
                        <a:rPr lang="en-ID" sz="1200" b="1" u="none" strike="noStrike" dirty="0">
                          <a:effectLst/>
                        </a:rPr>
                        <a:t> </a:t>
                      </a:r>
                      <a:r>
                        <a:rPr lang="en-ID" sz="1200" b="1" u="none" strike="noStrike" dirty="0" err="1">
                          <a:effectLst/>
                        </a:rPr>
                        <a:t>untuk</a:t>
                      </a:r>
                      <a:r>
                        <a:rPr lang="en-ID" sz="1200" b="1" u="none" strike="noStrike" dirty="0">
                          <a:effectLst/>
                        </a:rPr>
                        <a:t> </a:t>
                      </a:r>
                      <a:r>
                        <a:rPr lang="en-ID" sz="1200" b="1" u="none" strike="noStrike" dirty="0" err="1">
                          <a:effectLst/>
                        </a:rPr>
                        <a:t>Deteksi</a:t>
                      </a:r>
                      <a:endParaRPr lang="en-ID" sz="1200" b="1"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extLst>
                  <a:ext uri="{0D108BD9-81ED-4DB2-BD59-A6C34878D82A}">
                    <a16:rowId xmlns:a16="http://schemas.microsoft.com/office/drawing/2014/main" val="2734358618"/>
                  </a:ext>
                </a:extLst>
              </a:tr>
              <a:tr h="1606647">
                <a:tc>
                  <a:txBody>
                    <a:bodyPr/>
                    <a:lstStyle/>
                    <a:p>
                      <a:pPr algn="ctr" fontAlgn="ctr"/>
                      <a:r>
                        <a:rPr lang="en-ID" sz="1200" b="1" u="none" strike="noStrike" dirty="0">
                          <a:effectLst/>
                        </a:rPr>
                        <a:t>4</a:t>
                      </a:r>
                      <a:endParaRPr lang="en-ID" sz="1200" b="1"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tc rowSpan="3">
                  <a:txBody>
                    <a:bodyPr/>
                    <a:lstStyle/>
                    <a:p>
                      <a:pPr algn="ctr" fontAlgn="ctr"/>
                      <a:r>
                        <a:rPr lang="en-ID" sz="1100" u="none" strike="noStrike">
                          <a:effectLst/>
                        </a:rPr>
                        <a:t>Tinggi</a:t>
                      </a:r>
                      <a:endParaRPr lang="en-ID" sz="1100" b="0" i="0" u="none" strike="noStrike">
                        <a:solidFill>
                          <a:srgbClr val="000000"/>
                        </a:solidFill>
                        <a:effectLst/>
                        <a:latin typeface="Calibri" panose="020F0502020204030204" pitchFamily="34" charset="0"/>
                      </a:endParaRPr>
                    </a:p>
                  </a:txBody>
                  <a:tcPr marL="3274" marR="3274" marT="3274" marB="0" anchor="ctr">
                    <a:solidFill>
                      <a:schemeClr val="bg1"/>
                    </a:solidFill>
                  </a:tcPr>
                </a:tc>
                <a:tc rowSpan="2">
                  <a:txBody>
                    <a:bodyPr/>
                    <a:lstStyle/>
                    <a:p>
                      <a:pPr algn="ctr" fontAlgn="ctr"/>
                      <a:r>
                        <a:rPr lang="en-ID" sz="1100" u="none" strike="noStrike" dirty="0">
                          <a:effectLst/>
                        </a:rPr>
                        <a:t>Sistem </a:t>
                      </a:r>
                      <a:r>
                        <a:rPr lang="en-ID" sz="1100" u="none" strike="noStrike" dirty="0" err="1">
                          <a:effectLst/>
                        </a:rPr>
                        <a:t>telah</a:t>
                      </a:r>
                      <a:r>
                        <a:rPr lang="en-ID" sz="1100" u="none" strike="noStrike" dirty="0">
                          <a:effectLst/>
                        </a:rPr>
                        <a:t> </a:t>
                      </a:r>
                      <a:r>
                        <a:rPr lang="en-ID" sz="1100" u="none" strike="noStrike" dirty="0" err="1">
                          <a:effectLst/>
                        </a:rPr>
                        <a:t>terbukti</a:t>
                      </a:r>
                      <a:r>
                        <a:rPr lang="en-ID" sz="1100" u="none" strike="noStrike" dirty="0">
                          <a:effectLst/>
                        </a:rPr>
                        <a:t> </a:t>
                      </a:r>
                      <a:r>
                        <a:rPr lang="en-ID" sz="1100" u="none" strike="noStrike" dirty="0" err="1">
                          <a:effectLst/>
                        </a:rPr>
                        <a:t>efektif</a:t>
                      </a:r>
                      <a:r>
                        <a:rPr lang="en-ID" sz="1100" u="none" strike="noStrike" dirty="0">
                          <a:effectLst/>
                        </a:rPr>
                        <a:t> dan </a:t>
                      </a:r>
                      <a:r>
                        <a:rPr lang="en-ID" sz="1100" u="none" strike="noStrike" dirty="0" err="1">
                          <a:effectLst/>
                        </a:rPr>
                        <a:t>andal</a:t>
                      </a:r>
                      <a:r>
                        <a:rPr lang="en-ID" sz="1100" u="none" strike="noStrike" dirty="0">
                          <a:effectLst/>
                        </a:rPr>
                        <a:t> (mis. </a:t>
                      </a:r>
                      <a:r>
                        <a:rPr lang="en-ID" sz="1100" u="none" strike="noStrike" dirty="0" err="1">
                          <a:effectLst/>
                        </a:rPr>
                        <a:t>Pabrik</a:t>
                      </a:r>
                      <a:r>
                        <a:rPr lang="en-ID" sz="1100" u="none" strike="noStrike" dirty="0">
                          <a:effectLst/>
                        </a:rPr>
                        <a:t> </a:t>
                      </a:r>
                      <a:r>
                        <a:rPr lang="en-ID" sz="1100" u="none" strike="noStrike" dirty="0" err="1">
                          <a:effectLst/>
                        </a:rPr>
                        <a:t>memiliki</a:t>
                      </a:r>
                      <a:r>
                        <a:rPr lang="en-ID" sz="1100" u="none" strike="noStrike" dirty="0">
                          <a:effectLst/>
                        </a:rPr>
                        <a:t> </a:t>
                      </a:r>
                      <a:r>
                        <a:rPr lang="en-ID" sz="1100" u="none" strike="noStrike" dirty="0" err="1">
                          <a:effectLst/>
                        </a:rPr>
                        <a:t>pengalaman</a:t>
                      </a:r>
                      <a:r>
                        <a:rPr lang="en-ID" sz="1100" u="none" strike="noStrike" dirty="0">
                          <a:effectLst/>
                        </a:rPr>
                        <a:t> </a:t>
                      </a:r>
                      <a:r>
                        <a:rPr lang="en-ID" sz="1100" u="none" strike="noStrike" dirty="0" err="1">
                          <a:effectLst/>
                        </a:rPr>
                        <a:t>dengan</a:t>
                      </a:r>
                      <a:r>
                        <a:rPr lang="en-ID" sz="1100" u="none" strike="noStrike" dirty="0">
                          <a:effectLst/>
                        </a:rPr>
                        <a:t> </a:t>
                      </a:r>
                      <a:r>
                        <a:rPr lang="en-ID" sz="1100" u="none" strike="noStrike" dirty="0" err="1">
                          <a:effectLst/>
                        </a:rPr>
                        <a:t>metode</a:t>
                      </a:r>
                      <a:r>
                        <a:rPr lang="en-ID" sz="1100" u="none" strike="noStrike" dirty="0">
                          <a:effectLst/>
                        </a:rPr>
                        <a:t> pada proses yang </a:t>
                      </a:r>
                      <a:r>
                        <a:rPr lang="en-ID" sz="1100" u="none" strike="noStrike" dirty="0" err="1">
                          <a:effectLst/>
                        </a:rPr>
                        <a:t>identik</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aplikasi</a:t>
                      </a:r>
                      <a:r>
                        <a:rPr lang="en-ID" sz="1100" u="none" strike="noStrike" dirty="0">
                          <a:effectLst/>
                        </a:rPr>
                        <a:t> </a:t>
                      </a:r>
                      <a:r>
                        <a:rPr lang="en-ID" sz="1100" u="none" strike="noStrike" dirty="0" err="1">
                          <a:effectLst/>
                        </a:rPr>
                        <a:t>ini</a:t>
                      </a:r>
                      <a:r>
                        <a:rPr lang="en-ID" sz="1100" u="none" strike="noStrike" dirty="0">
                          <a:effectLst/>
                        </a:rPr>
                        <a:t>), </a:t>
                      </a:r>
                      <a:r>
                        <a:rPr lang="en-ID" sz="1100" u="none" strike="noStrike" dirty="0" err="1">
                          <a:effectLst/>
                        </a:rPr>
                        <a:t>hasil</a:t>
                      </a:r>
                      <a:r>
                        <a:rPr lang="en-ID" sz="1100" u="none" strike="noStrike" dirty="0">
                          <a:effectLst/>
                        </a:rPr>
                        <a:t> </a:t>
                      </a:r>
                      <a:r>
                        <a:rPr lang="en-ID" sz="1100" u="none" strike="noStrike" dirty="0" err="1">
                          <a:effectLst/>
                        </a:rPr>
                        <a:t>pengukuran</a:t>
                      </a:r>
                      <a:r>
                        <a:rPr lang="en-ID" sz="1100" u="none" strike="noStrike" dirty="0">
                          <a:effectLst/>
                        </a:rPr>
                        <a:t> R&amp;R </a:t>
                      </a:r>
                      <a:r>
                        <a:rPr lang="en-ID" sz="1100" u="none" strike="noStrike" dirty="0" err="1">
                          <a:effectLst/>
                        </a:rPr>
                        <a:t>dapat</a:t>
                      </a:r>
                      <a:r>
                        <a:rPr lang="en-ID" sz="1100" u="none" strike="noStrike" dirty="0">
                          <a:effectLst/>
                        </a:rPr>
                        <a:t> </a:t>
                      </a:r>
                      <a:r>
                        <a:rPr lang="en-ID" sz="1100" u="none" strike="noStrike" dirty="0" err="1">
                          <a:effectLst/>
                        </a:rPr>
                        <a:t>diterima</a:t>
                      </a:r>
                      <a:r>
                        <a:rPr lang="en-ID" sz="1100" u="none" strike="noStrike" dirty="0">
                          <a:effectLst/>
                        </a:rPr>
                        <a:t>, </a:t>
                      </a:r>
                      <a:r>
                        <a:rPr lang="en-ID" sz="1100" u="none" strike="noStrike" dirty="0" err="1">
                          <a:effectLst/>
                        </a:rPr>
                        <a:t>dll</a:t>
                      </a:r>
                      <a:r>
                        <a:rPr lang="en-ID" sz="1100" u="none" strike="noStrike" dirty="0">
                          <a:effectLst/>
                        </a:rPr>
                        <a:t>.</a:t>
                      </a:r>
                      <a:endParaRPr lang="en-ID" sz="1100" b="0"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tc>
                  <a:txBody>
                    <a:bodyPr/>
                    <a:lstStyle/>
                    <a:p>
                      <a:pPr algn="ctr" fontAlgn="ctr"/>
                      <a:r>
                        <a:rPr lang="en-ID" sz="1100" u="none" strike="noStrike" dirty="0" err="1">
                          <a:effectLst/>
                        </a:rPr>
                        <a:t>Metode</a:t>
                      </a:r>
                      <a:r>
                        <a:rPr lang="en-ID" sz="1100" u="none" strike="noStrike" dirty="0">
                          <a:effectLst/>
                        </a:rPr>
                        <a:t> </a:t>
                      </a:r>
                      <a:r>
                        <a:rPr lang="en-ID" sz="1100" u="none" strike="noStrike" dirty="0" err="1">
                          <a:effectLst/>
                        </a:rPr>
                        <a:t>deteksi</a:t>
                      </a:r>
                      <a:r>
                        <a:rPr lang="en-ID" sz="1100" u="none" strike="noStrike" dirty="0">
                          <a:effectLst/>
                        </a:rPr>
                        <a:t> </a:t>
                      </a:r>
                      <a:r>
                        <a:rPr lang="en-ID" sz="1100" u="none" strike="noStrike" dirty="0" err="1">
                          <a:effectLst/>
                        </a:rPr>
                        <a:t>otomatis</a:t>
                      </a:r>
                      <a:r>
                        <a:rPr lang="en-ID" sz="1100" u="none" strike="noStrike" dirty="0">
                          <a:effectLst/>
                        </a:rPr>
                        <a:t> </a:t>
                      </a:r>
                      <a:r>
                        <a:rPr lang="en-ID" sz="1100" u="none" strike="noStrike" dirty="0" err="1">
                          <a:effectLst/>
                        </a:rPr>
                        <a:t>berbasis</a:t>
                      </a:r>
                      <a:r>
                        <a:rPr lang="en-ID" sz="1100" u="none" strike="noStrike" dirty="0">
                          <a:effectLst/>
                        </a:rPr>
                        <a:t> </a:t>
                      </a:r>
                      <a:r>
                        <a:rPr lang="en-ID" sz="1100" u="none" strike="noStrike" dirty="0" err="1">
                          <a:effectLst/>
                        </a:rPr>
                        <a:t>mesin</a:t>
                      </a:r>
                      <a:r>
                        <a:rPr lang="en-ID" sz="1100" u="none" strike="noStrike" dirty="0">
                          <a:effectLst/>
                        </a:rPr>
                        <a:t> yang </a:t>
                      </a:r>
                      <a:r>
                        <a:rPr lang="en-ID" sz="1100" u="none" strike="noStrike" dirty="0" err="1">
                          <a:effectLst/>
                        </a:rPr>
                        <a:t>akan</a:t>
                      </a:r>
                      <a:r>
                        <a:rPr lang="en-ID" sz="1100" u="none" strike="noStrike" dirty="0">
                          <a:effectLst/>
                        </a:rPr>
                        <a:t> </a:t>
                      </a:r>
                      <a:r>
                        <a:rPr lang="en-ID" sz="1100" u="none" strike="noStrike" dirty="0" err="1">
                          <a:effectLst/>
                        </a:rPr>
                        <a:t>mendeteksi</a:t>
                      </a:r>
                      <a:r>
                        <a:rPr lang="en-ID" sz="1100" u="none" strike="noStrike" dirty="0">
                          <a:effectLst/>
                        </a:rPr>
                        <a:t> mode </a:t>
                      </a:r>
                      <a:r>
                        <a:rPr lang="en-ID" sz="1100" u="none" strike="noStrike" dirty="0" err="1">
                          <a:effectLst/>
                        </a:rPr>
                        <a:t>kegagalan</a:t>
                      </a:r>
                      <a:r>
                        <a:rPr lang="en-ID" sz="1100" u="none" strike="noStrike" dirty="0">
                          <a:effectLst/>
                        </a:rPr>
                        <a:t> di </a:t>
                      </a:r>
                      <a:r>
                        <a:rPr lang="en-ID" sz="1100" u="none" strike="noStrike" dirty="0" err="1">
                          <a:effectLst/>
                        </a:rPr>
                        <a:t>bagian</a:t>
                      </a:r>
                      <a:r>
                        <a:rPr lang="en-ID" sz="1100" u="none" strike="noStrike" dirty="0">
                          <a:effectLst/>
                        </a:rPr>
                        <a:t> </a:t>
                      </a:r>
                      <a:r>
                        <a:rPr lang="en-ID" sz="1100" u="none" strike="noStrike" dirty="0" err="1">
                          <a:effectLst/>
                        </a:rPr>
                        <a:t>hilir</a:t>
                      </a:r>
                      <a:r>
                        <a:rPr lang="en-ID" sz="1100" u="none" strike="noStrike" dirty="0">
                          <a:effectLst/>
                        </a:rPr>
                        <a:t>, </a:t>
                      </a:r>
                      <a:r>
                        <a:rPr lang="en-ID" sz="1100" u="none" strike="noStrike" dirty="0" err="1">
                          <a:effectLst/>
                        </a:rPr>
                        <a:t>mencegah</a:t>
                      </a:r>
                      <a:r>
                        <a:rPr lang="en-ID" sz="1100" u="none" strike="noStrike" dirty="0">
                          <a:effectLst/>
                        </a:rPr>
                        <a:t> proses </a:t>
                      </a:r>
                      <a:r>
                        <a:rPr lang="en-ID" sz="1100" u="none" strike="noStrike" dirty="0" err="1">
                          <a:effectLst/>
                        </a:rPr>
                        <a:t>lebih</a:t>
                      </a:r>
                      <a:r>
                        <a:rPr lang="en-ID" sz="1100" u="none" strike="noStrike" dirty="0">
                          <a:effectLst/>
                        </a:rPr>
                        <a:t> </a:t>
                      </a:r>
                      <a:r>
                        <a:rPr lang="en-ID" sz="1100" u="none" strike="noStrike" dirty="0" err="1">
                          <a:effectLst/>
                        </a:rPr>
                        <a:t>lanjut</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sistem</a:t>
                      </a:r>
                      <a:r>
                        <a:rPr lang="en-ID" sz="1100" u="none" strike="noStrike" dirty="0">
                          <a:effectLst/>
                        </a:rPr>
                        <a:t> </a:t>
                      </a:r>
                      <a:r>
                        <a:rPr lang="en-ID" sz="1100" u="none" strike="noStrike" dirty="0" err="1">
                          <a:effectLst/>
                        </a:rPr>
                        <a:t>akan</a:t>
                      </a:r>
                      <a:r>
                        <a:rPr lang="en-ID" sz="1100" u="none" strike="noStrike" dirty="0">
                          <a:effectLst/>
                        </a:rPr>
                        <a:t> </a:t>
                      </a:r>
                      <a:r>
                        <a:rPr lang="en-ID" sz="1100" u="none" strike="noStrike" dirty="0" err="1">
                          <a:effectLst/>
                        </a:rPr>
                        <a:t>mengidentifikasi</a:t>
                      </a:r>
                      <a:r>
                        <a:rPr lang="en-ID" sz="1100" u="none" strike="noStrike" dirty="0">
                          <a:effectLst/>
                        </a:rPr>
                        <a:t> </a:t>
                      </a:r>
                      <a:r>
                        <a:rPr lang="en-ID" sz="1100" u="none" strike="noStrike" dirty="0" err="1">
                          <a:effectLst/>
                        </a:rPr>
                        <a:t>produk</a:t>
                      </a:r>
                      <a:r>
                        <a:rPr lang="en-ID" sz="1100" u="none" strike="noStrike" dirty="0">
                          <a:effectLst/>
                        </a:rPr>
                        <a:t> yang </a:t>
                      </a:r>
                      <a:r>
                        <a:rPr lang="en-ID" sz="1100" u="none" strike="noStrike" dirty="0" err="1">
                          <a:effectLst/>
                        </a:rPr>
                        <a:t>tidak</a:t>
                      </a:r>
                      <a:r>
                        <a:rPr lang="en-ID" sz="1100" u="none" strike="noStrike" dirty="0">
                          <a:effectLst/>
                        </a:rPr>
                        <a:t> </a:t>
                      </a:r>
                      <a:r>
                        <a:rPr lang="en-ID" sz="1100" u="none" strike="noStrike" dirty="0" err="1">
                          <a:effectLst/>
                        </a:rPr>
                        <a:t>sesuai</a:t>
                      </a:r>
                      <a:r>
                        <a:rPr lang="en-ID" sz="1100" u="none" strike="noStrike" dirty="0">
                          <a:effectLst/>
                        </a:rPr>
                        <a:t> </a:t>
                      </a:r>
                      <a:r>
                        <a:rPr lang="en-ID" sz="1100" u="none" strike="noStrike" dirty="0" err="1">
                          <a:effectLst/>
                        </a:rPr>
                        <a:t>dan</a:t>
                      </a:r>
                      <a:r>
                        <a:rPr lang="en-ID" sz="1100" u="none" strike="noStrike" dirty="0">
                          <a:effectLst/>
                        </a:rPr>
                        <a:t> </a:t>
                      </a:r>
                      <a:r>
                        <a:rPr lang="en-ID" sz="1100" u="none" strike="noStrike" dirty="0" err="1">
                          <a:effectLst/>
                        </a:rPr>
                        <a:t>memungkinkannya</a:t>
                      </a:r>
                      <a:r>
                        <a:rPr lang="en-ID" sz="1100" u="none" strike="noStrike" dirty="0">
                          <a:effectLst/>
                        </a:rPr>
                        <a:t> </a:t>
                      </a:r>
                      <a:r>
                        <a:rPr lang="en-ID" sz="1100" u="none" strike="noStrike" dirty="0" err="1">
                          <a:effectLst/>
                        </a:rPr>
                        <a:t>untuk</a:t>
                      </a:r>
                      <a:r>
                        <a:rPr lang="en-ID" sz="1100" u="none" strike="noStrike" dirty="0">
                          <a:effectLst/>
                        </a:rPr>
                        <a:t> </a:t>
                      </a:r>
                      <a:r>
                        <a:rPr lang="en-ID" sz="1100" u="none" strike="noStrike" dirty="0" err="1">
                          <a:effectLst/>
                        </a:rPr>
                        <a:t>secara</a:t>
                      </a:r>
                      <a:r>
                        <a:rPr lang="en-ID" sz="1100" u="none" strike="noStrike" dirty="0">
                          <a:effectLst/>
                        </a:rPr>
                        <a:t> </a:t>
                      </a:r>
                      <a:r>
                        <a:rPr lang="en-ID" sz="1100" u="none" strike="noStrike" dirty="0" err="1">
                          <a:effectLst/>
                        </a:rPr>
                        <a:t>otomatis</a:t>
                      </a:r>
                      <a:r>
                        <a:rPr lang="en-ID" sz="1100" u="none" strike="noStrike" dirty="0">
                          <a:effectLst/>
                        </a:rPr>
                        <a:t> </a:t>
                      </a:r>
                      <a:r>
                        <a:rPr lang="en-ID" sz="1100" u="none" strike="noStrike" dirty="0" err="1">
                          <a:effectLst/>
                        </a:rPr>
                        <a:t>bergerak</a:t>
                      </a:r>
                      <a:r>
                        <a:rPr lang="en-ID" sz="1100" u="none" strike="noStrike" dirty="0">
                          <a:effectLst/>
                        </a:rPr>
                        <a:t> </a:t>
                      </a:r>
                      <a:r>
                        <a:rPr lang="en-ID" sz="1100" u="none" strike="noStrike" dirty="0" err="1">
                          <a:effectLst/>
                        </a:rPr>
                        <a:t>maju</a:t>
                      </a:r>
                      <a:r>
                        <a:rPr lang="en-ID" sz="1100" u="none" strike="noStrike" dirty="0">
                          <a:effectLst/>
                        </a:rPr>
                        <a:t> </a:t>
                      </a:r>
                      <a:r>
                        <a:rPr lang="en-ID" sz="1100" u="none" strike="noStrike" dirty="0" err="1">
                          <a:effectLst/>
                        </a:rPr>
                        <a:t>dalam</a:t>
                      </a:r>
                      <a:r>
                        <a:rPr lang="en-ID" sz="1100" u="none" strike="noStrike" dirty="0">
                          <a:effectLst/>
                        </a:rPr>
                        <a:t> proses </a:t>
                      </a:r>
                      <a:r>
                        <a:rPr lang="en-ID" sz="1100" u="none" strike="noStrike" dirty="0" err="1">
                          <a:effectLst/>
                        </a:rPr>
                        <a:t>hingga</a:t>
                      </a:r>
                      <a:r>
                        <a:rPr lang="en-ID" sz="1100" u="none" strike="noStrike" dirty="0">
                          <a:effectLst/>
                        </a:rPr>
                        <a:t> area yang </a:t>
                      </a:r>
                      <a:r>
                        <a:rPr lang="en-ID" sz="1100" u="none" strike="noStrike" dirty="0" err="1">
                          <a:effectLst/>
                        </a:rPr>
                        <a:t>ditunjuk</a:t>
                      </a:r>
                      <a:r>
                        <a:rPr lang="en-ID" sz="1100" u="none" strike="noStrike" dirty="0">
                          <a:effectLst/>
                        </a:rPr>
                        <a:t> </a:t>
                      </a:r>
                      <a:r>
                        <a:rPr lang="en-ID" sz="1100" u="none" strike="noStrike" dirty="0" err="1">
                          <a:effectLst/>
                        </a:rPr>
                        <a:t>menolak</a:t>
                      </a:r>
                      <a:r>
                        <a:rPr lang="en-ID" sz="1100" u="none" strike="noStrike" dirty="0">
                          <a:effectLst/>
                        </a:rPr>
                        <a:t> </a:t>
                      </a:r>
                      <a:r>
                        <a:rPr lang="en-ID" sz="1100" u="none" strike="noStrike" dirty="0" err="1">
                          <a:effectLst/>
                        </a:rPr>
                        <a:t>bongkar</a:t>
                      </a:r>
                      <a:r>
                        <a:rPr lang="en-ID" sz="1100" u="none" strike="noStrike" dirty="0">
                          <a:effectLst/>
                        </a:rPr>
                        <a:t>. </a:t>
                      </a:r>
                      <a:r>
                        <a:rPr lang="en-ID" sz="1100" u="none" strike="noStrike" dirty="0" err="1">
                          <a:effectLst/>
                        </a:rPr>
                        <a:t>Produk</a:t>
                      </a:r>
                      <a:r>
                        <a:rPr lang="en-ID" sz="1100" u="none" strike="noStrike" dirty="0">
                          <a:effectLst/>
                        </a:rPr>
                        <a:t> discrepant </a:t>
                      </a:r>
                      <a:r>
                        <a:rPr lang="en-ID" sz="1100" u="none" strike="noStrike" dirty="0" err="1">
                          <a:effectLst/>
                        </a:rPr>
                        <a:t>akan</a:t>
                      </a:r>
                      <a:r>
                        <a:rPr lang="en-ID" sz="1100" u="none" strike="noStrike" dirty="0">
                          <a:effectLst/>
                        </a:rPr>
                        <a:t> </a:t>
                      </a:r>
                      <a:r>
                        <a:rPr lang="en-ID" sz="1100" u="none" strike="noStrike" dirty="0" err="1">
                          <a:effectLst/>
                        </a:rPr>
                        <a:t>dikendalikan</a:t>
                      </a:r>
                      <a:r>
                        <a:rPr lang="en-ID" sz="1100" u="none" strike="noStrike" dirty="0">
                          <a:effectLst/>
                        </a:rPr>
                        <a:t> </a:t>
                      </a:r>
                      <a:r>
                        <a:rPr lang="en-ID" sz="1100" u="none" strike="noStrike" dirty="0" err="1">
                          <a:effectLst/>
                        </a:rPr>
                        <a:t>oleh</a:t>
                      </a:r>
                      <a:r>
                        <a:rPr lang="en-ID" sz="1100" u="none" strike="noStrike" dirty="0">
                          <a:effectLst/>
                        </a:rPr>
                        <a:t> </a:t>
                      </a:r>
                      <a:r>
                        <a:rPr lang="en-ID" sz="1100" u="none" strike="noStrike" dirty="0" err="1">
                          <a:effectLst/>
                        </a:rPr>
                        <a:t>sistem</a:t>
                      </a:r>
                      <a:r>
                        <a:rPr lang="en-ID" sz="1100" u="none" strike="noStrike" dirty="0">
                          <a:effectLst/>
                        </a:rPr>
                        <a:t> yang </a:t>
                      </a:r>
                      <a:r>
                        <a:rPr lang="en-ID" sz="1100" u="none" strike="noStrike" dirty="0" err="1">
                          <a:effectLst/>
                        </a:rPr>
                        <a:t>baik</a:t>
                      </a:r>
                      <a:r>
                        <a:rPr lang="en-ID" sz="1100" u="none" strike="noStrike" dirty="0">
                          <a:effectLst/>
                        </a:rPr>
                        <a:t> yang </a:t>
                      </a:r>
                      <a:r>
                        <a:rPr lang="en-ID" sz="1100" u="none" strike="noStrike" dirty="0" err="1">
                          <a:effectLst/>
                        </a:rPr>
                        <a:t>akan</a:t>
                      </a:r>
                      <a:r>
                        <a:rPr lang="en-ID" sz="1100" u="none" strike="noStrike" dirty="0">
                          <a:effectLst/>
                        </a:rPr>
                        <a:t> </a:t>
                      </a:r>
                      <a:r>
                        <a:rPr lang="en-ID" sz="1100" u="none" strike="noStrike" dirty="0" err="1">
                          <a:effectLst/>
                        </a:rPr>
                        <a:t>mencegah</a:t>
                      </a:r>
                      <a:r>
                        <a:rPr lang="en-ID" sz="1100" u="none" strike="noStrike" dirty="0">
                          <a:effectLst/>
                        </a:rPr>
                        <a:t> </a:t>
                      </a:r>
                      <a:r>
                        <a:rPr lang="en-ID" sz="1100" u="none" strike="noStrike" dirty="0" err="1">
                          <a:effectLst/>
                        </a:rPr>
                        <a:t>keluarnya</a:t>
                      </a:r>
                      <a:r>
                        <a:rPr lang="en-ID" sz="1100" u="none" strike="noStrike" dirty="0">
                          <a:effectLst/>
                        </a:rPr>
                        <a:t> </a:t>
                      </a:r>
                      <a:r>
                        <a:rPr lang="en-ID" sz="1100" u="none" strike="noStrike" dirty="0" err="1">
                          <a:effectLst/>
                        </a:rPr>
                        <a:t>produk</a:t>
                      </a:r>
                      <a:r>
                        <a:rPr lang="en-ID" sz="1100" u="none" strike="noStrike" dirty="0">
                          <a:effectLst/>
                        </a:rPr>
                        <a:t> </a:t>
                      </a:r>
                      <a:r>
                        <a:rPr lang="en-ID" sz="1100" u="none" strike="noStrike" dirty="0" err="1">
                          <a:effectLst/>
                        </a:rPr>
                        <a:t>dari</a:t>
                      </a:r>
                      <a:r>
                        <a:rPr lang="en-ID" sz="1100" u="none" strike="noStrike" dirty="0">
                          <a:effectLst/>
                        </a:rPr>
                        <a:t> </a:t>
                      </a:r>
                      <a:r>
                        <a:rPr lang="en-ID" sz="1100" u="none" strike="noStrike" dirty="0" err="1">
                          <a:effectLst/>
                        </a:rPr>
                        <a:t>fasilitas</a:t>
                      </a:r>
                      <a:endParaRPr lang="en-ID" sz="1100" b="0"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extLst>
                  <a:ext uri="{0D108BD9-81ED-4DB2-BD59-A6C34878D82A}">
                    <a16:rowId xmlns:a16="http://schemas.microsoft.com/office/drawing/2014/main" val="3550980346"/>
                  </a:ext>
                </a:extLst>
              </a:tr>
              <a:tr h="1606647">
                <a:tc>
                  <a:txBody>
                    <a:bodyPr/>
                    <a:lstStyle/>
                    <a:p>
                      <a:pPr algn="ctr" fontAlgn="ctr"/>
                      <a:r>
                        <a:rPr lang="en-ID" sz="1200" b="1" u="none" strike="noStrike" dirty="0">
                          <a:effectLst/>
                        </a:rPr>
                        <a:t>3</a:t>
                      </a:r>
                      <a:endParaRPr lang="en-ID" sz="1200" b="1"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tc vMerge="1">
                  <a:txBody>
                    <a:bodyPr/>
                    <a:lstStyle/>
                    <a:p>
                      <a:endParaRPr lang="en-ID"/>
                    </a:p>
                  </a:txBody>
                  <a:tcPr/>
                </a:tc>
                <a:tc vMerge="1">
                  <a:txBody>
                    <a:bodyPr/>
                    <a:lstStyle/>
                    <a:p>
                      <a:endParaRPr lang="en-ID"/>
                    </a:p>
                  </a:txBody>
                  <a:tcPr/>
                </a:tc>
                <a:tc>
                  <a:txBody>
                    <a:bodyPr/>
                    <a:lstStyle/>
                    <a:p>
                      <a:pPr algn="ctr" fontAlgn="ctr"/>
                      <a:r>
                        <a:rPr lang="en-ID" sz="1100" u="none" strike="noStrike">
                          <a:effectLst/>
                        </a:rPr>
                        <a:t>Metode deteksi otomatis berbasis mesin yang akan mendeteksi mode kegagalan di stasiun, mencegah proses lebih lanjut atau sistem akan mengidentifikasi produk yang tidak sesuai dan memungkinkannya untuk bergerak maju secara otomatis dalam proses tersebut hingga area yang ditunjuk menolak bongkar. Produk discrepant akan dikendalikan oleh sistem yang kuat yang akan mencegah keluarnya produk dari fasilitas</a:t>
                      </a:r>
                      <a:endParaRPr lang="en-ID" sz="1100" b="0" i="0" u="none" strike="noStrike">
                        <a:solidFill>
                          <a:srgbClr val="000000"/>
                        </a:solidFill>
                        <a:effectLst/>
                        <a:latin typeface="Calibri" panose="020F0502020204030204" pitchFamily="34" charset="0"/>
                      </a:endParaRPr>
                    </a:p>
                  </a:txBody>
                  <a:tcPr marL="3274" marR="3274" marT="3274" marB="0" anchor="ctr">
                    <a:solidFill>
                      <a:schemeClr val="bg1"/>
                    </a:solidFill>
                  </a:tcPr>
                </a:tc>
                <a:extLst>
                  <a:ext uri="{0D108BD9-81ED-4DB2-BD59-A6C34878D82A}">
                    <a16:rowId xmlns:a16="http://schemas.microsoft.com/office/drawing/2014/main" val="1503808135"/>
                  </a:ext>
                </a:extLst>
              </a:tr>
              <a:tr h="789362">
                <a:tc>
                  <a:txBody>
                    <a:bodyPr/>
                    <a:lstStyle/>
                    <a:p>
                      <a:pPr algn="ctr" fontAlgn="ctr"/>
                      <a:r>
                        <a:rPr lang="en-ID" sz="1200" b="1" u="none" strike="noStrike" dirty="0">
                          <a:effectLst/>
                        </a:rPr>
                        <a:t>2</a:t>
                      </a:r>
                      <a:endParaRPr lang="en-ID" sz="1200" b="1"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tc vMerge="1">
                  <a:txBody>
                    <a:bodyPr/>
                    <a:lstStyle/>
                    <a:p>
                      <a:endParaRPr lang="en-ID"/>
                    </a:p>
                  </a:txBody>
                  <a:tcPr/>
                </a:tc>
                <a:tc>
                  <a:txBody>
                    <a:bodyPr/>
                    <a:lstStyle/>
                    <a:p>
                      <a:pPr algn="ctr" fontAlgn="ctr"/>
                      <a:r>
                        <a:rPr lang="en-ID" sz="1100" u="none" strike="noStrike">
                          <a:effectLst/>
                        </a:rPr>
                        <a:t>Metode Deteksi telah terbukti efektif dan andal (mis. Pabrik memiliki pengalaman dengan metode, verifikasi pembuktian kesalahan, dll)</a:t>
                      </a:r>
                      <a:endParaRPr lang="en-ID" sz="1100" b="0" i="0" u="none" strike="noStrike">
                        <a:solidFill>
                          <a:srgbClr val="000000"/>
                        </a:solidFill>
                        <a:effectLst/>
                        <a:latin typeface="Calibri" panose="020F0502020204030204" pitchFamily="34" charset="0"/>
                      </a:endParaRPr>
                    </a:p>
                  </a:txBody>
                  <a:tcPr marL="3274" marR="3274" marT="3274" marB="0" anchor="ctr">
                    <a:solidFill>
                      <a:schemeClr val="bg1"/>
                    </a:solidFill>
                  </a:tcPr>
                </a:tc>
                <a:tc>
                  <a:txBody>
                    <a:bodyPr/>
                    <a:lstStyle/>
                    <a:p>
                      <a:pPr algn="ctr" fontAlgn="ctr"/>
                      <a:r>
                        <a:rPr lang="en-ID" sz="1100" u="none" strike="noStrike">
                          <a:effectLst/>
                        </a:rPr>
                        <a:t>Metode deteksi berbasis mesin yang akan mendeteksi penyebab dan mencegah failure mode (bagian discrepant) diproduksi</a:t>
                      </a:r>
                      <a:endParaRPr lang="en-ID" sz="1100" b="0" i="0" u="none" strike="noStrike">
                        <a:solidFill>
                          <a:srgbClr val="000000"/>
                        </a:solidFill>
                        <a:effectLst/>
                        <a:latin typeface="Calibri" panose="020F0502020204030204" pitchFamily="34" charset="0"/>
                      </a:endParaRPr>
                    </a:p>
                  </a:txBody>
                  <a:tcPr marL="3274" marR="3274" marT="3274" marB="0" anchor="ctr">
                    <a:solidFill>
                      <a:schemeClr val="bg1"/>
                    </a:solidFill>
                  </a:tcPr>
                </a:tc>
                <a:extLst>
                  <a:ext uri="{0D108BD9-81ED-4DB2-BD59-A6C34878D82A}">
                    <a16:rowId xmlns:a16="http://schemas.microsoft.com/office/drawing/2014/main" val="914525654"/>
                  </a:ext>
                </a:extLst>
              </a:tr>
              <a:tr h="404596">
                <a:tc>
                  <a:txBody>
                    <a:bodyPr/>
                    <a:lstStyle/>
                    <a:p>
                      <a:pPr algn="ctr" fontAlgn="ctr"/>
                      <a:r>
                        <a:rPr lang="en-ID" sz="1200" b="1" u="none" strike="noStrike" dirty="0">
                          <a:effectLst/>
                        </a:rPr>
                        <a:t>1</a:t>
                      </a:r>
                      <a:endParaRPr lang="en-ID" sz="1200" b="1"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tc>
                  <a:txBody>
                    <a:bodyPr/>
                    <a:lstStyle/>
                    <a:p>
                      <a:pPr algn="ctr" fontAlgn="ctr"/>
                      <a:r>
                        <a:rPr lang="en-ID" sz="1100" u="none" strike="noStrike">
                          <a:effectLst/>
                        </a:rPr>
                        <a:t>Sangat Tinggi</a:t>
                      </a:r>
                      <a:endParaRPr lang="en-ID" sz="1100" b="0" i="0" u="none" strike="noStrike">
                        <a:solidFill>
                          <a:srgbClr val="000000"/>
                        </a:solidFill>
                        <a:effectLst/>
                        <a:latin typeface="Calibri" panose="020F0502020204030204" pitchFamily="34" charset="0"/>
                      </a:endParaRPr>
                    </a:p>
                  </a:txBody>
                  <a:tcPr marL="3274" marR="3274" marT="3274" marB="0" anchor="ctr">
                    <a:solidFill>
                      <a:schemeClr val="bg1"/>
                    </a:solidFill>
                  </a:tcPr>
                </a:tc>
                <a:tc gridSpan="2">
                  <a:txBody>
                    <a:bodyPr/>
                    <a:lstStyle/>
                    <a:p>
                      <a:pPr algn="ctr" fontAlgn="ctr"/>
                      <a:r>
                        <a:rPr lang="en-ID" sz="1100" u="none" strike="noStrike" dirty="0">
                          <a:effectLst/>
                        </a:rPr>
                        <a:t>Failure mode </a:t>
                      </a:r>
                      <a:r>
                        <a:rPr lang="en-ID" sz="1100" u="none" strike="noStrike" dirty="0" err="1">
                          <a:effectLst/>
                        </a:rPr>
                        <a:t>tidak</a:t>
                      </a:r>
                      <a:r>
                        <a:rPr lang="en-ID" sz="1100" u="none" strike="noStrike" dirty="0">
                          <a:effectLst/>
                        </a:rPr>
                        <a:t> </a:t>
                      </a:r>
                      <a:r>
                        <a:rPr lang="en-ID" sz="1100" u="none" strike="noStrike" dirty="0" err="1">
                          <a:effectLst/>
                        </a:rPr>
                        <a:t>dapat</a:t>
                      </a:r>
                      <a:r>
                        <a:rPr lang="en-ID" sz="1100" u="none" strike="noStrike" dirty="0">
                          <a:effectLst/>
                        </a:rPr>
                        <a:t> </a:t>
                      </a:r>
                      <a:r>
                        <a:rPr lang="en-ID" sz="1100" u="none" strike="noStrike" dirty="0" err="1">
                          <a:effectLst/>
                        </a:rPr>
                        <a:t>diproduksi</a:t>
                      </a:r>
                      <a:r>
                        <a:rPr lang="en-ID" sz="1100" u="none" strike="noStrike" dirty="0">
                          <a:effectLst/>
                        </a:rPr>
                        <a:t> </a:t>
                      </a:r>
                      <a:r>
                        <a:rPr lang="en-ID" sz="1100" u="none" strike="noStrike" dirty="0" err="1">
                          <a:effectLst/>
                        </a:rPr>
                        <a:t>secara</a:t>
                      </a:r>
                      <a:r>
                        <a:rPr lang="en-ID" sz="1100" u="none" strike="noStrike" dirty="0">
                          <a:effectLst/>
                        </a:rPr>
                        <a:t> </a:t>
                      </a:r>
                      <a:r>
                        <a:rPr lang="en-ID" sz="1100" u="none" strike="noStrike" dirty="0" err="1">
                          <a:effectLst/>
                        </a:rPr>
                        <a:t>fisik</a:t>
                      </a:r>
                      <a:r>
                        <a:rPr lang="en-ID" sz="1100" u="none" strike="noStrike" dirty="0">
                          <a:effectLst/>
                        </a:rPr>
                        <a:t> </a:t>
                      </a:r>
                      <a:r>
                        <a:rPr lang="en-ID" sz="1100" u="none" strike="noStrike" dirty="0" err="1">
                          <a:effectLst/>
                        </a:rPr>
                        <a:t>seperti</a:t>
                      </a:r>
                      <a:r>
                        <a:rPr lang="en-ID" sz="1100" u="none" strike="noStrike" dirty="0">
                          <a:effectLst/>
                        </a:rPr>
                        <a:t> yang </a:t>
                      </a:r>
                      <a:r>
                        <a:rPr lang="en-ID" sz="1100" u="none" strike="noStrike" dirty="0" err="1">
                          <a:effectLst/>
                        </a:rPr>
                        <a:t>dirancang</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diproses</a:t>
                      </a:r>
                      <a:r>
                        <a:rPr lang="en-ID" sz="1100" u="none" strike="noStrike" dirty="0">
                          <a:effectLst/>
                        </a:rPr>
                        <a:t>, </a:t>
                      </a:r>
                      <a:r>
                        <a:rPr lang="en-ID" sz="1100" u="none" strike="noStrike" dirty="0" err="1">
                          <a:effectLst/>
                        </a:rPr>
                        <a:t>atau</a:t>
                      </a:r>
                      <a:r>
                        <a:rPr lang="en-ID" sz="1100" u="none" strike="noStrike" dirty="0">
                          <a:effectLst/>
                        </a:rPr>
                        <a:t> </a:t>
                      </a:r>
                      <a:r>
                        <a:rPr lang="en-ID" sz="1100" u="none" strike="noStrike" dirty="0" err="1">
                          <a:effectLst/>
                        </a:rPr>
                        <a:t>metode</a:t>
                      </a:r>
                      <a:r>
                        <a:rPr lang="en-ID" sz="1100" u="none" strike="noStrike" dirty="0">
                          <a:effectLst/>
                        </a:rPr>
                        <a:t> </a:t>
                      </a:r>
                      <a:r>
                        <a:rPr lang="en-ID" sz="1100" u="none" strike="noStrike" dirty="0" err="1">
                          <a:effectLst/>
                        </a:rPr>
                        <a:t>deteksi</a:t>
                      </a:r>
                      <a:r>
                        <a:rPr lang="en-ID" sz="1100" u="none" strike="noStrike" dirty="0">
                          <a:effectLst/>
                        </a:rPr>
                        <a:t> </a:t>
                      </a:r>
                      <a:r>
                        <a:rPr lang="en-ID" sz="1100" u="none" strike="noStrike" dirty="0" err="1">
                          <a:effectLst/>
                        </a:rPr>
                        <a:t>terbukti</a:t>
                      </a:r>
                      <a:r>
                        <a:rPr lang="en-ID" sz="1100" u="none" strike="noStrike" dirty="0">
                          <a:effectLst/>
                        </a:rPr>
                        <a:t> </a:t>
                      </a:r>
                      <a:r>
                        <a:rPr lang="en-ID" sz="1100" u="none" strike="noStrike" dirty="0" err="1">
                          <a:effectLst/>
                        </a:rPr>
                        <a:t>selalu</a:t>
                      </a:r>
                      <a:r>
                        <a:rPr lang="en-ID" sz="1100" u="none" strike="noStrike" dirty="0">
                          <a:effectLst/>
                        </a:rPr>
                        <a:t> </a:t>
                      </a:r>
                      <a:r>
                        <a:rPr lang="en-ID" sz="1100" u="none" strike="noStrike" dirty="0" err="1">
                          <a:effectLst/>
                        </a:rPr>
                        <a:t>mendeteksi</a:t>
                      </a:r>
                      <a:r>
                        <a:rPr lang="en-ID" sz="1100" u="none" strike="noStrike" dirty="0">
                          <a:effectLst/>
                        </a:rPr>
                        <a:t> failure mode </a:t>
                      </a:r>
                      <a:r>
                        <a:rPr lang="en-ID" sz="1100" u="none" strike="noStrike" dirty="0" err="1">
                          <a:effectLst/>
                        </a:rPr>
                        <a:t>atau</a:t>
                      </a:r>
                      <a:r>
                        <a:rPr lang="en-ID" sz="1100" u="none" strike="noStrike" dirty="0">
                          <a:effectLst/>
                        </a:rPr>
                        <a:t> failure cause</a:t>
                      </a:r>
                      <a:endParaRPr lang="en-ID" sz="1100" b="0" i="0" u="none" strike="noStrike" dirty="0">
                        <a:solidFill>
                          <a:srgbClr val="000000"/>
                        </a:solidFill>
                        <a:effectLst/>
                        <a:latin typeface="Calibri" panose="020F0502020204030204" pitchFamily="34" charset="0"/>
                      </a:endParaRPr>
                    </a:p>
                  </a:txBody>
                  <a:tcPr marL="3274" marR="3274" marT="3274" marB="0" anchor="ctr">
                    <a:solidFill>
                      <a:schemeClr val="bg1"/>
                    </a:solidFill>
                  </a:tcPr>
                </a:tc>
                <a:tc hMerge="1">
                  <a:txBody>
                    <a:bodyPr/>
                    <a:lstStyle/>
                    <a:p>
                      <a:endParaRPr lang="en-ID"/>
                    </a:p>
                  </a:txBody>
                  <a:tcPr/>
                </a:tc>
                <a:extLst>
                  <a:ext uri="{0D108BD9-81ED-4DB2-BD59-A6C34878D82A}">
                    <a16:rowId xmlns:a16="http://schemas.microsoft.com/office/drawing/2014/main" val="997626065"/>
                  </a:ext>
                </a:extLst>
              </a:tr>
            </a:tbl>
          </a:graphicData>
        </a:graphic>
      </p:graphicFrame>
      <p:sp>
        <p:nvSpPr>
          <p:cNvPr id="7" name="Text Box 2">
            <a:extLst>
              <a:ext uri="{FF2B5EF4-FFF2-40B4-BE49-F238E27FC236}">
                <a16:creationId xmlns:a16="http://schemas.microsoft.com/office/drawing/2014/main" id="{4AC00671-D7F4-F449-80F2-4E6C37BCD3A1}"/>
              </a:ext>
            </a:extLst>
          </p:cNvPr>
          <p:cNvSpPr txBox="1">
            <a:spLocks noChangeArrowheads="1"/>
          </p:cNvSpPr>
          <p:nvPr/>
        </p:nvSpPr>
        <p:spPr bwMode="auto">
          <a:xfrm>
            <a:off x="6045713" y="158911"/>
            <a:ext cx="307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err="1">
                <a:latin typeface="Verdana" panose="020B0604030504040204" pitchFamily="34" charset="0"/>
              </a:rPr>
              <a:t>Rating</a:t>
            </a:r>
            <a:r>
              <a:rPr lang="id-ID" altLang="id-ID" sz="2400" b="1" dirty="0">
                <a:latin typeface="Verdana" panose="020B0604030504040204" pitchFamily="34" charset="0"/>
              </a:rPr>
              <a:t> </a:t>
            </a:r>
            <a:r>
              <a:rPr lang="id-ID" altLang="id-ID" sz="2400" b="1" dirty="0" err="1">
                <a:latin typeface="Verdana" panose="020B0604030504040204" pitchFamily="34" charset="0"/>
              </a:rPr>
              <a:t>Detection</a:t>
            </a:r>
            <a:endParaRPr lang="en-US" altLang="id-ID" sz="2400" dirty="0">
              <a:latin typeface="Verdana" panose="020B0604030504040204" pitchFamily="34" charset="0"/>
            </a:endParaRPr>
          </a:p>
        </p:txBody>
      </p:sp>
      <p:sp>
        <p:nvSpPr>
          <p:cNvPr id="2" name="Footer Placeholder 1">
            <a:extLst>
              <a:ext uri="{FF2B5EF4-FFF2-40B4-BE49-F238E27FC236}">
                <a16:creationId xmlns:a16="http://schemas.microsoft.com/office/drawing/2014/main" id="{7379EF3B-CE95-4671-B8AE-3849E79B32C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840269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BE131F1-6CE2-7740-B3D1-AD90904008D0}"/>
              </a:ext>
            </a:extLst>
          </p:cNvPr>
          <p:cNvSpPr txBox="1">
            <a:spLocks noChangeArrowheads="1"/>
          </p:cNvSpPr>
          <p:nvPr/>
        </p:nvSpPr>
        <p:spPr>
          <a:xfrm>
            <a:off x="129628" y="132389"/>
            <a:ext cx="6750143" cy="804636"/>
          </a:xfrm>
          <a:prstGeom prst="rect">
            <a:avLst/>
          </a:prstGeom>
          <a:solidFill>
            <a:schemeClr val="accent5">
              <a:lumMod val="75000"/>
            </a:schemeClr>
          </a:solidFill>
        </p:spPr>
        <p:txBody>
          <a:bodyPr anchor="ct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ltLang="en-US" sz="2000" b="1" dirty="0">
                <a:latin typeface="Gill Sans MT" panose="020B0502020104020203" pitchFamily="34" charset="77"/>
              </a:rPr>
              <a:t>RATING DETECTION</a:t>
            </a:r>
            <a:r>
              <a:rPr lang="en-US" altLang="en-US" sz="2000" dirty="0">
                <a:latin typeface="Gill Sans MT" panose="020B0502020104020203" pitchFamily="34" charset="77"/>
              </a:rPr>
              <a:t>  </a:t>
            </a:r>
          </a:p>
          <a:p>
            <a:r>
              <a:rPr lang="en-US" altLang="en-US" sz="2000" dirty="0" err="1">
                <a:latin typeface="Gill Sans MT" panose="020B0502020104020203" pitchFamily="34" charset="77"/>
              </a:rPr>
              <a:t>ditentukan</a:t>
            </a:r>
            <a:r>
              <a:rPr lang="en-US" altLang="en-US" sz="2000" dirty="0">
                <a:latin typeface="Gill Sans MT" panose="020B0502020104020203" pitchFamily="34" charset="77"/>
              </a:rPr>
              <a:t> </a:t>
            </a:r>
            <a:r>
              <a:rPr lang="en-US" altLang="en-US" sz="2000" dirty="0" err="1">
                <a:latin typeface="Gill Sans MT" panose="020B0502020104020203" pitchFamily="34" charset="77"/>
              </a:rPr>
              <a:t>berdasarkan</a:t>
            </a:r>
            <a:r>
              <a:rPr lang="en-US" altLang="en-US" sz="2000" dirty="0">
                <a:latin typeface="Gill Sans MT" panose="020B0502020104020203" pitchFamily="34" charset="77"/>
              </a:rPr>
              <a:t> </a:t>
            </a:r>
            <a:r>
              <a:rPr lang="en-US" altLang="en-US" sz="2000" dirty="0" err="1">
                <a:latin typeface="Gill Sans MT" panose="020B0502020104020203" pitchFamily="34" charset="77"/>
              </a:rPr>
              <a:t>keefektifan</a:t>
            </a:r>
            <a:r>
              <a:rPr lang="en-US" altLang="en-US" sz="2000" dirty="0">
                <a:latin typeface="Gill Sans MT" panose="020B0502020104020203" pitchFamily="34" charset="77"/>
              </a:rPr>
              <a:t> </a:t>
            </a:r>
            <a:r>
              <a:rPr lang="en-US" altLang="en-US" sz="2000" dirty="0" err="1">
                <a:latin typeface="Gill Sans MT" panose="020B0502020104020203" pitchFamily="34" charset="77"/>
              </a:rPr>
              <a:t>sistem</a:t>
            </a:r>
            <a:r>
              <a:rPr lang="en-US" altLang="en-US" sz="2000" dirty="0">
                <a:latin typeface="Gill Sans MT" panose="020B0502020104020203" pitchFamily="34" charset="77"/>
              </a:rPr>
              <a:t> </a:t>
            </a:r>
            <a:r>
              <a:rPr lang="en-US" altLang="en-US" sz="2000" dirty="0" err="1">
                <a:latin typeface="Gill Sans MT" panose="020B0502020104020203" pitchFamily="34" charset="77"/>
              </a:rPr>
              <a:t>kontrol</a:t>
            </a:r>
            <a:r>
              <a:rPr lang="en-US" altLang="en-US" sz="2000" dirty="0">
                <a:latin typeface="Gill Sans MT" panose="020B0502020104020203" pitchFamily="34" charset="77"/>
              </a:rPr>
              <a:t> proses yang </a:t>
            </a:r>
            <a:r>
              <a:rPr lang="en-US" altLang="en-US" sz="2000" dirty="0" err="1">
                <a:latin typeface="Gill Sans MT" panose="020B0502020104020203" pitchFamily="34" charset="77"/>
              </a:rPr>
              <a:t>ada</a:t>
            </a:r>
            <a:endParaRPr lang="en-US" altLang="en-US" sz="2000" dirty="0">
              <a:latin typeface="Gill Sans MT" panose="020B0502020104020203" pitchFamily="34" charset="77"/>
            </a:endParaRPr>
          </a:p>
        </p:txBody>
      </p:sp>
      <p:sp>
        <p:nvSpPr>
          <p:cNvPr id="4" name="AutoShape 5">
            <a:extLst>
              <a:ext uri="{FF2B5EF4-FFF2-40B4-BE49-F238E27FC236}">
                <a16:creationId xmlns:a16="http://schemas.microsoft.com/office/drawing/2014/main" id="{9BD81EE3-552D-B34D-BEBA-95D74CA98001}"/>
              </a:ext>
            </a:extLst>
          </p:cNvPr>
          <p:cNvSpPr>
            <a:spLocks noChangeArrowheads="1"/>
          </p:cNvSpPr>
          <p:nvPr/>
        </p:nvSpPr>
        <p:spPr bwMode="auto">
          <a:xfrm rot="10800000">
            <a:off x="223411" y="1732330"/>
            <a:ext cx="684535" cy="4087078"/>
          </a:xfrm>
          <a:prstGeom prst="downArrow">
            <a:avLst>
              <a:gd name="adj1" fmla="val 50000"/>
              <a:gd name="adj2" fmla="val 126811"/>
            </a:avLst>
          </a:prstGeom>
          <a:gradFill>
            <a:gsLst>
              <a:gs pos="0">
                <a:schemeClr val="accent6">
                  <a:lumMod val="20000"/>
                  <a:lumOff val="80000"/>
                </a:schemeClr>
              </a:gs>
              <a:gs pos="49000">
                <a:schemeClr val="accent6">
                  <a:lumMod val="40000"/>
                  <a:lumOff val="60000"/>
                </a:schemeClr>
              </a:gs>
              <a:gs pos="73000">
                <a:schemeClr val="accent6">
                  <a:lumMod val="60000"/>
                  <a:lumOff val="40000"/>
                </a:schemeClr>
              </a:gs>
              <a:gs pos="100000">
                <a:schemeClr val="accent6"/>
              </a:gs>
            </a:gsLst>
            <a:lin ang="5400000" scaled="1"/>
          </a:gradFill>
          <a:ln w="9525">
            <a:solidFill>
              <a:schemeClr val="accent6">
                <a:lumMod val="75000"/>
              </a:schemeClr>
            </a:solidFill>
            <a:miter lim="800000"/>
            <a:headEnd/>
            <a:tailEnd/>
          </a:ln>
        </p:spPr>
        <p:txBody>
          <a:bodyPr vert="eaVert"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950" dirty="0" err="1">
                <a:latin typeface="Arial Unicode MS" panose="020B0604020202020204" pitchFamily="34" charset="-128"/>
              </a:rPr>
              <a:t>Semakin</a:t>
            </a:r>
            <a:r>
              <a:rPr lang="en-US" altLang="en-US" sz="1950" dirty="0">
                <a:latin typeface="Arial Unicode MS" panose="020B0604020202020204" pitchFamily="34" charset="-128"/>
              </a:rPr>
              <a:t> </a:t>
            </a:r>
            <a:r>
              <a:rPr lang="en-US" altLang="en-US" sz="1950" dirty="0" err="1">
                <a:latin typeface="Arial Unicode MS" panose="020B0604020202020204" pitchFamily="34" charset="-128"/>
              </a:rPr>
              <a:t>efektif</a:t>
            </a:r>
            <a:endParaRPr lang="en-US" altLang="en-US" sz="1950" dirty="0">
              <a:latin typeface="Arial Unicode MS" panose="020B0604020202020204" pitchFamily="34" charset="-128"/>
            </a:endParaRPr>
          </a:p>
        </p:txBody>
      </p:sp>
      <p:sp>
        <p:nvSpPr>
          <p:cNvPr id="5" name="Text Box 7">
            <a:extLst>
              <a:ext uri="{FF2B5EF4-FFF2-40B4-BE49-F238E27FC236}">
                <a16:creationId xmlns:a16="http://schemas.microsoft.com/office/drawing/2014/main" id="{109CF154-B633-8345-8B8A-8707CAA9361E}"/>
              </a:ext>
            </a:extLst>
          </p:cNvPr>
          <p:cNvSpPr txBox="1">
            <a:spLocks noChangeArrowheads="1"/>
          </p:cNvSpPr>
          <p:nvPr/>
        </p:nvSpPr>
        <p:spPr bwMode="auto">
          <a:xfrm>
            <a:off x="826147" y="3391238"/>
            <a:ext cx="824373" cy="738664"/>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400" dirty="0" err="1">
                <a:solidFill>
                  <a:schemeClr val="accent6">
                    <a:lumMod val="75000"/>
                  </a:schemeClr>
                </a:solidFill>
                <a:latin typeface="Gill Sans MT" panose="020B0502020104020203" pitchFamily="34" charset="77"/>
              </a:rPr>
              <a:t>Sistem</a:t>
            </a:r>
            <a:r>
              <a:rPr lang="en-US" altLang="en-US" sz="1400" dirty="0">
                <a:solidFill>
                  <a:schemeClr val="accent6">
                    <a:lumMod val="75000"/>
                  </a:schemeClr>
                </a:solidFill>
                <a:latin typeface="Gill Sans MT" panose="020B0502020104020203" pitchFamily="34" charset="77"/>
              </a:rPr>
              <a:t> </a:t>
            </a:r>
            <a:r>
              <a:rPr lang="en-US" altLang="en-US" sz="1400" dirty="0" err="1">
                <a:solidFill>
                  <a:schemeClr val="accent6">
                    <a:lumMod val="75000"/>
                  </a:schemeClr>
                </a:solidFill>
                <a:latin typeface="Gill Sans MT" panose="020B0502020104020203" pitchFamily="34" charset="77"/>
              </a:rPr>
              <a:t>kontrol</a:t>
            </a:r>
            <a:r>
              <a:rPr lang="en-US" altLang="en-US" sz="1400" dirty="0">
                <a:solidFill>
                  <a:schemeClr val="accent6">
                    <a:lumMod val="75000"/>
                  </a:schemeClr>
                </a:solidFill>
                <a:latin typeface="Gill Sans MT" panose="020B0502020104020203" pitchFamily="34" charset="77"/>
              </a:rPr>
              <a:t> proses</a:t>
            </a:r>
          </a:p>
        </p:txBody>
      </p:sp>
      <p:sp>
        <p:nvSpPr>
          <p:cNvPr id="6" name="Text Box 8">
            <a:extLst>
              <a:ext uri="{FF2B5EF4-FFF2-40B4-BE49-F238E27FC236}">
                <a16:creationId xmlns:a16="http://schemas.microsoft.com/office/drawing/2014/main" id="{9DFD94DE-5B4E-804E-B473-D327C39A4AFE}"/>
              </a:ext>
            </a:extLst>
          </p:cNvPr>
          <p:cNvSpPr txBox="1">
            <a:spLocks noChangeArrowheads="1"/>
          </p:cNvSpPr>
          <p:nvPr/>
        </p:nvSpPr>
        <p:spPr bwMode="auto">
          <a:xfrm>
            <a:off x="2063161" y="1963717"/>
            <a:ext cx="989794" cy="46166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dirty="0" err="1">
                <a:solidFill>
                  <a:schemeClr val="accent6">
                    <a:lumMod val="75000"/>
                  </a:schemeClr>
                </a:solidFill>
                <a:latin typeface="Gill Sans MT" panose="020B0502020104020203" pitchFamily="34" charset="77"/>
              </a:rPr>
              <a:t>Pokayoke</a:t>
            </a:r>
            <a:r>
              <a:rPr lang="en-US" altLang="en-US" sz="1200" dirty="0">
                <a:solidFill>
                  <a:schemeClr val="accent6">
                    <a:lumMod val="75000"/>
                  </a:schemeClr>
                </a:solidFill>
                <a:latin typeface="Gill Sans MT" panose="020B0502020104020203" pitchFamily="34" charset="77"/>
              </a:rPr>
              <a:t>/ anti-salah</a:t>
            </a:r>
          </a:p>
        </p:txBody>
      </p:sp>
      <p:sp>
        <p:nvSpPr>
          <p:cNvPr id="7" name="Text Box 9">
            <a:extLst>
              <a:ext uri="{FF2B5EF4-FFF2-40B4-BE49-F238E27FC236}">
                <a16:creationId xmlns:a16="http://schemas.microsoft.com/office/drawing/2014/main" id="{9D36AAB9-A385-DB45-9639-161E1886D71B}"/>
              </a:ext>
            </a:extLst>
          </p:cNvPr>
          <p:cNvSpPr txBox="1">
            <a:spLocks noChangeArrowheads="1"/>
          </p:cNvSpPr>
          <p:nvPr/>
        </p:nvSpPr>
        <p:spPr bwMode="auto">
          <a:xfrm>
            <a:off x="3348733" y="1593830"/>
            <a:ext cx="1112495" cy="276999"/>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a:solidFill>
                  <a:schemeClr val="accent6">
                    <a:lumMod val="75000"/>
                  </a:schemeClr>
                </a:solidFill>
                <a:latin typeface="Gill Sans MT" panose="020B0502020104020203" pitchFamily="34" charset="77"/>
              </a:rPr>
              <a:t>Di proses</a:t>
            </a:r>
          </a:p>
        </p:txBody>
      </p:sp>
      <p:sp>
        <p:nvSpPr>
          <p:cNvPr id="8" name="Text Box 10">
            <a:extLst>
              <a:ext uri="{FF2B5EF4-FFF2-40B4-BE49-F238E27FC236}">
                <a16:creationId xmlns:a16="http://schemas.microsoft.com/office/drawing/2014/main" id="{4D578559-85EE-7547-B2E2-8FCE73013180}"/>
              </a:ext>
            </a:extLst>
          </p:cNvPr>
          <p:cNvSpPr txBox="1">
            <a:spLocks noChangeArrowheads="1"/>
          </p:cNvSpPr>
          <p:nvPr/>
        </p:nvSpPr>
        <p:spPr bwMode="auto">
          <a:xfrm>
            <a:off x="3350467" y="2527634"/>
            <a:ext cx="1112495" cy="276999"/>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a:solidFill>
                  <a:schemeClr val="accent6">
                    <a:lumMod val="75000"/>
                  </a:schemeClr>
                </a:solidFill>
                <a:latin typeface="Gill Sans MT" panose="020B0502020104020203" pitchFamily="34" charset="77"/>
              </a:rPr>
              <a:t>Di inspeksi</a:t>
            </a:r>
          </a:p>
        </p:txBody>
      </p:sp>
      <p:sp>
        <p:nvSpPr>
          <p:cNvPr id="9" name="Text Box 11">
            <a:extLst>
              <a:ext uri="{FF2B5EF4-FFF2-40B4-BE49-F238E27FC236}">
                <a16:creationId xmlns:a16="http://schemas.microsoft.com/office/drawing/2014/main" id="{794926E0-1FC7-604F-BE9B-4BFCBFB15DB6}"/>
              </a:ext>
            </a:extLst>
          </p:cNvPr>
          <p:cNvSpPr txBox="1">
            <a:spLocks noChangeArrowheads="1"/>
          </p:cNvSpPr>
          <p:nvPr/>
        </p:nvSpPr>
        <p:spPr bwMode="auto">
          <a:xfrm>
            <a:off x="4641715" y="2194549"/>
            <a:ext cx="1112495" cy="276999"/>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dirty="0">
                <a:solidFill>
                  <a:schemeClr val="accent6">
                    <a:lumMod val="75000"/>
                  </a:schemeClr>
                </a:solidFill>
                <a:latin typeface="Gill Sans MT" panose="020B0502020104020203" pitchFamily="34" charset="77"/>
              </a:rPr>
              <a:t>Direct</a:t>
            </a:r>
          </a:p>
        </p:txBody>
      </p:sp>
      <p:sp>
        <p:nvSpPr>
          <p:cNvPr id="10" name="Text Box 12">
            <a:extLst>
              <a:ext uri="{FF2B5EF4-FFF2-40B4-BE49-F238E27FC236}">
                <a16:creationId xmlns:a16="http://schemas.microsoft.com/office/drawing/2014/main" id="{B8376D6A-E4D6-724C-B12C-F561437CC082}"/>
              </a:ext>
            </a:extLst>
          </p:cNvPr>
          <p:cNvSpPr txBox="1">
            <a:spLocks noChangeArrowheads="1"/>
          </p:cNvSpPr>
          <p:nvPr/>
        </p:nvSpPr>
        <p:spPr bwMode="auto">
          <a:xfrm>
            <a:off x="4641714" y="2943323"/>
            <a:ext cx="1112495" cy="276999"/>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dirty="0">
                <a:solidFill>
                  <a:schemeClr val="accent6">
                    <a:lumMod val="75000"/>
                  </a:schemeClr>
                </a:solidFill>
                <a:latin typeface="Gill Sans MT" panose="020B0502020104020203" pitchFamily="34" charset="77"/>
              </a:rPr>
              <a:t>Indirect</a:t>
            </a:r>
          </a:p>
        </p:txBody>
      </p:sp>
      <p:sp>
        <p:nvSpPr>
          <p:cNvPr id="11" name="Text Box 13">
            <a:extLst>
              <a:ext uri="{FF2B5EF4-FFF2-40B4-BE49-F238E27FC236}">
                <a16:creationId xmlns:a16="http://schemas.microsoft.com/office/drawing/2014/main" id="{FE7F9946-FACE-3F49-8C64-BBCE403A0DB8}"/>
              </a:ext>
            </a:extLst>
          </p:cNvPr>
          <p:cNvSpPr txBox="1">
            <a:spLocks noChangeArrowheads="1"/>
          </p:cNvSpPr>
          <p:nvPr/>
        </p:nvSpPr>
        <p:spPr bwMode="auto">
          <a:xfrm>
            <a:off x="1939551" y="3529738"/>
            <a:ext cx="1277915" cy="46166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a:solidFill>
                  <a:schemeClr val="accent6">
                    <a:lumMod val="75000"/>
                  </a:schemeClr>
                </a:solidFill>
                <a:latin typeface="Gill Sans MT" panose="020B0502020104020203" pitchFamily="34" charset="77"/>
              </a:rPr>
              <a:t>Menggunakan alat ukur</a:t>
            </a:r>
          </a:p>
        </p:txBody>
      </p:sp>
      <p:sp>
        <p:nvSpPr>
          <p:cNvPr id="12" name="Text Box 14">
            <a:extLst>
              <a:ext uri="{FF2B5EF4-FFF2-40B4-BE49-F238E27FC236}">
                <a16:creationId xmlns:a16="http://schemas.microsoft.com/office/drawing/2014/main" id="{22A8876A-04CC-C045-AF78-C364E1774C73}"/>
              </a:ext>
            </a:extLst>
          </p:cNvPr>
          <p:cNvSpPr txBox="1">
            <a:spLocks noChangeArrowheads="1"/>
          </p:cNvSpPr>
          <p:nvPr/>
        </p:nvSpPr>
        <p:spPr bwMode="auto">
          <a:xfrm>
            <a:off x="3419169" y="3220322"/>
            <a:ext cx="907084" cy="276999"/>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dirty="0">
                <a:solidFill>
                  <a:schemeClr val="accent6">
                    <a:lumMod val="75000"/>
                  </a:schemeClr>
                </a:solidFill>
                <a:latin typeface="Gill Sans MT" panose="020B0502020104020203" pitchFamily="34" charset="77"/>
              </a:rPr>
              <a:t>variable</a:t>
            </a:r>
          </a:p>
        </p:txBody>
      </p:sp>
      <p:sp>
        <p:nvSpPr>
          <p:cNvPr id="13" name="Text Box 15">
            <a:extLst>
              <a:ext uri="{FF2B5EF4-FFF2-40B4-BE49-F238E27FC236}">
                <a16:creationId xmlns:a16="http://schemas.microsoft.com/office/drawing/2014/main" id="{BF992402-FCD6-6243-8CD9-2C959617A27C}"/>
              </a:ext>
            </a:extLst>
          </p:cNvPr>
          <p:cNvSpPr txBox="1">
            <a:spLocks noChangeArrowheads="1"/>
          </p:cNvSpPr>
          <p:nvPr/>
        </p:nvSpPr>
        <p:spPr bwMode="auto">
          <a:xfrm>
            <a:off x="3419169" y="4118243"/>
            <a:ext cx="907084" cy="276999"/>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a:solidFill>
                  <a:schemeClr val="accent6">
                    <a:lumMod val="75000"/>
                  </a:schemeClr>
                </a:solidFill>
                <a:latin typeface="Gill Sans MT" panose="020B0502020104020203" pitchFamily="34" charset="77"/>
              </a:rPr>
              <a:t>attribute</a:t>
            </a:r>
          </a:p>
        </p:txBody>
      </p:sp>
      <p:sp>
        <p:nvSpPr>
          <p:cNvPr id="14" name="Text Box 16">
            <a:extLst>
              <a:ext uri="{FF2B5EF4-FFF2-40B4-BE49-F238E27FC236}">
                <a16:creationId xmlns:a16="http://schemas.microsoft.com/office/drawing/2014/main" id="{8700AF0B-52A4-8945-B81D-8703FEC1FFD4}"/>
              </a:ext>
            </a:extLst>
          </p:cNvPr>
          <p:cNvSpPr txBox="1">
            <a:spLocks noChangeArrowheads="1"/>
          </p:cNvSpPr>
          <p:nvPr/>
        </p:nvSpPr>
        <p:spPr bwMode="auto">
          <a:xfrm>
            <a:off x="2037525" y="4979426"/>
            <a:ext cx="1277915" cy="46166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dirty="0" err="1">
                <a:solidFill>
                  <a:schemeClr val="accent6">
                    <a:lumMod val="75000"/>
                  </a:schemeClr>
                </a:solidFill>
                <a:latin typeface="Gill Sans MT" panose="020B0502020104020203" pitchFamily="34" charset="77"/>
              </a:rPr>
              <a:t>Menggunakan</a:t>
            </a:r>
            <a:r>
              <a:rPr lang="en-US" altLang="en-US" sz="1200" dirty="0">
                <a:solidFill>
                  <a:schemeClr val="accent6">
                    <a:lumMod val="75000"/>
                  </a:schemeClr>
                </a:solidFill>
                <a:latin typeface="Gill Sans MT" panose="020B0502020104020203" pitchFamily="34" charset="77"/>
              </a:rPr>
              <a:t> </a:t>
            </a:r>
            <a:r>
              <a:rPr lang="en-US" altLang="en-US" sz="1200" dirty="0" err="1">
                <a:solidFill>
                  <a:schemeClr val="accent6">
                    <a:lumMod val="75000"/>
                  </a:schemeClr>
                </a:solidFill>
                <a:latin typeface="Gill Sans MT" panose="020B0502020104020203" pitchFamily="34" charset="77"/>
              </a:rPr>
              <a:t>indera</a:t>
            </a:r>
            <a:endParaRPr lang="en-US" altLang="en-US" sz="1200" dirty="0">
              <a:solidFill>
                <a:schemeClr val="accent6">
                  <a:lumMod val="75000"/>
                </a:schemeClr>
              </a:solidFill>
              <a:latin typeface="Gill Sans MT" panose="020B0502020104020203" pitchFamily="34" charset="77"/>
            </a:endParaRPr>
          </a:p>
        </p:txBody>
      </p:sp>
      <p:cxnSp>
        <p:nvCxnSpPr>
          <p:cNvPr id="30" name="Straight Connector 29">
            <a:extLst>
              <a:ext uri="{FF2B5EF4-FFF2-40B4-BE49-F238E27FC236}">
                <a16:creationId xmlns:a16="http://schemas.microsoft.com/office/drawing/2014/main" id="{FFD4D228-EB8F-664C-A1EB-EE40AB7C856A}"/>
              </a:ext>
            </a:extLst>
          </p:cNvPr>
          <p:cNvCxnSpPr>
            <a:stCxn id="5" idx="3"/>
            <a:endCxn id="11" idx="1"/>
          </p:cNvCxnSpPr>
          <p:nvPr/>
        </p:nvCxnSpPr>
        <p:spPr>
          <a:xfrm>
            <a:off x="1650520" y="3760570"/>
            <a:ext cx="289031" cy="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AD68BD-C67C-5545-9D26-A485CDF3B1B4}"/>
              </a:ext>
            </a:extLst>
          </p:cNvPr>
          <p:cNvCxnSpPr>
            <a:stCxn id="6" idx="3"/>
            <a:endCxn id="7" idx="1"/>
          </p:cNvCxnSpPr>
          <p:nvPr/>
        </p:nvCxnSpPr>
        <p:spPr>
          <a:xfrm flipV="1">
            <a:off x="3052955" y="1732330"/>
            <a:ext cx="295778" cy="46222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708A44-128B-B043-8BBA-AEDD317F723A}"/>
              </a:ext>
            </a:extLst>
          </p:cNvPr>
          <p:cNvCxnSpPr>
            <a:stCxn id="6" idx="3"/>
            <a:endCxn id="8" idx="1"/>
          </p:cNvCxnSpPr>
          <p:nvPr/>
        </p:nvCxnSpPr>
        <p:spPr>
          <a:xfrm>
            <a:off x="3052955" y="2194550"/>
            <a:ext cx="297512" cy="4715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24E009-9DDC-8F4D-9D55-F7B889E8B347}"/>
              </a:ext>
            </a:extLst>
          </p:cNvPr>
          <p:cNvCxnSpPr>
            <a:stCxn id="11" idx="3"/>
            <a:endCxn id="12" idx="1"/>
          </p:cNvCxnSpPr>
          <p:nvPr/>
        </p:nvCxnSpPr>
        <p:spPr>
          <a:xfrm flipV="1">
            <a:off x="3217466" y="3358822"/>
            <a:ext cx="201703" cy="40174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4F0A29D-0B1B-1148-B1DE-93E24A7E42B2}"/>
              </a:ext>
            </a:extLst>
          </p:cNvPr>
          <p:cNvCxnSpPr>
            <a:stCxn id="11" idx="3"/>
            <a:endCxn id="13" idx="1"/>
          </p:cNvCxnSpPr>
          <p:nvPr/>
        </p:nvCxnSpPr>
        <p:spPr>
          <a:xfrm>
            <a:off x="3217466" y="3760571"/>
            <a:ext cx="201703" cy="49617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04C348-6E77-5A42-B427-A25CE94A2438}"/>
              </a:ext>
            </a:extLst>
          </p:cNvPr>
          <p:cNvCxnSpPr>
            <a:stCxn id="8" idx="3"/>
            <a:endCxn id="9" idx="1"/>
          </p:cNvCxnSpPr>
          <p:nvPr/>
        </p:nvCxnSpPr>
        <p:spPr>
          <a:xfrm flipV="1">
            <a:off x="4462962" y="2333049"/>
            <a:ext cx="178753" cy="33308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74491C8-66F0-E840-B836-37AAA05B3EF8}"/>
              </a:ext>
            </a:extLst>
          </p:cNvPr>
          <p:cNvCxnSpPr>
            <a:stCxn id="8" idx="3"/>
            <a:endCxn id="10" idx="1"/>
          </p:cNvCxnSpPr>
          <p:nvPr/>
        </p:nvCxnSpPr>
        <p:spPr>
          <a:xfrm>
            <a:off x="4462962" y="2666134"/>
            <a:ext cx="178752" cy="41568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30B3DEE-495D-CD44-921E-BCF3B9ED4A4C}"/>
              </a:ext>
            </a:extLst>
          </p:cNvPr>
          <p:cNvCxnSpPr>
            <a:stCxn id="5" idx="3"/>
            <a:endCxn id="6" idx="1"/>
          </p:cNvCxnSpPr>
          <p:nvPr/>
        </p:nvCxnSpPr>
        <p:spPr>
          <a:xfrm flipV="1">
            <a:off x="1650520" y="2194550"/>
            <a:ext cx="412641" cy="156602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5D8F613-6AA7-B246-90D1-A34389D9B382}"/>
              </a:ext>
            </a:extLst>
          </p:cNvPr>
          <p:cNvCxnSpPr>
            <a:stCxn id="5" idx="3"/>
            <a:endCxn id="14" idx="1"/>
          </p:cNvCxnSpPr>
          <p:nvPr/>
        </p:nvCxnSpPr>
        <p:spPr>
          <a:xfrm>
            <a:off x="1650520" y="3760570"/>
            <a:ext cx="387005" cy="144968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C5AAD0C-0C9F-9346-9AA0-9D8CA6DA6D76}"/>
              </a:ext>
            </a:extLst>
          </p:cNvPr>
          <p:cNvSpPr>
            <a:spLocks noGrp="1"/>
          </p:cNvSpPr>
          <p:nvPr>
            <p:ph type="sldNum" sz="quarter" idx="12"/>
          </p:nvPr>
        </p:nvSpPr>
        <p:spPr/>
        <p:txBody>
          <a:bodyPr/>
          <a:lstStyle/>
          <a:p>
            <a:fld id="{0BE96E79-1F98-4396-B82F-94B4AEA37C6A}" type="slidenum">
              <a:rPr lang="en-US" smtClean="0"/>
              <a:t>66</a:t>
            </a:fld>
            <a:endParaRPr lang="en-US"/>
          </a:p>
        </p:txBody>
      </p:sp>
      <p:sp>
        <p:nvSpPr>
          <p:cNvPr id="15" name="Footer Placeholder 14">
            <a:extLst>
              <a:ext uri="{FF2B5EF4-FFF2-40B4-BE49-F238E27FC236}">
                <a16:creationId xmlns:a16="http://schemas.microsoft.com/office/drawing/2014/main" id="{4C2C814B-2F9D-4108-BDC2-9443B800D873}"/>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758079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67</a:t>
            </a:fld>
            <a:endParaRPr lang="en-US"/>
          </a:p>
        </p:txBody>
      </p:sp>
      <p:sp>
        <p:nvSpPr>
          <p:cNvPr id="4" name="Rectangle 3"/>
          <p:cNvSpPr/>
          <p:nvPr/>
        </p:nvSpPr>
        <p:spPr>
          <a:xfrm>
            <a:off x="-1" y="-22824"/>
            <a:ext cx="501921"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022563" y="158911"/>
            <a:ext cx="24497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6. Optimisasi</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88F4BF-4DBF-439E-B5CB-08FD0C3C4E8D}"/>
              </a:ext>
            </a:extLst>
          </p:cNvPr>
          <p:cNvSpPr txBox="1"/>
          <p:nvPr/>
        </p:nvSpPr>
        <p:spPr>
          <a:xfrm>
            <a:off x="973201" y="1049656"/>
            <a:ext cx="8507683" cy="4893647"/>
          </a:xfrm>
          <a:prstGeom prst="rect">
            <a:avLst/>
          </a:prstGeom>
          <a:noFill/>
        </p:spPr>
        <p:txBody>
          <a:bodyPr wrap="square" rtlCol="0">
            <a:spAutoFit/>
          </a:bodyPr>
          <a:lstStyle/>
          <a:p>
            <a:pPr marL="457200" indent="-457200" algn="just">
              <a:buFont typeface="+mj-lt"/>
              <a:buAutoNum type="arabicPeriod"/>
            </a:pPr>
            <a:r>
              <a:rPr lang="id-ID" sz="2000" b="1" dirty="0"/>
              <a:t>Prioritas Tindakan</a:t>
            </a:r>
          </a:p>
          <a:p>
            <a:pPr marL="342900" indent="-342900" algn="just">
              <a:buAutoNum type="arabicPeriod"/>
            </a:pPr>
            <a:endParaRPr lang="id-ID" sz="1600" dirty="0"/>
          </a:p>
          <a:p>
            <a:pPr marL="285750" indent="-285750" algn="just">
              <a:buFont typeface="Wingdings" panose="05000000000000000000" pitchFamily="2" charset="2"/>
              <a:buChar char="§"/>
            </a:pPr>
            <a:r>
              <a:rPr lang="id-ID" dirty="0"/>
              <a:t>Tindakan prioritas tidak lagi menggunakan nilai RPN (</a:t>
            </a:r>
            <a:r>
              <a:rPr lang="id-ID" dirty="0" err="1"/>
              <a:t>S</a:t>
            </a:r>
            <a:r>
              <a:rPr lang="id-ID" dirty="0"/>
              <a:t> x </a:t>
            </a:r>
            <a:r>
              <a:rPr lang="id-ID" dirty="0" err="1"/>
              <a:t>O</a:t>
            </a:r>
            <a:r>
              <a:rPr lang="id-ID" dirty="0"/>
              <a:t> x D), karena hasil perkalian tidak mempertimbangkan komposisi </a:t>
            </a:r>
          </a:p>
          <a:p>
            <a:pPr marL="285750" indent="-285750" algn="just">
              <a:buFont typeface="Wingdings" panose="05000000000000000000" pitchFamily="2" charset="2"/>
              <a:buChar char="§"/>
            </a:pPr>
            <a:r>
              <a:rPr lang="en-US" sz="1600" dirty="0"/>
              <a:t>Nilai RPN 120 (</a:t>
            </a:r>
            <a:r>
              <a:rPr lang="en-US" sz="1600" dirty="0" err="1"/>
              <a:t>komposisi</a:t>
            </a:r>
            <a:r>
              <a:rPr lang="en-US" sz="1600" dirty="0"/>
              <a:t> S:10; O:4: D:3) </a:t>
            </a:r>
            <a:r>
              <a:rPr lang="en-US" sz="1600" dirty="0" err="1"/>
              <a:t>bisa</a:t>
            </a:r>
            <a:r>
              <a:rPr lang="en-US" sz="1600" dirty="0"/>
              <a:t> </a:t>
            </a:r>
            <a:r>
              <a:rPr lang="en-US" sz="1600" dirty="0" err="1"/>
              <a:t>lebih</a:t>
            </a:r>
            <a:r>
              <a:rPr lang="en-US" sz="1600" dirty="0"/>
              <a:t> </a:t>
            </a:r>
            <a:r>
              <a:rPr lang="en-US" sz="1600" dirty="0" err="1"/>
              <a:t>penting</a:t>
            </a:r>
            <a:r>
              <a:rPr lang="en-US" sz="1600" dirty="0"/>
              <a:t> </a:t>
            </a:r>
            <a:r>
              <a:rPr lang="en-US" sz="1600" dirty="0" err="1"/>
              <a:t>dari</a:t>
            </a:r>
            <a:r>
              <a:rPr lang="en-US" sz="1600" dirty="0"/>
              <a:t> RPN 150 (</a:t>
            </a:r>
            <a:r>
              <a:rPr lang="en-US" sz="1600" dirty="0" err="1"/>
              <a:t>komposisi</a:t>
            </a:r>
            <a:r>
              <a:rPr lang="en-US" sz="1600" dirty="0"/>
              <a:t> S:5; O:6; D:5)</a:t>
            </a:r>
          </a:p>
          <a:p>
            <a:pPr marL="742950" lvl="1" indent="-285750" algn="just">
              <a:buFont typeface="Wingdings" panose="05000000000000000000" pitchFamily="2" charset="2"/>
              <a:buChar char="§"/>
            </a:pPr>
            <a:r>
              <a:rPr lang="en-US" sz="1600" dirty="0" err="1"/>
              <a:t>Pada</a:t>
            </a:r>
            <a:r>
              <a:rPr lang="en-US" sz="1600" dirty="0"/>
              <a:t> FMEA AIAG-VDA; </a:t>
            </a:r>
            <a:r>
              <a:rPr lang="en-US" sz="1600" dirty="0" err="1"/>
              <a:t>komposisi</a:t>
            </a:r>
            <a:r>
              <a:rPr lang="en-US" sz="1600" dirty="0"/>
              <a:t> S:10; O:4: D:3 </a:t>
            </a:r>
            <a:r>
              <a:rPr lang="en-US" sz="1600" dirty="0">
                <a:sym typeface="Wingdings" pitchFamily="2" charset="2"/>
              </a:rPr>
              <a:t> </a:t>
            </a:r>
            <a:r>
              <a:rPr lang="en-US" sz="1600" dirty="0" err="1">
                <a:sym typeface="Wingdings" pitchFamily="2" charset="2"/>
              </a:rPr>
              <a:t>masuk</a:t>
            </a:r>
            <a:r>
              <a:rPr lang="en-US" sz="1600" dirty="0">
                <a:sym typeface="Wingdings" pitchFamily="2" charset="2"/>
              </a:rPr>
              <a:t> </a:t>
            </a:r>
            <a:r>
              <a:rPr lang="en-US" sz="1600" dirty="0" err="1">
                <a:sym typeface="Wingdings" pitchFamily="2" charset="2"/>
              </a:rPr>
              <a:t>pada</a:t>
            </a:r>
            <a:r>
              <a:rPr lang="en-US" sz="1600" dirty="0">
                <a:sym typeface="Wingdings" pitchFamily="2" charset="2"/>
              </a:rPr>
              <a:t> </a:t>
            </a:r>
            <a:r>
              <a:rPr lang="en-US" sz="1600" dirty="0" err="1">
                <a:sym typeface="Wingdings" pitchFamily="2" charset="2"/>
              </a:rPr>
              <a:t>kategori</a:t>
            </a:r>
            <a:r>
              <a:rPr lang="en-US" sz="1600" dirty="0">
                <a:sym typeface="Wingdings" pitchFamily="2" charset="2"/>
              </a:rPr>
              <a:t> </a:t>
            </a:r>
            <a:r>
              <a:rPr lang="en-US" sz="1600" dirty="0" err="1">
                <a:sym typeface="Wingdings" pitchFamily="2" charset="2"/>
              </a:rPr>
              <a:t>Prioritas</a:t>
            </a:r>
            <a:r>
              <a:rPr lang="en-US" sz="1600" dirty="0">
                <a:sym typeface="Wingdings" pitchFamily="2" charset="2"/>
              </a:rPr>
              <a:t> </a:t>
            </a:r>
            <a:r>
              <a:rPr lang="en-US" sz="1600" dirty="0" err="1">
                <a:sym typeface="Wingdings" pitchFamily="2" charset="2"/>
              </a:rPr>
              <a:t>tinggi</a:t>
            </a:r>
            <a:r>
              <a:rPr lang="en-US" sz="1600" dirty="0">
                <a:sym typeface="Wingdings" pitchFamily="2" charset="2"/>
              </a:rPr>
              <a:t> (H)</a:t>
            </a:r>
          </a:p>
          <a:p>
            <a:pPr marL="742950" lvl="1" indent="-285750" algn="just">
              <a:buFont typeface="Wingdings" panose="05000000000000000000" pitchFamily="2" charset="2"/>
              <a:buChar char="§"/>
            </a:pPr>
            <a:r>
              <a:rPr lang="en-US" sz="1600" dirty="0" err="1"/>
              <a:t>Pada</a:t>
            </a:r>
            <a:r>
              <a:rPr lang="en-US" sz="1600" dirty="0"/>
              <a:t> FMEA AIAG-VDA; </a:t>
            </a:r>
            <a:r>
              <a:rPr lang="en-US" sz="1600" dirty="0" err="1"/>
              <a:t>komposisi</a:t>
            </a:r>
            <a:r>
              <a:rPr lang="en-US" sz="1600" dirty="0"/>
              <a:t> S:5; O:6; D:5 </a:t>
            </a:r>
            <a:r>
              <a:rPr lang="en-US" sz="1600" dirty="0">
                <a:sym typeface="Wingdings" pitchFamily="2" charset="2"/>
              </a:rPr>
              <a:t> </a:t>
            </a:r>
            <a:r>
              <a:rPr lang="en-US" sz="1600" dirty="0" err="1">
                <a:sym typeface="Wingdings" pitchFamily="2" charset="2"/>
              </a:rPr>
              <a:t>masuk</a:t>
            </a:r>
            <a:r>
              <a:rPr lang="en-US" sz="1600" dirty="0">
                <a:sym typeface="Wingdings" pitchFamily="2" charset="2"/>
              </a:rPr>
              <a:t> </a:t>
            </a:r>
            <a:r>
              <a:rPr lang="en-US" sz="1600" dirty="0" err="1">
                <a:sym typeface="Wingdings" pitchFamily="2" charset="2"/>
              </a:rPr>
              <a:t>pada</a:t>
            </a:r>
            <a:r>
              <a:rPr lang="en-US" sz="1600" dirty="0">
                <a:sym typeface="Wingdings" pitchFamily="2" charset="2"/>
              </a:rPr>
              <a:t> </a:t>
            </a:r>
            <a:r>
              <a:rPr lang="en-US" sz="1600" dirty="0" err="1">
                <a:sym typeface="Wingdings" pitchFamily="2" charset="2"/>
              </a:rPr>
              <a:t>kategori</a:t>
            </a:r>
            <a:r>
              <a:rPr lang="en-US" sz="1600" dirty="0">
                <a:sym typeface="Wingdings" pitchFamily="2" charset="2"/>
              </a:rPr>
              <a:t> </a:t>
            </a:r>
            <a:r>
              <a:rPr lang="en-US" sz="1600" dirty="0" err="1">
                <a:sym typeface="Wingdings" pitchFamily="2" charset="2"/>
              </a:rPr>
              <a:t>Prioritas</a:t>
            </a:r>
            <a:r>
              <a:rPr lang="en-US" sz="1600" dirty="0">
                <a:sym typeface="Wingdings" pitchFamily="2" charset="2"/>
              </a:rPr>
              <a:t> </a:t>
            </a:r>
            <a:r>
              <a:rPr lang="en-US" sz="1600" dirty="0" err="1">
                <a:sym typeface="Wingdings" pitchFamily="2" charset="2"/>
              </a:rPr>
              <a:t>Midle</a:t>
            </a:r>
            <a:r>
              <a:rPr lang="en-US" sz="1600" dirty="0">
                <a:sym typeface="Wingdings" pitchFamily="2" charset="2"/>
              </a:rPr>
              <a:t> (M)</a:t>
            </a:r>
          </a:p>
          <a:p>
            <a:pPr lvl="1" algn="just"/>
            <a:endParaRPr lang="en-US" sz="1600" dirty="0"/>
          </a:p>
          <a:p>
            <a:pPr marL="285750" indent="-285750" algn="just">
              <a:buFont typeface="Wingdings" panose="05000000000000000000" pitchFamily="2" charset="2"/>
              <a:buChar char="§"/>
            </a:pPr>
            <a:r>
              <a:rPr lang="id-ID" sz="1600" dirty="0"/>
              <a:t>Dasar acuan dalam penetapan Prioritas Tindakan pada New FMEA yaitu berdasarkan:</a:t>
            </a:r>
          </a:p>
          <a:p>
            <a:pPr marL="800100" lvl="1" indent="-342900" algn="just">
              <a:buFont typeface="+mj-lt"/>
              <a:buAutoNum type="arabicPeriod"/>
            </a:pPr>
            <a:r>
              <a:rPr lang="id-ID" sz="1600" b="1" dirty="0"/>
              <a:t>Prioritas Tinggi (H)</a:t>
            </a:r>
            <a:r>
              <a:rPr lang="id-ID" sz="1600" dirty="0"/>
              <a:t>: Prioritas paling tinggi untuk melakukan tindakan. Identifikasi yang tepat untuk  meningkatkan pencegahan dan atau kontrol deteksi potensi kegagalan untuk memastikan bahwa tindakan pengendalian sudah memadai.</a:t>
            </a:r>
          </a:p>
          <a:p>
            <a:pPr marL="800100" lvl="1" indent="-342900" algn="just">
              <a:buFont typeface="+mj-lt"/>
              <a:buAutoNum type="arabicPeriod"/>
            </a:pPr>
            <a:r>
              <a:rPr lang="id-ID" sz="1600" b="1" dirty="0"/>
              <a:t>Prioritas Menengah (M)</a:t>
            </a:r>
            <a:r>
              <a:rPr lang="id-ID" sz="1600" dirty="0"/>
              <a:t> : Prioritas menengah untuk melakukan tindakan. Identifikasi yang tepat untuk meningkatkan pencegahan dan atau kontrol deteksi potensi kegagalan atas dasar kebijakan perusahaan untuk memastikan bahwa tindakan pengendalian sudah memadai.</a:t>
            </a:r>
          </a:p>
          <a:p>
            <a:pPr marL="800100" lvl="1" indent="-342900" algn="just">
              <a:buFont typeface="+mj-lt"/>
              <a:buAutoNum type="arabicPeriod"/>
            </a:pPr>
            <a:r>
              <a:rPr lang="id-ID" sz="1600" b="1" dirty="0"/>
              <a:t>Prioritas Rendah (L)</a:t>
            </a:r>
            <a:r>
              <a:rPr lang="id-ID" sz="1600" dirty="0"/>
              <a:t> : Prioritas rendah untuk melakukan tindakan. Identifikasi tindakan pengendalian pencegahan dan deteksi yang perlu ditingkatkan.</a:t>
            </a:r>
          </a:p>
          <a:p>
            <a:pPr algn="just"/>
            <a:endParaRPr lang="id-ID" sz="1600" dirty="0"/>
          </a:p>
        </p:txBody>
      </p:sp>
      <p:sp>
        <p:nvSpPr>
          <p:cNvPr id="3" name="Footer Placeholder 2">
            <a:extLst>
              <a:ext uri="{FF2B5EF4-FFF2-40B4-BE49-F238E27FC236}">
                <a16:creationId xmlns:a16="http://schemas.microsoft.com/office/drawing/2014/main" id="{4B652A27-3BA5-41AF-8F62-CED999B89F38}"/>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373687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68</a:t>
            </a:fld>
            <a:endParaRPr lang="en-US" dirty="0"/>
          </a:p>
        </p:txBody>
      </p:sp>
      <p:sp>
        <p:nvSpPr>
          <p:cNvPr id="4" name="Rectangle 3"/>
          <p:cNvSpPr/>
          <p:nvPr/>
        </p:nvSpPr>
        <p:spPr>
          <a:xfrm>
            <a:off x="-1" y="-22824"/>
            <a:ext cx="501921"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6680287" y="158911"/>
            <a:ext cx="24497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D" altLang="id-ID" sz="2400" b="1" dirty="0">
                <a:latin typeface="Verdana" panose="020B0604030504040204" pitchFamily="34" charset="0"/>
              </a:rPr>
              <a:t>6</a:t>
            </a:r>
            <a:r>
              <a:rPr lang="id-ID" altLang="id-ID" sz="2400" b="1" dirty="0">
                <a:latin typeface="Verdana" panose="020B0604030504040204" pitchFamily="34" charset="0"/>
              </a:rPr>
              <a:t>. </a:t>
            </a:r>
            <a:r>
              <a:rPr lang="en-ID" altLang="id-ID" sz="2400" b="1" dirty="0" err="1">
                <a:latin typeface="Verdana" panose="020B0604030504040204" pitchFamily="34" charset="0"/>
              </a:rPr>
              <a:t>Optimi</a:t>
            </a:r>
            <a:r>
              <a:rPr lang="id-ID" altLang="id-ID" sz="2400" b="1" dirty="0">
                <a:latin typeface="Verdana" panose="020B0604030504040204" pitchFamily="34" charset="0"/>
              </a:rPr>
              <a:t>sasi</a:t>
            </a:r>
            <a:endParaRPr lang="en-US" altLang="id-ID" sz="2400" dirty="0">
              <a:latin typeface="Verdana" panose="020B0604030504040204" pitchFamily="34" charset="0"/>
            </a:endParaRPr>
          </a:p>
        </p:txBody>
      </p:sp>
      <p:sp>
        <p:nvSpPr>
          <p:cNvPr id="14" name="Rectangle 13">
            <a:extLst>
              <a:ext uri="{FF2B5EF4-FFF2-40B4-BE49-F238E27FC236}">
                <a16:creationId xmlns:a16="http://schemas.microsoft.com/office/drawing/2014/main" id="{B94FE0DE-9080-4689-AC5C-CF88DECF77DF}"/>
              </a:ext>
            </a:extLst>
          </p:cNvPr>
          <p:cNvSpPr/>
          <p:nvPr/>
        </p:nvSpPr>
        <p:spPr>
          <a:xfrm>
            <a:off x="4021408" y="727287"/>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
            <a:extLst>
              <a:ext uri="{FF2B5EF4-FFF2-40B4-BE49-F238E27FC236}">
                <a16:creationId xmlns:a16="http://schemas.microsoft.com/office/drawing/2014/main" id="{F9B797A4-CD57-4B10-9312-D56A8788D05A}"/>
              </a:ext>
            </a:extLst>
          </p:cNvPr>
          <p:cNvSpPr>
            <a:spLocks noGrp="1" noChangeArrowheads="1"/>
          </p:cNvSpPr>
          <p:nvPr>
            <p:ph type="title"/>
          </p:nvPr>
        </p:nvSpPr>
        <p:spPr>
          <a:xfrm>
            <a:off x="623637" y="971889"/>
            <a:ext cx="8915400" cy="581373"/>
          </a:xfrm>
        </p:spPr>
        <p:txBody>
          <a:bodyPr>
            <a:normAutofit/>
          </a:bodyPr>
          <a:lstStyle/>
          <a:p>
            <a:pPr eaLnBrk="1" hangingPunct="1"/>
            <a:r>
              <a:rPr lang="en-US" sz="2800" b="1" dirty="0" err="1"/>
              <a:t>Optimisasi</a:t>
            </a:r>
            <a:r>
              <a:rPr lang="en-US" sz="2800" b="1" dirty="0"/>
              <a:t> </a:t>
            </a:r>
            <a:r>
              <a:rPr lang="en-US" sz="2800" b="1" dirty="0" err="1"/>
              <a:t>pada</a:t>
            </a:r>
            <a:endParaRPr lang="en-US" sz="2800" b="1" dirty="0"/>
          </a:p>
        </p:txBody>
      </p:sp>
      <p:sp>
        <p:nvSpPr>
          <p:cNvPr id="9" name="Rectangle 3">
            <a:extLst>
              <a:ext uri="{FF2B5EF4-FFF2-40B4-BE49-F238E27FC236}">
                <a16:creationId xmlns:a16="http://schemas.microsoft.com/office/drawing/2014/main" id="{0410ECA9-10D7-47D9-A0E4-EBDF8CC7B4A1}"/>
              </a:ext>
            </a:extLst>
          </p:cNvPr>
          <p:cNvSpPr txBox="1">
            <a:spLocks noChangeArrowheads="1"/>
          </p:cNvSpPr>
          <p:nvPr/>
        </p:nvSpPr>
        <p:spPr>
          <a:xfrm>
            <a:off x="862263" y="1606070"/>
            <a:ext cx="9043737" cy="4750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2000" b="1" dirty="0" err="1"/>
              <a:t>Modifikasi</a:t>
            </a:r>
            <a:r>
              <a:rPr lang="en-US" sz="2000" b="1" dirty="0"/>
              <a:t> proses </a:t>
            </a:r>
            <a:r>
              <a:rPr lang="en-US" sz="2000" b="1" dirty="0" err="1"/>
              <a:t>untuk</a:t>
            </a:r>
            <a:r>
              <a:rPr lang="en-US" sz="2000" b="1" dirty="0"/>
              <a:t> </a:t>
            </a:r>
            <a:r>
              <a:rPr lang="en-US" sz="2000" b="1" dirty="0" err="1"/>
              <a:t>menghilangkan</a:t>
            </a:r>
            <a:r>
              <a:rPr lang="en-US" sz="2000" b="1" dirty="0"/>
              <a:t> </a:t>
            </a:r>
            <a:r>
              <a:rPr lang="en-US" sz="2000" b="1" dirty="0" err="1"/>
              <a:t>atau</a:t>
            </a:r>
            <a:r>
              <a:rPr lang="en-US" sz="2000" b="1" dirty="0"/>
              <a:t> </a:t>
            </a:r>
            <a:r>
              <a:rPr lang="en-US" sz="2000" b="1" dirty="0" err="1"/>
              <a:t>melakukan</a:t>
            </a:r>
            <a:r>
              <a:rPr lang="en-US" sz="2000" b="1" dirty="0"/>
              <a:t> </a:t>
            </a:r>
            <a:r>
              <a:rPr lang="en-US" sz="2000" b="1" dirty="0" err="1"/>
              <a:t>mitigasi</a:t>
            </a:r>
            <a:r>
              <a:rPr lang="en-US" sz="2000" b="1" dirty="0"/>
              <a:t> effect </a:t>
            </a:r>
            <a:r>
              <a:rPr lang="en-US" sz="2000" b="1" dirty="0" err="1"/>
              <a:t>dari</a:t>
            </a:r>
            <a:r>
              <a:rPr lang="en-US" sz="2000" b="1" dirty="0"/>
              <a:t> </a:t>
            </a:r>
            <a:r>
              <a:rPr lang="en-US" sz="2000" b="1" dirty="0" err="1"/>
              <a:t>kegagalan</a:t>
            </a:r>
            <a:r>
              <a:rPr lang="en-US" sz="2000" b="1" dirty="0"/>
              <a:t> (Failure effect – FE) </a:t>
            </a:r>
            <a:r>
              <a:rPr lang="en-US" sz="2000" b="1" dirty="0" err="1"/>
              <a:t>Untuk</a:t>
            </a:r>
            <a:r>
              <a:rPr lang="en-US" sz="2000" b="1" dirty="0"/>
              <a:t> </a:t>
            </a:r>
            <a:r>
              <a:rPr lang="en-US" sz="2000" b="1" dirty="0" err="1"/>
              <a:t>mengurangi</a:t>
            </a:r>
            <a:r>
              <a:rPr lang="en-US" sz="2000" b="1" dirty="0"/>
              <a:t> ranking occurrence </a:t>
            </a:r>
            <a:r>
              <a:rPr lang="en-US" sz="2000" b="1" dirty="0">
                <a:sym typeface="Wingdings" pitchFamily="2" charset="2"/>
              </a:rPr>
              <a:t> </a:t>
            </a:r>
            <a:r>
              <a:rPr lang="en-US" sz="2000" b="1" dirty="0" err="1">
                <a:sym typeface="Wingdings" pitchFamily="2" charset="2"/>
              </a:rPr>
              <a:t>fokus</a:t>
            </a:r>
            <a:r>
              <a:rPr lang="en-US" sz="2000" b="1" dirty="0">
                <a:sym typeface="Wingdings" pitchFamily="2" charset="2"/>
              </a:rPr>
              <a:t> </a:t>
            </a:r>
            <a:r>
              <a:rPr lang="en-US" sz="2000" b="1" dirty="0" err="1">
                <a:sym typeface="Wingdings" pitchFamily="2" charset="2"/>
              </a:rPr>
              <a:t>ke</a:t>
            </a:r>
            <a:r>
              <a:rPr lang="en-US" sz="2000" b="1" dirty="0">
                <a:sym typeface="Wingdings" pitchFamily="2" charset="2"/>
              </a:rPr>
              <a:t> proses (4M-1E)</a:t>
            </a:r>
          </a:p>
          <a:p>
            <a:pPr>
              <a:lnSpc>
                <a:spcPct val="80000"/>
              </a:lnSpc>
            </a:pPr>
            <a:r>
              <a:rPr lang="en-US" sz="2000" b="1" dirty="0" err="1">
                <a:sym typeface="Wingdings" pitchFamily="2" charset="2"/>
              </a:rPr>
              <a:t>Modifikasi</a:t>
            </a:r>
            <a:r>
              <a:rPr lang="en-US" sz="2000" b="1" dirty="0">
                <a:sym typeface="Wingdings" pitchFamily="2" charset="2"/>
              </a:rPr>
              <a:t> proses </a:t>
            </a:r>
            <a:r>
              <a:rPr lang="en-US" sz="2000" b="1" dirty="0" err="1">
                <a:sym typeface="Wingdings" pitchFamily="2" charset="2"/>
              </a:rPr>
              <a:t>untuk</a:t>
            </a:r>
            <a:r>
              <a:rPr lang="en-US" sz="2000" b="1" dirty="0">
                <a:sym typeface="Wingdings" pitchFamily="2" charset="2"/>
              </a:rPr>
              <a:t> </a:t>
            </a:r>
            <a:r>
              <a:rPr lang="en-US" sz="2000" b="1" dirty="0" err="1">
                <a:sym typeface="Wingdings" pitchFamily="2" charset="2"/>
              </a:rPr>
              <a:t>mengurangi</a:t>
            </a:r>
            <a:r>
              <a:rPr lang="en-US" sz="2000" b="1" dirty="0">
                <a:sym typeface="Wingdings" pitchFamily="2" charset="2"/>
              </a:rPr>
              <a:t> occurrence </a:t>
            </a:r>
            <a:r>
              <a:rPr lang="en-US" sz="2000" b="1" dirty="0" err="1">
                <a:sym typeface="Wingdings" pitchFamily="2" charset="2"/>
              </a:rPr>
              <a:t>dari</a:t>
            </a:r>
            <a:r>
              <a:rPr lang="en-US" sz="2000" b="1" dirty="0">
                <a:sym typeface="Wingdings" pitchFamily="2" charset="2"/>
              </a:rPr>
              <a:t> </a:t>
            </a:r>
            <a:r>
              <a:rPr lang="en-US" sz="2000" b="1" dirty="0" err="1">
                <a:sym typeface="Wingdings" pitchFamily="2" charset="2"/>
              </a:rPr>
              <a:t>penyebab</a:t>
            </a:r>
            <a:r>
              <a:rPr lang="en-US" sz="2000" b="1" dirty="0">
                <a:sym typeface="Wingdings" pitchFamily="2" charset="2"/>
              </a:rPr>
              <a:t> </a:t>
            </a:r>
            <a:r>
              <a:rPr lang="en-US" sz="2000" b="1" dirty="0" err="1">
                <a:sym typeface="Wingdings" pitchFamily="2" charset="2"/>
              </a:rPr>
              <a:t>kegagalan</a:t>
            </a:r>
            <a:r>
              <a:rPr lang="en-US" sz="2000" b="1" dirty="0">
                <a:sym typeface="Wingdings" pitchFamily="2" charset="2"/>
              </a:rPr>
              <a:t> (Failure cause – FC)</a:t>
            </a:r>
            <a:endParaRPr lang="en-US" sz="1800" dirty="0">
              <a:solidFill>
                <a:srgbClr val="FF6600"/>
              </a:solidFill>
            </a:endParaRPr>
          </a:p>
          <a:p>
            <a:pPr>
              <a:lnSpc>
                <a:spcPct val="80000"/>
              </a:lnSpc>
            </a:pPr>
            <a:r>
              <a:rPr lang="en-US" sz="2000" b="1" dirty="0" err="1"/>
              <a:t>Meningkatkan</a:t>
            </a:r>
            <a:r>
              <a:rPr lang="en-US" sz="2000" b="1" dirty="0"/>
              <a:t> </a:t>
            </a:r>
            <a:r>
              <a:rPr lang="en-US" sz="2000" b="1" dirty="0" err="1"/>
              <a:t>kemampuan</a:t>
            </a:r>
            <a:r>
              <a:rPr lang="en-US" sz="2000" b="1" dirty="0"/>
              <a:t> </a:t>
            </a:r>
            <a:r>
              <a:rPr lang="en-US" sz="2000" b="1" dirty="0" err="1"/>
              <a:t>deteksi</a:t>
            </a:r>
            <a:r>
              <a:rPr lang="en-US" sz="2000" b="1" dirty="0"/>
              <a:t> </a:t>
            </a:r>
            <a:r>
              <a:rPr lang="en-US" sz="2000" b="1" dirty="0" err="1"/>
              <a:t>terhadap</a:t>
            </a:r>
            <a:r>
              <a:rPr lang="en-US" sz="2000" b="1" dirty="0"/>
              <a:t> </a:t>
            </a:r>
            <a:r>
              <a:rPr lang="en-US" sz="2000" b="1" dirty="0" err="1"/>
              <a:t>penyebab</a:t>
            </a:r>
            <a:r>
              <a:rPr lang="en-US" sz="2000" b="1" dirty="0"/>
              <a:t> </a:t>
            </a:r>
            <a:r>
              <a:rPr lang="en-US" sz="2000" b="1" dirty="0" err="1"/>
              <a:t>kegagalan</a:t>
            </a:r>
            <a:r>
              <a:rPr lang="en-US" sz="2000" b="1" dirty="0"/>
              <a:t> (Failure cause – FC) </a:t>
            </a:r>
            <a:r>
              <a:rPr lang="en-US" sz="2000" b="1" dirty="0" err="1"/>
              <a:t>atau</a:t>
            </a:r>
            <a:r>
              <a:rPr lang="en-US" sz="2000" b="1" dirty="0"/>
              <a:t> </a:t>
            </a:r>
            <a:r>
              <a:rPr lang="en-US" sz="2000" b="1" dirty="0" err="1"/>
              <a:t>kegagalan</a:t>
            </a:r>
            <a:r>
              <a:rPr lang="en-US" sz="2000" b="1" dirty="0"/>
              <a:t> (Failure mode – FM) </a:t>
            </a:r>
          </a:p>
          <a:p>
            <a:pPr marL="0" indent="0">
              <a:lnSpc>
                <a:spcPct val="80000"/>
              </a:lnSpc>
              <a:buNone/>
            </a:pPr>
            <a:endParaRPr lang="en-US" sz="2000" b="1" dirty="0"/>
          </a:p>
          <a:p>
            <a:pPr marL="0" indent="0">
              <a:lnSpc>
                <a:spcPct val="80000"/>
              </a:lnSpc>
              <a:buNone/>
            </a:pPr>
            <a:r>
              <a:rPr lang="en-US" sz="2000" b="1" dirty="0" err="1"/>
              <a:t>Dalam</a:t>
            </a:r>
            <a:r>
              <a:rPr lang="en-US" sz="2000" b="1" dirty="0"/>
              <a:t> </a:t>
            </a:r>
            <a:r>
              <a:rPr lang="en-US" sz="2000" b="1" dirty="0" err="1"/>
              <a:t>hal</a:t>
            </a:r>
            <a:r>
              <a:rPr lang="en-US" sz="2000" b="1" dirty="0"/>
              <a:t> </a:t>
            </a:r>
            <a:r>
              <a:rPr lang="en-US" sz="2000" b="1" dirty="0" err="1"/>
              <a:t>modifikasi</a:t>
            </a:r>
            <a:r>
              <a:rPr lang="en-US" sz="2000" b="1" dirty="0"/>
              <a:t> proses, </a:t>
            </a:r>
            <a:r>
              <a:rPr lang="en-US" sz="2000" b="1" dirty="0" err="1"/>
              <a:t>dampak</a:t>
            </a:r>
            <a:r>
              <a:rPr lang="en-US" sz="2000" b="1" dirty="0"/>
              <a:t> </a:t>
            </a:r>
            <a:r>
              <a:rPr lang="en-US" sz="2000" b="1" dirty="0" err="1"/>
              <a:t>terhadap</a:t>
            </a:r>
            <a:r>
              <a:rPr lang="en-US" sz="2000" b="1" dirty="0"/>
              <a:t> </a:t>
            </a:r>
            <a:r>
              <a:rPr lang="en-US" sz="2000" b="1" dirty="0" err="1"/>
              <a:t>semua</a:t>
            </a:r>
            <a:r>
              <a:rPr lang="en-US" sz="2000" b="1" dirty="0"/>
              <a:t> </a:t>
            </a:r>
            <a:r>
              <a:rPr lang="en-US" sz="2000" b="1" dirty="0" err="1"/>
              <a:t>tahapan</a:t>
            </a:r>
            <a:r>
              <a:rPr lang="en-US" sz="2000" b="1" dirty="0"/>
              <a:t> proses </a:t>
            </a:r>
            <a:r>
              <a:rPr lang="en-US" sz="2000" b="1" dirty="0" err="1"/>
              <a:t>harus</a:t>
            </a:r>
            <a:r>
              <a:rPr lang="en-US" sz="2000" b="1" dirty="0"/>
              <a:t> </a:t>
            </a:r>
            <a:r>
              <a:rPr lang="en-US" sz="2000" b="1" dirty="0" err="1"/>
              <a:t>dievaluasi</a:t>
            </a:r>
            <a:r>
              <a:rPr lang="en-US" sz="2000" b="1" dirty="0"/>
              <a:t> </a:t>
            </a:r>
            <a:r>
              <a:rPr lang="en-US" sz="2000" b="1" dirty="0" err="1"/>
              <a:t>ulang</a:t>
            </a:r>
            <a:endParaRPr lang="en-US" sz="2000" b="1" dirty="0"/>
          </a:p>
          <a:p>
            <a:pPr marL="0" indent="0">
              <a:lnSpc>
                <a:spcPct val="80000"/>
              </a:lnSpc>
              <a:buNone/>
            </a:pPr>
            <a:endParaRPr lang="en-US" sz="1800" dirty="0"/>
          </a:p>
        </p:txBody>
      </p:sp>
      <p:sp>
        <p:nvSpPr>
          <p:cNvPr id="2" name="Footer Placeholder 1">
            <a:extLst>
              <a:ext uri="{FF2B5EF4-FFF2-40B4-BE49-F238E27FC236}">
                <a16:creationId xmlns:a16="http://schemas.microsoft.com/office/drawing/2014/main" id="{8E07EA62-8450-4839-8556-A8C25ADC27B5}"/>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466760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271884" y="6356352"/>
            <a:ext cx="2228850" cy="365125"/>
          </a:xfrm>
        </p:spPr>
        <p:txBody>
          <a:bodyPr/>
          <a:lstStyle/>
          <a:p>
            <a:pPr>
              <a:defRPr/>
            </a:pPr>
            <a:fld id="{6479658B-7F9C-4333-9499-869B8642C574}" type="slidenum">
              <a:rPr lang="en-US" smtClean="0"/>
              <a:pPr>
                <a:defRPr/>
              </a:pPr>
              <a:t>69</a:t>
            </a:fld>
            <a:endParaRPr lang="en-US"/>
          </a:p>
        </p:txBody>
      </p:sp>
      <p:sp>
        <p:nvSpPr>
          <p:cNvPr id="4" name="Rectangle 3"/>
          <p:cNvSpPr/>
          <p:nvPr/>
        </p:nvSpPr>
        <p:spPr>
          <a:xfrm>
            <a:off x="0" y="-22824"/>
            <a:ext cx="253732"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10444482-4480-46E6-8FD3-6FB5B0A300E8}"/>
              </a:ext>
            </a:extLst>
          </p:cNvPr>
          <p:cNvGraphicFramePr>
            <a:graphicFrameLocks noGrp="1"/>
          </p:cNvGraphicFramePr>
          <p:nvPr/>
        </p:nvGraphicFramePr>
        <p:xfrm>
          <a:off x="982269" y="128053"/>
          <a:ext cx="7941461" cy="6579070"/>
        </p:xfrm>
        <a:graphic>
          <a:graphicData uri="http://schemas.openxmlformats.org/drawingml/2006/table">
            <a:tbl>
              <a:tblPr>
                <a:tableStyleId>{5940675A-B579-460E-94D1-54222C63F5DA}</a:tableStyleId>
              </a:tblPr>
              <a:tblGrid>
                <a:gridCol w="1541244">
                  <a:extLst>
                    <a:ext uri="{9D8B030D-6E8A-4147-A177-3AD203B41FA5}">
                      <a16:colId xmlns:a16="http://schemas.microsoft.com/office/drawing/2014/main" val="3300894616"/>
                    </a:ext>
                  </a:extLst>
                </a:gridCol>
                <a:gridCol w="778733">
                  <a:extLst>
                    <a:ext uri="{9D8B030D-6E8A-4147-A177-3AD203B41FA5}">
                      <a16:colId xmlns:a16="http://schemas.microsoft.com/office/drawing/2014/main" val="1561492850"/>
                    </a:ext>
                  </a:extLst>
                </a:gridCol>
                <a:gridCol w="1447958">
                  <a:extLst>
                    <a:ext uri="{9D8B030D-6E8A-4147-A177-3AD203B41FA5}">
                      <a16:colId xmlns:a16="http://schemas.microsoft.com/office/drawing/2014/main" val="2061247471"/>
                    </a:ext>
                  </a:extLst>
                </a:gridCol>
                <a:gridCol w="778733">
                  <a:extLst>
                    <a:ext uri="{9D8B030D-6E8A-4147-A177-3AD203B41FA5}">
                      <a16:colId xmlns:a16="http://schemas.microsoft.com/office/drawing/2014/main" val="3308338508"/>
                    </a:ext>
                  </a:extLst>
                </a:gridCol>
                <a:gridCol w="1703480">
                  <a:extLst>
                    <a:ext uri="{9D8B030D-6E8A-4147-A177-3AD203B41FA5}">
                      <a16:colId xmlns:a16="http://schemas.microsoft.com/office/drawing/2014/main" val="3708576703"/>
                    </a:ext>
                  </a:extLst>
                </a:gridCol>
                <a:gridCol w="778733">
                  <a:extLst>
                    <a:ext uri="{9D8B030D-6E8A-4147-A177-3AD203B41FA5}">
                      <a16:colId xmlns:a16="http://schemas.microsoft.com/office/drawing/2014/main" val="3249417040"/>
                    </a:ext>
                  </a:extLst>
                </a:gridCol>
                <a:gridCol w="912580">
                  <a:extLst>
                    <a:ext uri="{9D8B030D-6E8A-4147-A177-3AD203B41FA5}">
                      <a16:colId xmlns:a16="http://schemas.microsoft.com/office/drawing/2014/main" val="1334850736"/>
                    </a:ext>
                  </a:extLst>
                </a:gridCol>
              </a:tblGrid>
              <a:tr h="210959">
                <a:tc gridSpan="7">
                  <a:txBody>
                    <a:bodyPr/>
                    <a:lstStyle/>
                    <a:p>
                      <a:pPr algn="ctr" fontAlgn="ctr"/>
                      <a:r>
                        <a:rPr lang="en-US" sz="1600" b="1" u="none" strike="noStrike" dirty="0">
                          <a:effectLst/>
                        </a:rPr>
                        <a:t>Action Priority (AP) for PFMEA</a:t>
                      </a:r>
                      <a:endParaRPr lang="en-US" sz="1600" b="1" i="0" u="none" strike="noStrike" dirty="0">
                        <a:solidFill>
                          <a:srgbClr val="000000"/>
                        </a:solidFill>
                        <a:effectLst/>
                        <a:latin typeface="Calibri" panose="020F0502020204030204" pitchFamily="34" charset="0"/>
                      </a:endParaRPr>
                    </a:p>
                  </a:txBody>
                  <a:tcPr marL="5230" marR="5230" marT="5230"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61747650"/>
                  </a:ext>
                </a:extLst>
              </a:tr>
              <a:tr h="314224">
                <a:tc gridSpan="7">
                  <a:txBody>
                    <a:bodyPr/>
                    <a:lstStyle/>
                    <a:p>
                      <a:pPr algn="ctr" fontAlgn="ctr"/>
                      <a:r>
                        <a:rPr lang="en-US" sz="1200" u="none" strike="noStrike" dirty="0">
                          <a:effectLst/>
                        </a:rPr>
                        <a:t>Action Priority is based on combinations of </a:t>
                      </a:r>
                      <a:r>
                        <a:rPr lang="en-US" sz="1200" u="none" strike="noStrike" dirty="0" err="1">
                          <a:effectLst/>
                        </a:rPr>
                        <a:t>Sevirity</a:t>
                      </a:r>
                      <a:r>
                        <a:rPr lang="en-US" sz="1200" u="none" strike="noStrike" dirty="0">
                          <a:effectLst/>
                        </a:rPr>
                        <a:t>, Occurrence, and Detection ratings in order to prioritize actions for risk education</a:t>
                      </a:r>
                      <a:endParaRPr lang="en-US" sz="1200" b="0" i="0" u="none" strike="noStrike" dirty="0">
                        <a:solidFill>
                          <a:srgbClr val="000000"/>
                        </a:solidFill>
                        <a:effectLst/>
                        <a:latin typeface="Calibri" panose="020F0502020204030204" pitchFamily="34" charset="0"/>
                      </a:endParaRPr>
                    </a:p>
                  </a:txBody>
                  <a:tcPr marL="5230" marR="5230" marT="5230"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689953058"/>
                  </a:ext>
                </a:extLst>
              </a:tr>
              <a:tr h="337796">
                <a:tc>
                  <a:txBody>
                    <a:bodyPr/>
                    <a:lstStyle/>
                    <a:p>
                      <a:pPr algn="ctr" fontAlgn="ctr"/>
                      <a:r>
                        <a:rPr lang="en-ID" sz="1100" b="1" u="none" strike="noStrike" dirty="0">
                          <a:effectLst/>
                        </a:rPr>
                        <a:t>Effect</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a:effectLst/>
                        </a:rPr>
                        <a:t>S</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US" sz="1100" b="1" u="none" strike="noStrike">
                          <a:effectLst/>
                        </a:rPr>
                        <a:t>Prediction of Failure Cause Occuring</a:t>
                      </a:r>
                      <a:endParaRPr lang="en-US" sz="1100" b="1" i="0" u="none" strike="noStrike">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a:effectLst/>
                        </a:rPr>
                        <a:t>O</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a:effectLst/>
                        </a:rPr>
                        <a:t>Ability to Detect</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a:effectLst/>
                        </a:rPr>
                        <a:t>D</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a:effectLst/>
                        </a:rPr>
                        <a:t>ACTION PRIORITY (AP)</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extLst>
                  <a:ext uri="{0D108BD9-81ED-4DB2-BD59-A6C34878D82A}">
                    <a16:rowId xmlns:a16="http://schemas.microsoft.com/office/drawing/2014/main" val="306109330"/>
                  </a:ext>
                </a:extLst>
              </a:tr>
              <a:tr h="139965">
                <a:tc rowSpan="17">
                  <a:txBody>
                    <a:bodyPr/>
                    <a:lstStyle/>
                    <a:p>
                      <a:pPr algn="ctr" fontAlgn="ctr"/>
                      <a:r>
                        <a:rPr lang="en-US" sz="1050" u="none" strike="noStrike" dirty="0">
                          <a:effectLst/>
                        </a:rPr>
                        <a:t>Product or </a:t>
                      </a:r>
                      <a:br>
                        <a:rPr lang="en-US" sz="1050" u="none" strike="noStrike" dirty="0">
                          <a:effectLst/>
                        </a:rPr>
                      </a:br>
                      <a:r>
                        <a:rPr lang="en-US" sz="1050" u="none" strike="noStrike" dirty="0">
                          <a:effectLst/>
                        </a:rPr>
                        <a:t>Plant Effect </a:t>
                      </a:r>
                      <a:br>
                        <a:rPr lang="en-US" sz="1050" u="none" strike="noStrike" dirty="0">
                          <a:effectLst/>
                        </a:rPr>
                      </a:br>
                      <a:r>
                        <a:rPr lang="en-US" sz="1050" u="none" strike="noStrike" dirty="0">
                          <a:effectLst/>
                        </a:rPr>
                        <a:t>Very High</a:t>
                      </a:r>
                      <a:endParaRPr lang="en-US" sz="1050" b="1" i="0" u="none" strike="noStrike" dirty="0">
                        <a:solidFill>
                          <a:srgbClr val="000000"/>
                        </a:solidFill>
                        <a:effectLst/>
                        <a:latin typeface="Calibri" panose="020F0502020204030204" pitchFamily="34" charset="0"/>
                      </a:endParaRPr>
                    </a:p>
                  </a:txBody>
                  <a:tcPr marL="5230" marR="5230" marT="5230" marB="0" anchor="ctr"/>
                </a:tc>
                <a:tc rowSpan="17">
                  <a:txBody>
                    <a:bodyPr/>
                    <a:lstStyle/>
                    <a:p>
                      <a:pPr algn="ctr" fontAlgn="ctr"/>
                      <a:r>
                        <a:rPr lang="en-ID" sz="1050" u="none" strike="noStrike">
                          <a:effectLst/>
                        </a:rPr>
                        <a:t>9 - 10</a:t>
                      </a:r>
                      <a:endParaRPr lang="en-ID" sz="1050" b="0" i="0" u="none" strike="noStrike">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8 - 10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882238669"/>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939890805"/>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26666108"/>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550951048"/>
                  </a:ext>
                </a:extLst>
              </a:tr>
              <a:tr h="139965">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a:effectLst/>
                        </a:rPr>
                        <a:t>High</a:t>
                      </a:r>
                      <a:endParaRPr lang="en-ID" sz="1050" b="0"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6 - 7</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86546379"/>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092623229"/>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555953767"/>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26682565"/>
                  </a:ext>
                </a:extLst>
              </a:tr>
              <a:tr h="139965">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4 - 5</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7 - 10</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743925506"/>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981711743"/>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859574827"/>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514947486"/>
                  </a:ext>
                </a:extLst>
              </a:tr>
              <a:tr h="139965">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Low</a:t>
                      </a:r>
                      <a:endParaRPr lang="en-ID" sz="1050" b="0" i="0" u="none" strike="noStrike">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dirty="0">
                          <a:effectLst/>
                        </a:rPr>
                        <a:t>2 - 3</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477024275"/>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4214607463"/>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058944181"/>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917885517"/>
                  </a:ext>
                </a:extLst>
              </a:tr>
              <a:tr h="139965">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Low</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Very High - Very Low</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537919913"/>
                  </a:ext>
                </a:extLst>
              </a:tr>
              <a:tr h="139965">
                <a:tc rowSpan="17">
                  <a:txBody>
                    <a:bodyPr/>
                    <a:lstStyle/>
                    <a:p>
                      <a:pPr algn="ctr" fontAlgn="ctr"/>
                      <a:r>
                        <a:rPr lang="en-US" sz="1050" u="none" strike="noStrike">
                          <a:effectLst/>
                        </a:rPr>
                        <a:t>Product or </a:t>
                      </a:r>
                      <a:br>
                        <a:rPr lang="en-US" sz="1050" u="none" strike="noStrike">
                          <a:effectLst/>
                        </a:rPr>
                      </a:br>
                      <a:r>
                        <a:rPr lang="en-US" sz="1050" u="none" strike="noStrike">
                          <a:effectLst/>
                        </a:rPr>
                        <a:t>Plant Effect </a:t>
                      </a:r>
                      <a:br>
                        <a:rPr lang="en-US" sz="1050" u="none" strike="noStrike">
                          <a:effectLst/>
                        </a:rPr>
                      </a:br>
                      <a:r>
                        <a:rPr lang="en-US" sz="1050" u="none" strike="noStrike">
                          <a:effectLst/>
                        </a:rPr>
                        <a:t>High</a:t>
                      </a:r>
                      <a:endParaRPr lang="en-US" sz="1050" b="1" i="0" u="none" strike="noStrike">
                        <a:solidFill>
                          <a:srgbClr val="000000"/>
                        </a:solidFill>
                        <a:effectLst/>
                        <a:latin typeface="Calibri" panose="020F0502020204030204" pitchFamily="34" charset="0"/>
                      </a:endParaRPr>
                    </a:p>
                  </a:txBody>
                  <a:tcPr marL="5230" marR="5230" marT="5230" marB="0" anchor="ctr"/>
                </a:tc>
                <a:tc rowSpan="17">
                  <a:txBody>
                    <a:bodyPr/>
                    <a:lstStyle/>
                    <a:p>
                      <a:pPr algn="ctr" fontAlgn="ctr"/>
                      <a:r>
                        <a:rPr lang="en-ID" sz="1050" u="none" strike="noStrike">
                          <a:effectLst/>
                        </a:rPr>
                        <a:t>7 - 8</a:t>
                      </a:r>
                      <a:endParaRPr lang="en-ID" sz="1050" b="0" i="0" u="none" strike="noStrike">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8 - 10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Low - Very Low</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994687931"/>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903979251"/>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High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602725619"/>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935896890"/>
                  </a:ext>
                </a:extLst>
              </a:tr>
              <a:tr h="139965">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6 - 7</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Low - Very Low</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573576569"/>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538010549"/>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485691191"/>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Very High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270666344"/>
                  </a:ext>
                </a:extLst>
              </a:tr>
              <a:tr h="139965">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4 - 5</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Low - Very Low</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4003909681"/>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78316436"/>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High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2 - 4</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556085353"/>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322496841"/>
                  </a:ext>
                </a:extLst>
              </a:tr>
              <a:tr h="139965">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Low</a:t>
                      </a:r>
                      <a:endParaRPr lang="en-ID" sz="1050" b="0" i="0" u="none" strike="noStrike">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2 - 3</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922197509"/>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5 - 6</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90918309"/>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456557645"/>
                  </a:ext>
                </a:extLst>
              </a:tr>
              <a:tr h="139965">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1</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729883742"/>
                  </a:ext>
                </a:extLst>
              </a:tr>
              <a:tr h="139965">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Low</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Very High - Very Low</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1 - 10</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790257795"/>
                  </a:ext>
                </a:extLst>
              </a:tr>
            </a:tbl>
          </a:graphicData>
        </a:graphic>
      </p:graphicFrame>
      <p:sp>
        <p:nvSpPr>
          <p:cNvPr id="2" name="Footer Placeholder 1">
            <a:extLst>
              <a:ext uri="{FF2B5EF4-FFF2-40B4-BE49-F238E27FC236}">
                <a16:creationId xmlns:a16="http://schemas.microsoft.com/office/drawing/2014/main" id="{622149ED-E31F-4189-AF57-4E1716991D42}"/>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583109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a:xfrm>
            <a:off x="685800" y="5867400"/>
            <a:ext cx="1828800" cy="6096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Build the foundation </a:t>
            </a:r>
          </a:p>
        </p:txBody>
      </p:sp>
      <p:sp>
        <p:nvSpPr>
          <p:cNvPr id="7" name="Chevron 6"/>
          <p:cNvSpPr/>
          <p:nvPr/>
        </p:nvSpPr>
        <p:spPr>
          <a:xfrm>
            <a:off x="2286000" y="5867400"/>
            <a:ext cx="1981200" cy="6096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Running the operation </a:t>
            </a:r>
          </a:p>
        </p:txBody>
      </p:sp>
      <p:sp>
        <p:nvSpPr>
          <p:cNvPr id="8" name="Chevron 7"/>
          <p:cNvSpPr/>
          <p:nvPr/>
        </p:nvSpPr>
        <p:spPr>
          <a:xfrm>
            <a:off x="4038600" y="5867400"/>
            <a:ext cx="1981200" cy="6096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Handling the problem </a:t>
            </a:r>
          </a:p>
        </p:txBody>
      </p:sp>
      <p:sp>
        <p:nvSpPr>
          <p:cNvPr id="9" name="Chevron 8"/>
          <p:cNvSpPr/>
          <p:nvPr/>
        </p:nvSpPr>
        <p:spPr>
          <a:xfrm>
            <a:off x="5791200" y="5867400"/>
            <a:ext cx="1981200" cy="6096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Disaster Management </a:t>
            </a:r>
          </a:p>
        </p:txBody>
      </p:sp>
      <p:sp>
        <p:nvSpPr>
          <p:cNvPr id="15" name="Chevron 14"/>
          <p:cNvSpPr/>
          <p:nvPr/>
        </p:nvSpPr>
        <p:spPr>
          <a:xfrm>
            <a:off x="7543800" y="5867400"/>
            <a:ext cx="1752600" cy="6096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Achieve the GOALS </a:t>
            </a:r>
          </a:p>
        </p:txBody>
      </p:sp>
      <p:sp>
        <p:nvSpPr>
          <p:cNvPr id="30" name="TextBox 29"/>
          <p:cNvSpPr txBox="1"/>
          <p:nvPr/>
        </p:nvSpPr>
        <p:spPr>
          <a:xfrm>
            <a:off x="43542" y="100016"/>
            <a:ext cx="7728857" cy="830997"/>
          </a:xfrm>
          <a:prstGeom prst="rect">
            <a:avLst/>
          </a:prstGeom>
          <a:solidFill>
            <a:schemeClr val="accent5">
              <a:lumMod val="75000"/>
            </a:schemeClr>
          </a:solidFill>
        </p:spPr>
        <p:txBody>
          <a:bodyPr wrap="square" rtlCol="0">
            <a:spAutoFit/>
          </a:bodyPr>
          <a:lstStyle/>
          <a:p>
            <a:r>
              <a:rPr lang="en-US" sz="2400" b="1" dirty="0">
                <a:solidFill>
                  <a:schemeClr val="bg1"/>
                </a:solidFill>
              </a:rPr>
              <a:t>FMEA </a:t>
            </a:r>
            <a:r>
              <a:rPr lang="en-US" sz="2400" b="1" dirty="0" err="1">
                <a:solidFill>
                  <a:schemeClr val="bg1"/>
                </a:solidFill>
              </a:rPr>
              <a:t>adalah</a:t>
            </a:r>
            <a:r>
              <a:rPr lang="en-US" sz="2400" b="1" dirty="0">
                <a:solidFill>
                  <a:schemeClr val="bg1"/>
                </a:solidFill>
              </a:rPr>
              <a:t> tools </a:t>
            </a:r>
            <a:r>
              <a:rPr lang="en-US" sz="2400" b="1" i="1" dirty="0">
                <a:solidFill>
                  <a:schemeClr val="bg1"/>
                </a:solidFill>
              </a:rPr>
              <a:t>PENCEGAHAN</a:t>
            </a:r>
          </a:p>
          <a:p>
            <a:r>
              <a:rPr lang="en-US" sz="2400" dirty="0">
                <a:solidFill>
                  <a:schemeClr val="bg1"/>
                </a:solidFill>
              </a:rPr>
              <a:t>From ‘Action After Problem’ to Action Before Problem</a:t>
            </a:r>
          </a:p>
        </p:txBody>
      </p:sp>
      <p:pic>
        <p:nvPicPr>
          <p:cNvPr id="17411" name="Picture 3"/>
          <p:cNvPicPr>
            <a:picLocks noChangeAspect="1" noChangeArrowheads="1"/>
          </p:cNvPicPr>
          <p:nvPr/>
        </p:nvPicPr>
        <p:blipFill>
          <a:blip r:embed="rId2"/>
          <a:srcRect/>
          <a:stretch>
            <a:fillRect/>
          </a:stretch>
        </p:blipFill>
        <p:spPr bwMode="auto">
          <a:xfrm>
            <a:off x="990601" y="2690814"/>
            <a:ext cx="3667125" cy="2947987"/>
          </a:xfrm>
          <a:prstGeom prst="rect">
            <a:avLst/>
          </a:prstGeom>
          <a:noFill/>
          <a:ln w="9525">
            <a:noFill/>
            <a:miter lim="800000"/>
            <a:headEnd/>
            <a:tailEnd/>
          </a:ln>
          <a:effectLst/>
        </p:spPr>
      </p:pic>
      <p:pic>
        <p:nvPicPr>
          <p:cNvPr id="17412" name="Picture 4"/>
          <p:cNvPicPr>
            <a:picLocks noChangeAspect="1" noChangeArrowheads="1"/>
          </p:cNvPicPr>
          <p:nvPr/>
        </p:nvPicPr>
        <p:blipFill>
          <a:blip r:embed="rId3"/>
          <a:srcRect/>
          <a:stretch>
            <a:fillRect/>
          </a:stretch>
        </p:blipFill>
        <p:spPr bwMode="auto">
          <a:xfrm>
            <a:off x="2645228" y="1344636"/>
            <a:ext cx="6007003" cy="1931965"/>
          </a:xfrm>
          <a:prstGeom prst="rect">
            <a:avLst/>
          </a:prstGeom>
          <a:noFill/>
          <a:ln w="9525">
            <a:noFill/>
            <a:miter lim="800000"/>
            <a:headEnd/>
            <a:tailEnd/>
          </a:ln>
          <a:effectLst/>
        </p:spPr>
      </p:pic>
      <p:sp>
        <p:nvSpPr>
          <p:cNvPr id="10" name="TextBox 17"/>
          <p:cNvSpPr txBox="1">
            <a:spLocks noChangeArrowheads="1"/>
          </p:cNvSpPr>
          <p:nvPr/>
        </p:nvSpPr>
        <p:spPr bwMode="auto">
          <a:xfrm>
            <a:off x="6096000" y="3505201"/>
            <a:ext cx="1981200" cy="461665"/>
          </a:xfrm>
          <a:prstGeom prst="rect">
            <a:avLst/>
          </a:prstGeom>
          <a:noFill/>
          <a:ln w="9525">
            <a:noFill/>
            <a:miter lim="800000"/>
            <a:headEnd/>
            <a:tailEnd/>
          </a:ln>
        </p:spPr>
        <p:txBody>
          <a:bodyPr wrap="square">
            <a:spAutoFit/>
          </a:bodyPr>
          <a:lstStyle/>
          <a:p>
            <a:pPr algn="ctr"/>
            <a:r>
              <a:rPr lang="en-US" sz="2400" dirty="0"/>
              <a:t>PD</a:t>
            </a:r>
            <a:r>
              <a:rPr lang="en-US" sz="2400" u="sng" dirty="0"/>
              <a:t>CA</a:t>
            </a:r>
          </a:p>
        </p:txBody>
      </p:sp>
      <p:sp>
        <p:nvSpPr>
          <p:cNvPr id="11" name="Rectangle 10"/>
          <p:cNvSpPr/>
          <p:nvPr/>
        </p:nvSpPr>
        <p:spPr>
          <a:xfrm>
            <a:off x="5638800" y="4343401"/>
            <a:ext cx="2895600" cy="1200329"/>
          </a:xfrm>
          <a:prstGeom prst="rect">
            <a:avLst/>
          </a:prstGeom>
        </p:spPr>
        <p:txBody>
          <a:bodyPr wrap="square">
            <a:spAutoFit/>
          </a:bodyPr>
          <a:lstStyle/>
          <a:p>
            <a:pPr algn="ctr"/>
            <a:r>
              <a:rPr lang="en-US" sz="2400" dirty="0"/>
              <a:t>P</a:t>
            </a:r>
            <a:r>
              <a:rPr lang="en-US" sz="2400" u="sng" dirty="0"/>
              <a:t>CA</a:t>
            </a:r>
            <a:r>
              <a:rPr lang="en-US" sz="2400" dirty="0"/>
              <a:t>DCA</a:t>
            </a:r>
          </a:p>
          <a:p>
            <a:pPr algn="ctr"/>
            <a:r>
              <a:rPr lang="en-US" sz="2400" dirty="0"/>
              <a:t>(Plan-</a:t>
            </a:r>
            <a:r>
              <a:rPr lang="en-US" sz="2400" u="sng" dirty="0"/>
              <a:t>Check Action</a:t>
            </a:r>
            <a:r>
              <a:rPr lang="en-US" sz="2400" dirty="0"/>
              <a:t>-Do-Check-Action)</a:t>
            </a:r>
          </a:p>
        </p:txBody>
      </p:sp>
      <p:sp>
        <p:nvSpPr>
          <p:cNvPr id="13" name="Down Arrow 12"/>
          <p:cNvSpPr/>
          <p:nvPr/>
        </p:nvSpPr>
        <p:spPr>
          <a:xfrm>
            <a:off x="6934200" y="4038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p:cNvSpPr/>
          <p:nvPr/>
        </p:nvSpPr>
        <p:spPr>
          <a:xfrm>
            <a:off x="5410200" y="3352800"/>
            <a:ext cx="3276600" cy="228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0182D6E-266A-4A45-B782-CC2D333B0C5B}"/>
              </a:ext>
            </a:extLst>
          </p:cNvPr>
          <p:cNvSpPr txBox="1"/>
          <p:nvPr/>
        </p:nvSpPr>
        <p:spPr>
          <a:xfrm>
            <a:off x="5221466" y="2976265"/>
            <a:ext cx="1007200" cy="369332"/>
          </a:xfrm>
          <a:prstGeom prst="rect">
            <a:avLst/>
          </a:prstGeom>
          <a:solidFill>
            <a:schemeClr val="bg1"/>
          </a:solidFill>
        </p:spPr>
        <p:txBody>
          <a:bodyPr wrap="none" rtlCol="0">
            <a:spAutoFit/>
          </a:bodyPr>
          <a:lstStyle/>
          <a:p>
            <a:pPr algn="ctr"/>
            <a:r>
              <a:rPr lang="en-US" dirty="0"/>
              <a:t>  Defect  </a:t>
            </a:r>
          </a:p>
        </p:txBody>
      </p:sp>
      <p:sp>
        <p:nvSpPr>
          <p:cNvPr id="17" name="TextBox 16">
            <a:extLst>
              <a:ext uri="{FF2B5EF4-FFF2-40B4-BE49-F238E27FC236}">
                <a16:creationId xmlns:a16="http://schemas.microsoft.com/office/drawing/2014/main" id="{0BE26E06-F111-D049-BCD0-09645028D598}"/>
              </a:ext>
            </a:extLst>
          </p:cNvPr>
          <p:cNvSpPr txBox="1"/>
          <p:nvPr/>
        </p:nvSpPr>
        <p:spPr>
          <a:xfrm>
            <a:off x="2491519" y="2863026"/>
            <a:ext cx="2120348" cy="338554"/>
          </a:xfrm>
          <a:prstGeom prst="rect">
            <a:avLst/>
          </a:prstGeom>
          <a:solidFill>
            <a:schemeClr val="bg1"/>
          </a:solidFill>
        </p:spPr>
        <p:txBody>
          <a:bodyPr wrap="square" rtlCol="0">
            <a:spAutoFit/>
          </a:bodyPr>
          <a:lstStyle/>
          <a:p>
            <a:pPr algn="ctr"/>
            <a:r>
              <a:rPr lang="en-US" sz="1600" dirty="0" err="1"/>
              <a:t>Potensi</a:t>
            </a:r>
            <a:r>
              <a:rPr lang="en-US" sz="1600" dirty="0"/>
              <a:t> Problem </a:t>
            </a:r>
          </a:p>
        </p:txBody>
      </p:sp>
      <p:sp>
        <p:nvSpPr>
          <p:cNvPr id="2" name="Rectangle 1">
            <a:extLst>
              <a:ext uri="{FF2B5EF4-FFF2-40B4-BE49-F238E27FC236}">
                <a16:creationId xmlns:a16="http://schemas.microsoft.com/office/drawing/2014/main" id="{D66CFF8E-F177-EE41-B122-10EAF56D21C2}"/>
              </a:ext>
            </a:extLst>
          </p:cNvPr>
          <p:cNvSpPr/>
          <p:nvPr/>
        </p:nvSpPr>
        <p:spPr>
          <a:xfrm>
            <a:off x="6096000" y="2976265"/>
            <a:ext cx="390144" cy="225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D87012-C92A-1549-9B17-FE026D186751}"/>
              </a:ext>
            </a:extLst>
          </p:cNvPr>
          <p:cNvSpPr txBox="1"/>
          <p:nvPr/>
        </p:nvSpPr>
        <p:spPr>
          <a:xfrm>
            <a:off x="2797901" y="2917592"/>
            <a:ext cx="1798569" cy="369332"/>
          </a:xfrm>
          <a:prstGeom prst="rect">
            <a:avLst/>
          </a:prstGeom>
          <a:solidFill>
            <a:schemeClr val="bg1"/>
          </a:solidFill>
        </p:spPr>
        <p:txBody>
          <a:bodyPr wrap="none" rtlCol="0">
            <a:spAutoFit/>
          </a:bodyPr>
          <a:lstStyle/>
          <a:p>
            <a:r>
              <a:rPr lang="en-US" dirty="0" err="1"/>
              <a:t>Penyebab</a:t>
            </a:r>
            <a:r>
              <a:rPr lang="en-US" dirty="0"/>
              <a:t> defect </a:t>
            </a:r>
          </a:p>
        </p:txBody>
      </p:sp>
      <p:sp>
        <p:nvSpPr>
          <p:cNvPr id="5" name="Slide Number Placeholder 4">
            <a:extLst>
              <a:ext uri="{FF2B5EF4-FFF2-40B4-BE49-F238E27FC236}">
                <a16:creationId xmlns:a16="http://schemas.microsoft.com/office/drawing/2014/main" id="{8EFCE939-A7F0-3E4C-8FF9-AC215369D117}"/>
              </a:ext>
            </a:extLst>
          </p:cNvPr>
          <p:cNvSpPr>
            <a:spLocks noGrp="1"/>
          </p:cNvSpPr>
          <p:nvPr>
            <p:ph type="sldNum" sz="quarter" idx="12"/>
          </p:nvPr>
        </p:nvSpPr>
        <p:spPr/>
        <p:txBody>
          <a:bodyPr/>
          <a:lstStyle/>
          <a:p>
            <a:fld id="{0BE96E79-1F98-4396-B82F-94B4AEA37C6A}" type="slidenum">
              <a:rPr lang="en-US" smtClean="0"/>
              <a:t>7</a:t>
            </a:fld>
            <a:endParaRPr lang="en-US"/>
          </a:p>
        </p:txBody>
      </p:sp>
      <p:sp>
        <p:nvSpPr>
          <p:cNvPr id="12" name="Footer Placeholder 11">
            <a:extLst>
              <a:ext uri="{FF2B5EF4-FFF2-40B4-BE49-F238E27FC236}">
                <a16:creationId xmlns:a16="http://schemas.microsoft.com/office/drawing/2014/main" id="{890E905D-0556-48CC-96D7-23C3790DA663}"/>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2293709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271884" y="6356352"/>
            <a:ext cx="2228850" cy="365125"/>
          </a:xfrm>
        </p:spPr>
        <p:txBody>
          <a:bodyPr/>
          <a:lstStyle/>
          <a:p>
            <a:pPr>
              <a:defRPr/>
            </a:pPr>
            <a:fld id="{6479658B-7F9C-4333-9499-869B8642C574}" type="slidenum">
              <a:rPr lang="en-US" smtClean="0"/>
              <a:pPr>
                <a:defRPr/>
              </a:pPr>
              <a:t>70</a:t>
            </a:fld>
            <a:endParaRPr lang="en-US"/>
          </a:p>
        </p:txBody>
      </p:sp>
      <p:sp>
        <p:nvSpPr>
          <p:cNvPr id="4" name="Rectangle 3"/>
          <p:cNvSpPr/>
          <p:nvPr/>
        </p:nvSpPr>
        <p:spPr>
          <a:xfrm>
            <a:off x="0" y="-22824"/>
            <a:ext cx="253732"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D27E770-7C0D-4EB5-BE8A-65E501D39FD1}"/>
              </a:ext>
            </a:extLst>
          </p:cNvPr>
          <p:cNvGraphicFramePr>
            <a:graphicFrameLocks noGrp="1"/>
          </p:cNvGraphicFramePr>
          <p:nvPr/>
        </p:nvGraphicFramePr>
        <p:xfrm>
          <a:off x="1351129" y="286602"/>
          <a:ext cx="7734814" cy="6465229"/>
        </p:xfrm>
        <a:graphic>
          <a:graphicData uri="http://schemas.openxmlformats.org/drawingml/2006/table">
            <a:tbl>
              <a:tblPr>
                <a:tableStyleId>{5940675A-B579-460E-94D1-54222C63F5DA}</a:tableStyleId>
              </a:tblPr>
              <a:tblGrid>
                <a:gridCol w="1501139">
                  <a:extLst>
                    <a:ext uri="{9D8B030D-6E8A-4147-A177-3AD203B41FA5}">
                      <a16:colId xmlns:a16="http://schemas.microsoft.com/office/drawing/2014/main" val="924353806"/>
                    </a:ext>
                  </a:extLst>
                </a:gridCol>
                <a:gridCol w="758469">
                  <a:extLst>
                    <a:ext uri="{9D8B030D-6E8A-4147-A177-3AD203B41FA5}">
                      <a16:colId xmlns:a16="http://schemas.microsoft.com/office/drawing/2014/main" val="4108093881"/>
                    </a:ext>
                  </a:extLst>
                </a:gridCol>
                <a:gridCol w="1410279">
                  <a:extLst>
                    <a:ext uri="{9D8B030D-6E8A-4147-A177-3AD203B41FA5}">
                      <a16:colId xmlns:a16="http://schemas.microsoft.com/office/drawing/2014/main" val="213040982"/>
                    </a:ext>
                  </a:extLst>
                </a:gridCol>
                <a:gridCol w="758469">
                  <a:extLst>
                    <a:ext uri="{9D8B030D-6E8A-4147-A177-3AD203B41FA5}">
                      <a16:colId xmlns:a16="http://schemas.microsoft.com/office/drawing/2014/main" val="1839332304"/>
                    </a:ext>
                  </a:extLst>
                </a:gridCol>
                <a:gridCol w="1659155">
                  <a:extLst>
                    <a:ext uri="{9D8B030D-6E8A-4147-A177-3AD203B41FA5}">
                      <a16:colId xmlns:a16="http://schemas.microsoft.com/office/drawing/2014/main" val="1761355298"/>
                    </a:ext>
                  </a:extLst>
                </a:gridCol>
                <a:gridCol w="758469">
                  <a:extLst>
                    <a:ext uri="{9D8B030D-6E8A-4147-A177-3AD203B41FA5}">
                      <a16:colId xmlns:a16="http://schemas.microsoft.com/office/drawing/2014/main" val="2198482636"/>
                    </a:ext>
                  </a:extLst>
                </a:gridCol>
                <a:gridCol w="888834">
                  <a:extLst>
                    <a:ext uri="{9D8B030D-6E8A-4147-A177-3AD203B41FA5}">
                      <a16:colId xmlns:a16="http://schemas.microsoft.com/office/drawing/2014/main" val="659599702"/>
                    </a:ext>
                  </a:extLst>
                </a:gridCol>
              </a:tblGrid>
              <a:tr h="491459">
                <a:tc>
                  <a:txBody>
                    <a:bodyPr/>
                    <a:lstStyle/>
                    <a:p>
                      <a:pPr algn="ctr" fontAlgn="ctr"/>
                      <a:r>
                        <a:rPr lang="en-ID" sz="1100" b="1" u="none" strike="noStrike" dirty="0">
                          <a:effectLst/>
                        </a:rPr>
                        <a:t>Effect</a:t>
                      </a:r>
                      <a:endParaRPr lang="en-ID" sz="1100" b="1" i="0" u="none" strike="noStrike" dirty="0">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a:effectLst/>
                        </a:rPr>
                        <a:t>S</a:t>
                      </a:r>
                      <a:endParaRPr lang="en-ID" sz="1100" b="1" i="0" u="none" strike="noStrike">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US" sz="1100" b="1" u="none" strike="noStrike">
                          <a:effectLst/>
                        </a:rPr>
                        <a:t>Prediction of Failure Cause Occuring</a:t>
                      </a:r>
                      <a:endParaRPr lang="en-US" sz="1100" b="1" i="0" u="none" strike="noStrike">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a:effectLst/>
                        </a:rPr>
                        <a:t>O</a:t>
                      </a:r>
                      <a:endParaRPr lang="en-ID" sz="1100" b="1" i="0" u="none" strike="noStrike">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a:effectLst/>
                        </a:rPr>
                        <a:t>Ability to Detect</a:t>
                      </a:r>
                      <a:endParaRPr lang="en-ID" sz="1100" b="1" i="0" u="none" strike="noStrike">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a:effectLst/>
                        </a:rPr>
                        <a:t>D</a:t>
                      </a:r>
                      <a:endParaRPr lang="en-ID" sz="1100" b="1" i="0" u="none" strike="noStrike">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dirty="0">
                          <a:effectLst/>
                        </a:rPr>
                        <a:t>ACTION PRIORITY (AP)</a:t>
                      </a:r>
                      <a:endParaRPr lang="en-ID" sz="1100" b="1" i="0" u="none" strike="noStrike" dirty="0">
                        <a:solidFill>
                          <a:srgbClr val="000000"/>
                        </a:solidFill>
                        <a:effectLst/>
                        <a:latin typeface="Calibri" panose="020F0502020204030204" pitchFamily="34" charset="0"/>
                      </a:endParaRPr>
                    </a:p>
                  </a:txBody>
                  <a:tcPr marL="5536" marR="5536" marT="5536" marB="0" anchor="ctr">
                    <a:solidFill>
                      <a:srgbClr val="FF99FF"/>
                    </a:solidFill>
                  </a:tcPr>
                </a:tc>
                <a:extLst>
                  <a:ext uri="{0D108BD9-81ED-4DB2-BD59-A6C34878D82A}">
                    <a16:rowId xmlns:a16="http://schemas.microsoft.com/office/drawing/2014/main" val="500395837"/>
                  </a:ext>
                </a:extLst>
              </a:tr>
              <a:tr h="169191">
                <a:tc rowSpan="17">
                  <a:txBody>
                    <a:bodyPr/>
                    <a:lstStyle/>
                    <a:p>
                      <a:pPr algn="ctr" fontAlgn="ctr"/>
                      <a:r>
                        <a:rPr lang="en-US" sz="1050" u="none" strike="noStrike" dirty="0">
                          <a:effectLst/>
                        </a:rPr>
                        <a:t>Product or </a:t>
                      </a:r>
                      <a:br>
                        <a:rPr lang="en-US" sz="1050" u="none" strike="noStrike" dirty="0">
                          <a:effectLst/>
                        </a:rPr>
                      </a:br>
                      <a:r>
                        <a:rPr lang="en-US" sz="1050" u="none" strike="noStrike" dirty="0">
                          <a:effectLst/>
                        </a:rPr>
                        <a:t>Plant Effect </a:t>
                      </a:r>
                      <a:br>
                        <a:rPr lang="en-US" sz="1050" u="none" strike="noStrike" dirty="0">
                          <a:effectLst/>
                        </a:rPr>
                      </a:br>
                      <a:r>
                        <a:rPr lang="en-US" sz="1050" u="none" strike="noStrike" dirty="0">
                          <a:effectLst/>
                        </a:rPr>
                        <a:t>Moderate</a:t>
                      </a:r>
                      <a:endParaRPr lang="en-US" sz="1050" b="1" i="0" u="none" strike="noStrike" dirty="0">
                        <a:solidFill>
                          <a:srgbClr val="000000"/>
                        </a:solidFill>
                        <a:effectLst/>
                        <a:latin typeface="Calibri" panose="020F0502020204030204" pitchFamily="34" charset="0"/>
                      </a:endParaRPr>
                    </a:p>
                  </a:txBody>
                  <a:tcPr marL="5536" marR="5536" marT="5536" marB="0" anchor="ctr"/>
                </a:tc>
                <a:tc rowSpan="17">
                  <a:txBody>
                    <a:bodyPr/>
                    <a:lstStyle/>
                    <a:p>
                      <a:pPr algn="ctr" fontAlgn="ctr"/>
                      <a:r>
                        <a:rPr lang="en-ID" sz="1050" u="none" strike="noStrike" dirty="0">
                          <a:effectLst/>
                        </a:rPr>
                        <a:t>4 - 6</a:t>
                      </a:r>
                      <a:endParaRPr lang="en-ID" sz="1050" b="0"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8 - 10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403208527"/>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691837171"/>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463059972"/>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351410312"/>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6 - 7</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212154420"/>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92228104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80960681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343990113"/>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4 - 5</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407288790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025519049"/>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83567087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787823947"/>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Low</a:t>
                      </a:r>
                      <a:endParaRPr lang="en-ID" sz="1050" b="0" i="0" u="none" strike="noStrike">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2 - 3</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83435399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49379093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218308171"/>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902003623"/>
                  </a:ext>
                </a:extLst>
              </a:tr>
              <a:tr h="169191">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Very High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56304598"/>
                  </a:ext>
                </a:extLst>
              </a:tr>
              <a:tr h="169191">
                <a:tc rowSpan="17">
                  <a:txBody>
                    <a:bodyPr/>
                    <a:lstStyle/>
                    <a:p>
                      <a:pPr algn="ctr" fontAlgn="ctr"/>
                      <a:r>
                        <a:rPr lang="en-US" sz="1050" u="none" strike="noStrike">
                          <a:effectLst/>
                        </a:rPr>
                        <a:t>Product or </a:t>
                      </a:r>
                      <a:br>
                        <a:rPr lang="en-US" sz="1050" u="none" strike="noStrike">
                          <a:effectLst/>
                        </a:rPr>
                      </a:br>
                      <a:r>
                        <a:rPr lang="en-US" sz="1050" u="none" strike="noStrike">
                          <a:effectLst/>
                        </a:rPr>
                        <a:t>Plant Effect </a:t>
                      </a:r>
                      <a:br>
                        <a:rPr lang="en-US" sz="1050" u="none" strike="noStrike">
                          <a:effectLst/>
                        </a:rPr>
                      </a:br>
                      <a:r>
                        <a:rPr lang="en-US" sz="1050" u="none" strike="noStrike">
                          <a:effectLst/>
                        </a:rPr>
                        <a:t>Low</a:t>
                      </a:r>
                      <a:endParaRPr lang="en-US" sz="1050" b="1" i="0" u="none" strike="noStrike">
                        <a:solidFill>
                          <a:srgbClr val="000000"/>
                        </a:solidFill>
                        <a:effectLst/>
                        <a:latin typeface="Calibri" panose="020F0502020204030204" pitchFamily="34" charset="0"/>
                      </a:endParaRPr>
                    </a:p>
                  </a:txBody>
                  <a:tcPr marL="5536" marR="5536" marT="5536" marB="0" anchor="ctr"/>
                </a:tc>
                <a:tc rowSpan="17">
                  <a:txBody>
                    <a:bodyPr/>
                    <a:lstStyle/>
                    <a:p>
                      <a:pPr algn="ctr" fontAlgn="ctr"/>
                      <a:r>
                        <a:rPr lang="en-ID" sz="1050" u="none" strike="noStrike">
                          <a:effectLst/>
                        </a:rPr>
                        <a:t>2 - 3</a:t>
                      </a:r>
                      <a:endParaRPr lang="en-ID" sz="1050" b="0" i="0" u="none" strike="noStrike">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8 - 10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793933688"/>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207214722"/>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451709191"/>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55010305"/>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6 - 7</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32247437"/>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69860321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353435717"/>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989246163"/>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4 - 5</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497192851"/>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831061498"/>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9070794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794522441"/>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a:effectLst/>
                        </a:rPr>
                        <a:t>Low</a:t>
                      </a:r>
                      <a:endParaRPr lang="en-ID" sz="1050" b="0" i="0" u="none" strike="noStrike">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2 - 3</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Low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94367612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Moderate</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82116722"/>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41441118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009094714"/>
                  </a:ext>
                </a:extLst>
              </a:tr>
              <a:tr h="169191">
                <a:tc vMerge="1">
                  <a:txBody>
                    <a:bodyPr/>
                    <a:lstStyle/>
                    <a:p>
                      <a:endParaRPr lang="en-ID"/>
                    </a:p>
                  </a:txBody>
                  <a:tcPr/>
                </a:tc>
                <a:tc vMerge="1">
                  <a:txBody>
                    <a:bodyPr/>
                    <a:lstStyle/>
                    <a:p>
                      <a:endParaRPr lang="en-ID"/>
                    </a:p>
                  </a:txBody>
                  <a:tcPr/>
                </a:tc>
                <a:tc>
                  <a:txBody>
                    <a:bodyPr/>
                    <a:lstStyle/>
                    <a:p>
                      <a:pPr algn="ctr" fontAlgn="ctr"/>
                      <a:r>
                        <a:rPr lang="en-ID" sz="1050" u="none" strike="noStrike">
                          <a:effectLst/>
                        </a:rPr>
                        <a:t>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Very High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00857091"/>
                  </a:ext>
                </a:extLst>
              </a:tr>
              <a:tr h="330326">
                <a:tc>
                  <a:txBody>
                    <a:bodyPr/>
                    <a:lstStyle/>
                    <a:p>
                      <a:pPr algn="ctr" fontAlgn="ctr"/>
                      <a:r>
                        <a:rPr lang="en-ID" sz="1050" u="none" strike="noStrike">
                          <a:effectLst/>
                        </a:rPr>
                        <a:t>No Discernible Effect</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Very Low - Very High</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Very High - Very Low</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454529116"/>
                  </a:ext>
                </a:extLst>
              </a:tr>
            </a:tbl>
          </a:graphicData>
        </a:graphic>
      </p:graphicFrame>
      <p:sp>
        <p:nvSpPr>
          <p:cNvPr id="2" name="Footer Placeholder 1">
            <a:extLst>
              <a:ext uri="{FF2B5EF4-FFF2-40B4-BE49-F238E27FC236}">
                <a16:creationId xmlns:a16="http://schemas.microsoft.com/office/drawing/2014/main" id="{B0F78D6F-D663-48C8-9411-5012747BCEDC}"/>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144606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271884" y="6356352"/>
            <a:ext cx="2228850" cy="365125"/>
          </a:xfrm>
        </p:spPr>
        <p:txBody>
          <a:bodyPr/>
          <a:lstStyle/>
          <a:p>
            <a:pPr>
              <a:defRPr/>
            </a:pPr>
            <a:fld id="{6479658B-7F9C-4333-9499-869B8642C574}" type="slidenum">
              <a:rPr lang="en-US" smtClean="0"/>
              <a:pPr>
                <a:defRPr/>
              </a:pPr>
              <a:t>71</a:t>
            </a:fld>
            <a:endParaRPr lang="en-US"/>
          </a:p>
        </p:txBody>
      </p:sp>
      <p:sp>
        <p:nvSpPr>
          <p:cNvPr id="4" name="Rectangle 3"/>
          <p:cNvSpPr/>
          <p:nvPr/>
        </p:nvSpPr>
        <p:spPr>
          <a:xfrm>
            <a:off x="0" y="-22824"/>
            <a:ext cx="253732"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3703329A-5755-41F7-8FA3-A6D5A07D3E77}"/>
              </a:ext>
            </a:extLst>
          </p:cNvPr>
          <p:cNvGraphicFramePr>
            <a:graphicFrameLocks noGrp="1"/>
          </p:cNvGraphicFramePr>
          <p:nvPr/>
        </p:nvGraphicFramePr>
        <p:xfrm>
          <a:off x="696037" y="56262"/>
          <a:ext cx="8404420" cy="6708650"/>
        </p:xfrm>
        <a:graphic>
          <a:graphicData uri="http://schemas.openxmlformats.org/drawingml/2006/table">
            <a:tbl>
              <a:tblPr>
                <a:tableStyleId>{5940675A-B579-460E-94D1-54222C63F5DA}</a:tableStyleId>
              </a:tblPr>
              <a:tblGrid>
                <a:gridCol w="1631095">
                  <a:extLst>
                    <a:ext uri="{9D8B030D-6E8A-4147-A177-3AD203B41FA5}">
                      <a16:colId xmlns:a16="http://schemas.microsoft.com/office/drawing/2014/main" val="3300894616"/>
                    </a:ext>
                  </a:extLst>
                </a:gridCol>
                <a:gridCol w="824130">
                  <a:extLst>
                    <a:ext uri="{9D8B030D-6E8A-4147-A177-3AD203B41FA5}">
                      <a16:colId xmlns:a16="http://schemas.microsoft.com/office/drawing/2014/main" val="1561492850"/>
                    </a:ext>
                  </a:extLst>
                </a:gridCol>
                <a:gridCol w="1532369">
                  <a:extLst>
                    <a:ext uri="{9D8B030D-6E8A-4147-A177-3AD203B41FA5}">
                      <a16:colId xmlns:a16="http://schemas.microsoft.com/office/drawing/2014/main" val="2061247471"/>
                    </a:ext>
                  </a:extLst>
                </a:gridCol>
                <a:gridCol w="824130">
                  <a:extLst>
                    <a:ext uri="{9D8B030D-6E8A-4147-A177-3AD203B41FA5}">
                      <a16:colId xmlns:a16="http://schemas.microsoft.com/office/drawing/2014/main" val="3308338508"/>
                    </a:ext>
                  </a:extLst>
                </a:gridCol>
                <a:gridCol w="1802787">
                  <a:extLst>
                    <a:ext uri="{9D8B030D-6E8A-4147-A177-3AD203B41FA5}">
                      <a16:colId xmlns:a16="http://schemas.microsoft.com/office/drawing/2014/main" val="3708576703"/>
                    </a:ext>
                  </a:extLst>
                </a:gridCol>
                <a:gridCol w="824130">
                  <a:extLst>
                    <a:ext uri="{9D8B030D-6E8A-4147-A177-3AD203B41FA5}">
                      <a16:colId xmlns:a16="http://schemas.microsoft.com/office/drawing/2014/main" val="3249417040"/>
                    </a:ext>
                  </a:extLst>
                </a:gridCol>
                <a:gridCol w="965779">
                  <a:extLst>
                    <a:ext uri="{9D8B030D-6E8A-4147-A177-3AD203B41FA5}">
                      <a16:colId xmlns:a16="http://schemas.microsoft.com/office/drawing/2014/main" val="1334850736"/>
                    </a:ext>
                  </a:extLst>
                </a:gridCol>
              </a:tblGrid>
              <a:tr h="246077">
                <a:tc gridSpan="7">
                  <a:txBody>
                    <a:bodyPr/>
                    <a:lstStyle/>
                    <a:p>
                      <a:pPr algn="ctr" fontAlgn="ctr"/>
                      <a:r>
                        <a:rPr lang="en-US" sz="1600" b="1" u="none" strike="noStrike" dirty="0">
                          <a:effectLst/>
                        </a:rPr>
                        <a:t>Action Priority (AP) for PFMEA</a:t>
                      </a:r>
                      <a:endParaRPr lang="en-US" sz="1600" b="1" i="0" u="none" strike="noStrike" dirty="0">
                        <a:solidFill>
                          <a:srgbClr val="000000"/>
                        </a:solidFill>
                        <a:effectLst/>
                        <a:latin typeface="Calibri" panose="020F0502020204030204" pitchFamily="34" charset="0"/>
                      </a:endParaRPr>
                    </a:p>
                  </a:txBody>
                  <a:tcPr marL="5230" marR="5230" marT="5230"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61747650"/>
                  </a:ext>
                </a:extLst>
              </a:tr>
              <a:tr h="366531">
                <a:tc gridSpan="7">
                  <a:txBody>
                    <a:bodyPr/>
                    <a:lstStyle/>
                    <a:p>
                      <a:pPr algn="ctr" fontAlgn="ctr"/>
                      <a:r>
                        <a:rPr lang="en-US" sz="1200" u="none" strike="noStrike" dirty="0">
                          <a:effectLst/>
                        </a:rPr>
                        <a:t>Action Priority / </a:t>
                      </a:r>
                      <a:r>
                        <a:rPr lang="en-US" sz="1200" u="none" strike="noStrike" dirty="0" err="1">
                          <a:effectLst/>
                        </a:rPr>
                        <a:t>Tindakan</a:t>
                      </a:r>
                      <a:r>
                        <a:rPr lang="en-US" sz="1200" u="none" strike="noStrike" dirty="0">
                          <a:effectLst/>
                        </a:rPr>
                        <a:t> </a:t>
                      </a:r>
                      <a:r>
                        <a:rPr lang="en-US" sz="1200" u="none" strike="noStrike" dirty="0" err="1">
                          <a:effectLst/>
                        </a:rPr>
                        <a:t>Prioritas</a:t>
                      </a:r>
                      <a:r>
                        <a:rPr lang="en-US" sz="1200" u="none" strike="noStrike" dirty="0">
                          <a:effectLst/>
                        </a:rPr>
                        <a:t> </a:t>
                      </a:r>
                      <a:r>
                        <a:rPr lang="en-US" sz="1200" u="none" strike="noStrike" dirty="0" err="1">
                          <a:effectLst/>
                        </a:rPr>
                        <a:t>didasasrkan</a:t>
                      </a:r>
                      <a:r>
                        <a:rPr lang="en-US" sz="1200" u="none" strike="noStrike" dirty="0">
                          <a:effectLst/>
                        </a:rPr>
                        <a:t> </a:t>
                      </a:r>
                      <a:r>
                        <a:rPr lang="en-US" sz="1200" u="none" strike="noStrike" dirty="0" err="1">
                          <a:effectLst/>
                        </a:rPr>
                        <a:t>padakombinasi</a:t>
                      </a:r>
                      <a:r>
                        <a:rPr lang="en-US" sz="1200" u="none" strike="noStrike" dirty="0">
                          <a:effectLst/>
                        </a:rPr>
                        <a:t> </a:t>
                      </a:r>
                      <a:r>
                        <a:rPr lang="en-US" sz="1200" u="none" strike="noStrike" dirty="0" err="1">
                          <a:effectLst/>
                        </a:rPr>
                        <a:t>dari</a:t>
                      </a:r>
                      <a:r>
                        <a:rPr lang="en-US" sz="1200" u="none" strike="noStrike" dirty="0">
                          <a:effectLst/>
                        </a:rPr>
                        <a:t> </a:t>
                      </a:r>
                      <a:r>
                        <a:rPr lang="en-US" sz="1200" u="none" strike="noStrike" dirty="0" err="1">
                          <a:effectLst/>
                        </a:rPr>
                        <a:t>tingkat</a:t>
                      </a:r>
                      <a:r>
                        <a:rPr lang="en-US" sz="1200" u="none" strike="noStrike" dirty="0">
                          <a:effectLst/>
                        </a:rPr>
                        <a:t> </a:t>
                      </a:r>
                      <a:r>
                        <a:rPr lang="en-US" sz="1200" i="1" u="none" strike="noStrike" dirty="0" err="1">
                          <a:effectLst/>
                        </a:rPr>
                        <a:t>Sevirity</a:t>
                      </a:r>
                      <a:r>
                        <a:rPr lang="en-US" sz="1200" u="none" strike="noStrike" dirty="0">
                          <a:effectLst/>
                        </a:rPr>
                        <a:t>, </a:t>
                      </a:r>
                      <a:r>
                        <a:rPr lang="en-US" sz="1200" i="1" u="none" strike="noStrike" dirty="0">
                          <a:effectLst/>
                        </a:rPr>
                        <a:t>Occurrence</a:t>
                      </a:r>
                      <a:r>
                        <a:rPr lang="en-US" sz="1200" u="none" strike="noStrike" dirty="0">
                          <a:effectLst/>
                        </a:rPr>
                        <a:t>, dan </a:t>
                      </a:r>
                      <a:r>
                        <a:rPr lang="en-US" sz="1200" i="1" u="none" strike="noStrike" dirty="0">
                          <a:effectLst/>
                        </a:rPr>
                        <a:t>Detection</a:t>
                      </a:r>
                      <a:r>
                        <a:rPr lang="en-US" sz="1200" u="none" strike="noStrike" dirty="0">
                          <a:effectLst/>
                        </a:rPr>
                        <a:t> </a:t>
                      </a:r>
                      <a:r>
                        <a:rPr lang="en-US" sz="1200" u="none" strike="noStrike" dirty="0" err="1">
                          <a:effectLst/>
                        </a:rPr>
                        <a:t>untuk</a:t>
                      </a:r>
                      <a:r>
                        <a:rPr lang="en-US" sz="1200" u="none" strike="noStrike" dirty="0">
                          <a:effectLst/>
                        </a:rPr>
                        <a:t> </a:t>
                      </a:r>
                      <a:r>
                        <a:rPr lang="en-US" sz="1200" u="none" strike="noStrike" dirty="0" err="1">
                          <a:effectLst/>
                        </a:rPr>
                        <a:t>memprioritaskan</a:t>
                      </a:r>
                      <a:r>
                        <a:rPr lang="en-US" sz="1200" u="none" strike="noStrike" dirty="0">
                          <a:effectLst/>
                        </a:rPr>
                        <a:t> </a:t>
                      </a:r>
                      <a:r>
                        <a:rPr lang="en-US" sz="1200" u="none" strike="noStrike" dirty="0" err="1">
                          <a:effectLst/>
                        </a:rPr>
                        <a:t>tindakan</a:t>
                      </a:r>
                      <a:r>
                        <a:rPr lang="en-US" sz="1200" u="none" strike="noStrike" dirty="0">
                          <a:effectLst/>
                        </a:rPr>
                        <a:t> </a:t>
                      </a:r>
                      <a:r>
                        <a:rPr lang="en-US" sz="1200" u="none" strike="noStrike" dirty="0" err="1">
                          <a:effectLst/>
                        </a:rPr>
                        <a:t>mengurangi</a:t>
                      </a:r>
                      <a:r>
                        <a:rPr lang="en-US" sz="1200" u="none" strike="noStrike" dirty="0">
                          <a:effectLst/>
                        </a:rPr>
                        <a:t> </a:t>
                      </a:r>
                      <a:r>
                        <a:rPr lang="en-US" sz="1200" u="none" strike="noStrike" dirty="0" err="1">
                          <a:effectLst/>
                        </a:rPr>
                        <a:t>resiko</a:t>
                      </a:r>
                      <a:endParaRPr lang="en-US" sz="1200" b="0" i="0" u="none" strike="noStrike" dirty="0">
                        <a:solidFill>
                          <a:srgbClr val="000000"/>
                        </a:solidFill>
                        <a:effectLst/>
                        <a:latin typeface="Calibri" panose="020F0502020204030204" pitchFamily="34" charset="0"/>
                      </a:endParaRPr>
                    </a:p>
                  </a:txBody>
                  <a:tcPr marL="5230" marR="5230" marT="5230"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689953058"/>
                  </a:ext>
                </a:extLst>
              </a:tr>
              <a:tr h="470090">
                <a:tc>
                  <a:txBody>
                    <a:bodyPr/>
                    <a:lstStyle/>
                    <a:p>
                      <a:pPr algn="ctr" fontAlgn="ctr"/>
                      <a:r>
                        <a:rPr lang="en-ID" sz="1100" b="1" u="none" strike="noStrike" dirty="0" err="1">
                          <a:effectLst/>
                        </a:rPr>
                        <a:t>Dampak</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a:effectLst/>
                        </a:rPr>
                        <a:t>S</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US" sz="1100" b="1" u="none" strike="noStrike" dirty="0" err="1">
                          <a:effectLst/>
                        </a:rPr>
                        <a:t>Prediksi</a:t>
                      </a:r>
                      <a:r>
                        <a:rPr lang="en-US" sz="1100" b="1" u="none" strike="noStrike" dirty="0">
                          <a:effectLst/>
                        </a:rPr>
                        <a:t> </a:t>
                      </a:r>
                      <a:r>
                        <a:rPr lang="en-US" sz="1100" b="1" u="none" strike="noStrike" dirty="0" err="1">
                          <a:effectLst/>
                        </a:rPr>
                        <a:t>dari</a:t>
                      </a:r>
                      <a:r>
                        <a:rPr lang="en-US" sz="1100" b="1" u="none" strike="noStrike" dirty="0">
                          <a:effectLst/>
                        </a:rPr>
                        <a:t> </a:t>
                      </a:r>
                      <a:r>
                        <a:rPr lang="en-US" sz="1100" b="1" u="none" strike="noStrike" dirty="0" err="1">
                          <a:effectLst/>
                        </a:rPr>
                        <a:t>terjadinya</a:t>
                      </a:r>
                      <a:r>
                        <a:rPr lang="en-US" sz="1100" b="1" u="none" strike="noStrike" dirty="0">
                          <a:effectLst/>
                        </a:rPr>
                        <a:t> </a:t>
                      </a:r>
                      <a:r>
                        <a:rPr lang="en-US" sz="1100" b="1" u="none" strike="noStrike" dirty="0" err="1">
                          <a:effectLst/>
                        </a:rPr>
                        <a:t>penyebab</a:t>
                      </a:r>
                      <a:r>
                        <a:rPr lang="en-US" sz="1100" b="1" u="none" strike="noStrike" dirty="0">
                          <a:effectLst/>
                        </a:rPr>
                        <a:t> </a:t>
                      </a:r>
                      <a:r>
                        <a:rPr lang="en-US" sz="1100" b="1" u="none" strike="noStrike" dirty="0" err="1">
                          <a:effectLst/>
                        </a:rPr>
                        <a:t>kegagalan</a:t>
                      </a:r>
                      <a:endParaRPr lang="en-US"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a:effectLst/>
                        </a:rPr>
                        <a:t>O</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err="1">
                          <a:effectLst/>
                        </a:rPr>
                        <a:t>Kemampuan</a:t>
                      </a:r>
                      <a:r>
                        <a:rPr lang="en-ID" sz="1100" b="1" u="none" strike="noStrike" dirty="0">
                          <a:effectLst/>
                        </a:rPr>
                        <a:t> </a:t>
                      </a:r>
                      <a:r>
                        <a:rPr lang="en-ID" sz="1100" b="1" u="none" strike="noStrike" dirty="0" err="1">
                          <a:effectLst/>
                        </a:rPr>
                        <a:t>mendeteksi</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a:effectLst/>
                        </a:rPr>
                        <a:t>D</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tc>
                  <a:txBody>
                    <a:bodyPr/>
                    <a:lstStyle/>
                    <a:p>
                      <a:pPr algn="ctr" fontAlgn="ctr"/>
                      <a:r>
                        <a:rPr lang="en-ID" sz="1100" b="1" u="none" strike="noStrike" dirty="0">
                          <a:effectLst/>
                        </a:rPr>
                        <a:t>ACTION PRIORITY (AP)</a:t>
                      </a:r>
                      <a:endParaRPr lang="en-ID" sz="1100" b="1" i="0" u="none" strike="noStrike" dirty="0">
                        <a:solidFill>
                          <a:srgbClr val="000000"/>
                        </a:solidFill>
                        <a:effectLst/>
                        <a:latin typeface="Calibri" panose="020F0502020204030204" pitchFamily="34" charset="0"/>
                      </a:endParaRPr>
                    </a:p>
                  </a:txBody>
                  <a:tcPr marL="5230" marR="5230" marT="5230" marB="0" anchor="ctr">
                    <a:solidFill>
                      <a:srgbClr val="FF99FF"/>
                    </a:solidFill>
                  </a:tcPr>
                </a:tc>
                <a:extLst>
                  <a:ext uri="{0D108BD9-81ED-4DB2-BD59-A6C34878D82A}">
                    <a16:rowId xmlns:a16="http://schemas.microsoft.com/office/drawing/2014/main" val="306109330"/>
                  </a:ext>
                </a:extLst>
              </a:tr>
              <a:tr h="163264">
                <a:tc rowSpan="1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u="none" strike="noStrike" dirty="0" err="1">
                          <a:effectLst/>
                        </a:rPr>
                        <a:t>Berdampak</a:t>
                      </a:r>
                      <a:r>
                        <a:rPr lang="en-US" sz="1050" b="1" u="none" strike="noStrike" dirty="0">
                          <a:effectLst/>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i="0" u="none" strike="noStrike" dirty="0" err="1">
                          <a:solidFill>
                            <a:srgbClr val="000000"/>
                          </a:solidFill>
                          <a:effectLst/>
                          <a:latin typeface="Calibri" panose="020F0502020204030204" pitchFamily="34" charset="0"/>
                        </a:rPr>
                        <a:t>Sangat</a:t>
                      </a:r>
                      <a:r>
                        <a:rPr lang="en-US" sz="1050" b="1" i="0" u="none" strike="noStrike" dirty="0">
                          <a:solidFill>
                            <a:srgbClr val="000000"/>
                          </a:solidFill>
                          <a:effectLst/>
                          <a:latin typeface="Calibri" panose="020F0502020204030204" pitchFamily="34" charset="0"/>
                        </a:rPr>
                        <a:t> Tinggi</a:t>
                      </a:r>
                    </a:p>
                    <a:p>
                      <a:pPr algn="ctr" fontAlgn="ctr"/>
                      <a:r>
                        <a:rPr lang="en-US" sz="1050" b="1" u="none" strike="noStrike" dirty="0">
                          <a:effectLst/>
                        </a:rPr>
                        <a:t>pada </a:t>
                      </a:r>
                      <a:r>
                        <a:rPr lang="en-US" sz="1050" b="1" u="none" strike="noStrike" dirty="0" err="1">
                          <a:effectLst/>
                        </a:rPr>
                        <a:t>produk</a:t>
                      </a:r>
                      <a:r>
                        <a:rPr lang="en-US" sz="1050" b="1" u="none" strike="noStrike" dirty="0">
                          <a:effectLst/>
                        </a:rPr>
                        <a:t> </a:t>
                      </a:r>
                    </a:p>
                    <a:p>
                      <a:pPr algn="ctr" fontAlgn="ctr"/>
                      <a:r>
                        <a:rPr lang="en-US" sz="1050" b="1" u="none" strike="noStrike" dirty="0" err="1">
                          <a:effectLst/>
                        </a:rPr>
                        <a:t>atau</a:t>
                      </a:r>
                      <a:r>
                        <a:rPr lang="en-US" sz="1050" b="1" u="none" strike="noStrike" dirty="0">
                          <a:effectLst/>
                        </a:rPr>
                        <a:t> plant</a:t>
                      </a:r>
                    </a:p>
                  </a:txBody>
                  <a:tcPr marL="5230" marR="5230" marT="5230" marB="0" anchor="ctr"/>
                </a:tc>
                <a:tc rowSpan="17">
                  <a:txBody>
                    <a:bodyPr/>
                    <a:lstStyle/>
                    <a:p>
                      <a:pPr algn="ctr" fontAlgn="ctr"/>
                      <a:r>
                        <a:rPr lang="en-ID" sz="1050" b="1" u="none" strike="noStrike" dirty="0">
                          <a:effectLst/>
                        </a:rPr>
                        <a:t>9 - 10</a:t>
                      </a:r>
                      <a:endParaRPr lang="en-ID" sz="1050" b="1"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dirty="0">
                          <a:effectLst/>
                        </a:rPr>
                        <a:t>8 - 10</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882238669"/>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939890805"/>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High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26666108"/>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Very High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550951048"/>
                  </a:ext>
                </a:extLst>
              </a:tr>
              <a:tr h="16326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6 - 7</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86546379"/>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5 – 6</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092623229"/>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555953767"/>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26682565"/>
                  </a:ext>
                </a:extLst>
              </a:tr>
              <a:tr h="16326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dirty="0">
                          <a:effectLst/>
                        </a:rPr>
                        <a:t>4 – 5</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7 - 10</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743925506"/>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981711743"/>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859574827"/>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514947486"/>
                  </a:ext>
                </a:extLst>
              </a:tr>
              <a:tr h="16326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dirty="0">
                          <a:effectLst/>
                        </a:rPr>
                        <a:t>2 - 3</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477024275"/>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4214607463"/>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058944181"/>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917885517"/>
                  </a:ext>
                </a:extLst>
              </a:tr>
              <a:tr h="163264">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Sangat</a:t>
                      </a:r>
                      <a:r>
                        <a:rPr lang="en-ID" sz="1050" u="none" strike="noStrike" dirty="0">
                          <a:effectLst/>
                        </a:rPr>
                        <a:t> Tinggi-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537919913"/>
                  </a:ext>
                </a:extLst>
              </a:tr>
              <a:tr h="163264">
                <a:tc rowSpan="1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u="none" strike="noStrike" dirty="0" err="1">
                          <a:effectLst/>
                        </a:rPr>
                        <a:t>Berdampak</a:t>
                      </a:r>
                      <a:r>
                        <a:rPr lang="en-US" sz="1050" b="1" u="none" strike="noStrike" dirty="0">
                          <a:effectLst/>
                        </a:rPr>
                        <a:t>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i="0" u="none" strike="noStrike" dirty="0">
                          <a:solidFill>
                            <a:srgbClr val="000000"/>
                          </a:solidFill>
                          <a:effectLst/>
                          <a:latin typeface="Calibri" panose="020F0502020204030204" pitchFamily="34" charset="0"/>
                        </a:rPr>
                        <a:t>Tinggi </a:t>
                      </a:r>
                      <a:r>
                        <a:rPr lang="en-US" sz="1050" b="1" u="none" strike="noStrike" dirty="0">
                          <a:effectLst/>
                        </a:rPr>
                        <a:t>pada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u="none" strike="noStrike" dirty="0" err="1">
                          <a:effectLst/>
                        </a:rPr>
                        <a:t>produk</a:t>
                      </a:r>
                      <a:r>
                        <a:rPr lang="en-US" sz="1050" b="1" u="none" strike="noStrike" dirty="0">
                          <a:effectLst/>
                        </a:rPr>
                        <a:t> </a:t>
                      </a:r>
                      <a:r>
                        <a:rPr lang="en-US" sz="1050" b="1" u="none" strike="noStrike" dirty="0" err="1">
                          <a:effectLst/>
                        </a:rPr>
                        <a:t>atau</a:t>
                      </a:r>
                      <a:r>
                        <a:rPr lang="en-US" sz="1050" b="1" u="none" strike="noStrike" dirty="0">
                          <a:effectLst/>
                        </a:rPr>
                        <a:t> plant</a:t>
                      </a:r>
                      <a:endParaRPr lang="en-US" sz="1050" b="1" i="0" u="none" strike="noStrike" dirty="0">
                        <a:solidFill>
                          <a:srgbClr val="000000"/>
                        </a:solidFill>
                        <a:effectLst/>
                        <a:latin typeface="Calibri" panose="020F0502020204030204" pitchFamily="34" charset="0"/>
                      </a:endParaRPr>
                    </a:p>
                  </a:txBody>
                  <a:tcPr marL="5230" marR="5230" marT="5230" marB="0" anchor="ctr"/>
                </a:tc>
                <a:tc rowSpan="17">
                  <a:txBody>
                    <a:bodyPr/>
                    <a:lstStyle/>
                    <a:p>
                      <a:pPr algn="ctr" fontAlgn="ctr"/>
                      <a:r>
                        <a:rPr lang="en-ID" sz="1050" b="1" u="none" strike="noStrike" dirty="0">
                          <a:effectLst/>
                        </a:rPr>
                        <a:t>7 - 8</a:t>
                      </a:r>
                      <a:endParaRPr lang="en-ID" sz="1050" b="1"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a:effectLst/>
                        </a:rPr>
                        <a:t>8 - 10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7 – 10</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994687931"/>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5 – 6</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903979251"/>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2 – 4</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602725619"/>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1</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935896890"/>
                  </a:ext>
                </a:extLst>
              </a:tr>
              <a:tr h="16326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dirty="0">
                          <a:effectLst/>
                        </a:rPr>
                        <a:t>6 - 7</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7 - 10</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573576569"/>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538010549"/>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H</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485691191"/>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270666344"/>
                  </a:ext>
                </a:extLst>
              </a:tr>
              <a:tr h="16326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dirty="0">
                          <a:effectLst/>
                        </a:rPr>
                        <a:t>4 – 5</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7 - 10</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4003909681"/>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278316436"/>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2 - 4</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556085353"/>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Very High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322496841"/>
                  </a:ext>
                </a:extLst>
              </a:tr>
              <a:tr h="16326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rowSpan="4">
                  <a:txBody>
                    <a:bodyPr/>
                    <a:lstStyle/>
                    <a:p>
                      <a:pPr algn="ctr" fontAlgn="ctr"/>
                      <a:r>
                        <a:rPr lang="en-ID" sz="1050" u="none" strike="noStrike" dirty="0">
                          <a:effectLst/>
                        </a:rPr>
                        <a:t>2 – 3</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922197509"/>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5 - 6</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190918309"/>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456557645"/>
                  </a:ext>
                </a:extLst>
              </a:tr>
              <a:tr h="16326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1</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729883742"/>
                  </a:ext>
                </a:extLst>
              </a:tr>
              <a:tr h="163264">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1</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err="1">
                          <a:effectLst/>
                        </a:rPr>
                        <a:t>Sangat</a:t>
                      </a:r>
                      <a:r>
                        <a:rPr lang="en-ID" sz="1050" u="none" strike="noStrike" dirty="0">
                          <a:effectLst/>
                        </a:rPr>
                        <a:t> Tinggi-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1 - 10</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230" marR="5230" marT="5230" marB="0" anchor="ctr"/>
                </a:tc>
                <a:extLst>
                  <a:ext uri="{0D108BD9-81ED-4DB2-BD59-A6C34878D82A}">
                    <a16:rowId xmlns:a16="http://schemas.microsoft.com/office/drawing/2014/main" val="3790257795"/>
                  </a:ext>
                </a:extLst>
              </a:tr>
            </a:tbl>
          </a:graphicData>
        </a:graphic>
      </p:graphicFrame>
      <p:sp>
        <p:nvSpPr>
          <p:cNvPr id="2" name="Footer Placeholder 1">
            <a:extLst>
              <a:ext uri="{FF2B5EF4-FFF2-40B4-BE49-F238E27FC236}">
                <a16:creationId xmlns:a16="http://schemas.microsoft.com/office/drawing/2014/main" id="{E3686290-E76C-49BF-BE55-A74142A6596F}"/>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87641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a:xfrm>
            <a:off x="7271884" y="6356352"/>
            <a:ext cx="2228850" cy="365125"/>
          </a:xfrm>
        </p:spPr>
        <p:txBody>
          <a:bodyPr/>
          <a:lstStyle/>
          <a:p>
            <a:pPr>
              <a:defRPr/>
            </a:pPr>
            <a:fld id="{6479658B-7F9C-4333-9499-869B8642C574}" type="slidenum">
              <a:rPr lang="en-US" smtClean="0"/>
              <a:pPr>
                <a:defRPr/>
              </a:pPr>
              <a:t>72</a:t>
            </a:fld>
            <a:endParaRPr lang="en-US"/>
          </a:p>
        </p:txBody>
      </p:sp>
      <p:sp>
        <p:nvSpPr>
          <p:cNvPr id="4" name="Rectangle 3"/>
          <p:cNvSpPr/>
          <p:nvPr/>
        </p:nvSpPr>
        <p:spPr>
          <a:xfrm>
            <a:off x="0" y="-22824"/>
            <a:ext cx="253732"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D664A5D6-9B46-4645-91D3-871719472877}"/>
              </a:ext>
            </a:extLst>
          </p:cNvPr>
          <p:cNvGraphicFramePr>
            <a:graphicFrameLocks noGrp="1"/>
          </p:cNvGraphicFramePr>
          <p:nvPr/>
        </p:nvGraphicFramePr>
        <p:xfrm>
          <a:off x="702588" y="196385"/>
          <a:ext cx="8500824" cy="6465229"/>
        </p:xfrm>
        <a:graphic>
          <a:graphicData uri="http://schemas.openxmlformats.org/drawingml/2006/table">
            <a:tbl>
              <a:tblPr>
                <a:tableStyleId>{5940675A-B579-460E-94D1-54222C63F5DA}</a:tableStyleId>
              </a:tblPr>
              <a:tblGrid>
                <a:gridCol w="1649803">
                  <a:extLst>
                    <a:ext uri="{9D8B030D-6E8A-4147-A177-3AD203B41FA5}">
                      <a16:colId xmlns:a16="http://schemas.microsoft.com/office/drawing/2014/main" val="924353806"/>
                    </a:ext>
                  </a:extLst>
                </a:gridCol>
                <a:gridCol w="833583">
                  <a:extLst>
                    <a:ext uri="{9D8B030D-6E8A-4147-A177-3AD203B41FA5}">
                      <a16:colId xmlns:a16="http://schemas.microsoft.com/office/drawing/2014/main" val="4108093881"/>
                    </a:ext>
                  </a:extLst>
                </a:gridCol>
                <a:gridCol w="1549945">
                  <a:extLst>
                    <a:ext uri="{9D8B030D-6E8A-4147-A177-3AD203B41FA5}">
                      <a16:colId xmlns:a16="http://schemas.microsoft.com/office/drawing/2014/main" val="213040982"/>
                    </a:ext>
                  </a:extLst>
                </a:gridCol>
                <a:gridCol w="833583">
                  <a:extLst>
                    <a:ext uri="{9D8B030D-6E8A-4147-A177-3AD203B41FA5}">
                      <a16:colId xmlns:a16="http://schemas.microsoft.com/office/drawing/2014/main" val="1839332304"/>
                    </a:ext>
                  </a:extLst>
                </a:gridCol>
                <a:gridCol w="1823468">
                  <a:extLst>
                    <a:ext uri="{9D8B030D-6E8A-4147-A177-3AD203B41FA5}">
                      <a16:colId xmlns:a16="http://schemas.microsoft.com/office/drawing/2014/main" val="1761355298"/>
                    </a:ext>
                  </a:extLst>
                </a:gridCol>
                <a:gridCol w="833583">
                  <a:extLst>
                    <a:ext uri="{9D8B030D-6E8A-4147-A177-3AD203B41FA5}">
                      <a16:colId xmlns:a16="http://schemas.microsoft.com/office/drawing/2014/main" val="2198482636"/>
                    </a:ext>
                  </a:extLst>
                </a:gridCol>
                <a:gridCol w="976859">
                  <a:extLst>
                    <a:ext uri="{9D8B030D-6E8A-4147-A177-3AD203B41FA5}">
                      <a16:colId xmlns:a16="http://schemas.microsoft.com/office/drawing/2014/main" val="659599702"/>
                    </a:ext>
                  </a:extLst>
                </a:gridCol>
              </a:tblGrid>
              <a:tr h="491459">
                <a:tc>
                  <a:txBody>
                    <a:bodyPr/>
                    <a:lstStyle/>
                    <a:p>
                      <a:pPr algn="ctr" fontAlgn="ctr"/>
                      <a:r>
                        <a:rPr lang="en-ID" sz="1100" b="1" u="none" strike="noStrike" dirty="0">
                          <a:effectLst/>
                        </a:rPr>
                        <a:t>Effect</a:t>
                      </a:r>
                      <a:endParaRPr lang="en-ID" sz="1100" b="1" i="0" u="none" strike="noStrike" dirty="0">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a:effectLst/>
                        </a:rPr>
                        <a:t>S</a:t>
                      </a:r>
                      <a:endParaRPr lang="en-ID" sz="1100" b="1" i="0" u="none" strike="noStrike">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US" sz="1100" b="1" u="none" strike="noStrike">
                          <a:effectLst/>
                        </a:rPr>
                        <a:t>Prediction of Failure Cause Occuring</a:t>
                      </a:r>
                      <a:endParaRPr lang="en-US" sz="1100" b="1" i="0" u="none" strike="noStrike">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a:effectLst/>
                        </a:rPr>
                        <a:t>O</a:t>
                      </a:r>
                      <a:endParaRPr lang="en-ID" sz="1100" b="1" i="0" u="none" strike="noStrike">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dirty="0">
                          <a:effectLst/>
                        </a:rPr>
                        <a:t>Ability to Detect</a:t>
                      </a:r>
                      <a:endParaRPr lang="en-ID" sz="1100" b="1" i="0" u="none" strike="noStrike" dirty="0">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a:effectLst/>
                        </a:rPr>
                        <a:t>D</a:t>
                      </a:r>
                      <a:endParaRPr lang="en-ID" sz="1100" b="1" i="0" u="none" strike="noStrike">
                        <a:solidFill>
                          <a:srgbClr val="000000"/>
                        </a:solidFill>
                        <a:effectLst/>
                        <a:latin typeface="Calibri" panose="020F0502020204030204" pitchFamily="34" charset="0"/>
                      </a:endParaRPr>
                    </a:p>
                  </a:txBody>
                  <a:tcPr marL="5536" marR="5536" marT="5536" marB="0" anchor="ctr">
                    <a:solidFill>
                      <a:srgbClr val="FF99FF"/>
                    </a:solidFill>
                  </a:tcPr>
                </a:tc>
                <a:tc>
                  <a:txBody>
                    <a:bodyPr/>
                    <a:lstStyle/>
                    <a:p>
                      <a:pPr algn="ctr" fontAlgn="ctr"/>
                      <a:r>
                        <a:rPr lang="en-ID" sz="1100" b="1" u="none" strike="noStrike" dirty="0">
                          <a:effectLst/>
                        </a:rPr>
                        <a:t>ACTION PRIORITY (AP)</a:t>
                      </a:r>
                      <a:endParaRPr lang="en-ID" sz="1100" b="1" i="0" u="none" strike="noStrike" dirty="0">
                        <a:solidFill>
                          <a:srgbClr val="000000"/>
                        </a:solidFill>
                        <a:effectLst/>
                        <a:latin typeface="Calibri" panose="020F0502020204030204" pitchFamily="34" charset="0"/>
                      </a:endParaRPr>
                    </a:p>
                  </a:txBody>
                  <a:tcPr marL="5536" marR="5536" marT="5536" marB="0" anchor="ctr">
                    <a:solidFill>
                      <a:srgbClr val="FF99FF"/>
                    </a:solidFill>
                  </a:tcPr>
                </a:tc>
                <a:extLst>
                  <a:ext uri="{0D108BD9-81ED-4DB2-BD59-A6C34878D82A}">
                    <a16:rowId xmlns:a16="http://schemas.microsoft.com/office/drawing/2014/main" val="500395837"/>
                  </a:ext>
                </a:extLst>
              </a:tr>
              <a:tr h="169191">
                <a:tc rowSpan="17">
                  <a:txBody>
                    <a:bodyPr/>
                    <a:lstStyle/>
                    <a:p>
                      <a:pPr algn="ctr" fontAlgn="ctr"/>
                      <a:r>
                        <a:rPr lang="en-US" sz="1050" b="1" i="0" u="none" strike="noStrike" dirty="0" err="1">
                          <a:solidFill>
                            <a:srgbClr val="000000"/>
                          </a:solidFill>
                          <a:effectLst/>
                          <a:latin typeface="Calibri" panose="020F0502020204030204" pitchFamily="34" charset="0"/>
                        </a:rPr>
                        <a:t>Berdampak</a:t>
                      </a:r>
                      <a:r>
                        <a:rPr lang="en-US" sz="1050" b="1" i="0" u="none" strike="noStrike" dirty="0">
                          <a:solidFill>
                            <a:srgbClr val="000000"/>
                          </a:solidFill>
                          <a:effectLst/>
                          <a:latin typeface="Calibri" panose="020F0502020204030204" pitchFamily="34" charset="0"/>
                        </a:rPr>
                        <a:t> </a:t>
                      </a:r>
                    </a:p>
                    <a:p>
                      <a:pPr algn="ctr" fontAlgn="ctr"/>
                      <a:r>
                        <a:rPr lang="en-US" sz="1050" b="1" i="0" u="none" strike="noStrike" dirty="0" err="1">
                          <a:solidFill>
                            <a:srgbClr val="000000"/>
                          </a:solidFill>
                          <a:effectLst/>
                          <a:latin typeface="Calibri" panose="020F0502020204030204" pitchFamily="34" charset="0"/>
                        </a:rPr>
                        <a:t>Sedang</a:t>
                      </a:r>
                      <a:r>
                        <a:rPr lang="en-US" sz="1050" b="1" i="0" u="none" strike="noStrike" dirty="0">
                          <a:solidFill>
                            <a:srgbClr val="000000"/>
                          </a:solidFill>
                          <a:effectLst/>
                          <a:latin typeface="Calibri" panose="020F0502020204030204" pitchFamily="34" charset="0"/>
                        </a:rPr>
                        <a:t> pada </a:t>
                      </a:r>
                    </a:p>
                    <a:p>
                      <a:pPr algn="ctr" fontAlgn="ctr"/>
                      <a:r>
                        <a:rPr lang="en-US" sz="1050" b="1" i="0" u="none" strike="noStrike" dirty="0" err="1">
                          <a:solidFill>
                            <a:srgbClr val="000000"/>
                          </a:solidFill>
                          <a:effectLst/>
                          <a:latin typeface="Calibri" panose="020F0502020204030204" pitchFamily="34" charset="0"/>
                        </a:rPr>
                        <a:t>Produk</a:t>
                      </a:r>
                      <a:r>
                        <a:rPr lang="en-US" sz="1050" b="1" i="0" u="none" strike="noStrike" dirty="0">
                          <a:solidFill>
                            <a:srgbClr val="000000"/>
                          </a:solidFill>
                          <a:effectLst/>
                          <a:latin typeface="Calibri" panose="020F0502020204030204" pitchFamily="34" charset="0"/>
                        </a:rPr>
                        <a:t> </a:t>
                      </a:r>
                      <a:r>
                        <a:rPr lang="en-US" sz="1050" b="1" u="none" strike="noStrike" dirty="0" err="1">
                          <a:effectLst/>
                        </a:rPr>
                        <a:t>atau</a:t>
                      </a:r>
                      <a:r>
                        <a:rPr lang="en-US" sz="1050" b="1" u="none" strike="noStrike" dirty="0">
                          <a:effectLst/>
                        </a:rPr>
                        <a:t> plant</a:t>
                      </a:r>
                      <a:endParaRPr lang="en-US" sz="1050" b="1" i="0" u="none" strike="noStrike" dirty="0">
                        <a:solidFill>
                          <a:srgbClr val="000000"/>
                        </a:solidFill>
                        <a:effectLst/>
                        <a:latin typeface="Calibri" panose="020F0502020204030204" pitchFamily="34" charset="0"/>
                      </a:endParaRPr>
                    </a:p>
                  </a:txBody>
                  <a:tcPr marL="5536" marR="5536" marT="5536" marB="0" anchor="ctr"/>
                </a:tc>
                <a:tc rowSpan="17">
                  <a:txBody>
                    <a:bodyPr/>
                    <a:lstStyle/>
                    <a:p>
                      <a:pPr algn="ctr" fontAlgn="ctr"/>
                      <a:r>
                        <a:rPr lang="en-ID" sz="1050" b="1" u="none" strike="noStrike" dirty="0">
                          <a:effectLst/>
                        </a:rPr>
                        <a:t>4 - 6</a:t>
                      </a:r>
                      <a:endParaRPr lang="en-ID" sz="1050" b="1"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8 - 10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403208527"/>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H</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691837171"/>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High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463059972"/>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Very High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351410312"/>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6 - 7</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212154420"/>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92228104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80960681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343990113"/>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4 - 5</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407288790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025519049"/>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83567087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787823947"/>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err="1">
                          <a:effectLst/>
                        </a:rPr>
                        <a:t>Redah</a:t>
                      </a:r>
                      <a:endParaRPr lang="en-ID" sz="1050" b="0"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2 - 3</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83435399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49379093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218308171"/>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902003623"/>
                  </a:ext>
                </a:extLst>
              </a:tr>
              <a:tr h="169191">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Sangat</a:t>
                      </a:r>
                      <a:r>
                        <a:rPr lang="en-ID" sz="1050" u="none" strike="noStrike" dirty="0">
                          <a:effectLst/>
                        </a:rPr>
                        <a:t> Tinggi-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56304598"/>
                  </a:ext>
                </a:extLst>
              </a:tr>
              <a:tr h="169191">
                <a:tc rowSpan="17">
                  <a:txBody>
                    <a:bodyPr/>
                    <a:lstStyle/>
                    <a:p>
                      <a:pPr algn="ctr" fontAlgn="ctr"/>
                      <a:r>
                        <a:rPr lang="en-US" sz="1050" b="1" u="none" strike="noStrike" dirty="0" err="1">
                          <a:effectLst/>
                        </a:rPr>
                        <a:t>Berdampak</a:t>
                      </a:r>
                      <a:endParaRPr lang="en-US" sz="1050" b="1" u="none" strike="noStrike" dirty="0">
                        <a:effectLst/>
                      </a:endParaRPr>
                    </a:p>
                    <a:p>
                      <a:pPr algn="ctr" fontAlgn="ctr"/>
                      <a:r>
                        <a:rPr lang="en-US" sz="1050" b="1" i="0" u="none" strike="noStrike" dirty="0" err="1">
                          <a:solidFill>
                            <a:srgbClr val="000000"/>
                          </a:solidFill>
                          <a:effectLst/>
                          <a:latin typeface="Calibri" panose="020F0502020204030204" pitchFamily="34" charset="0"/>
                        </a:rPr>
                        <a:t>Rendah</a:t>
                      </a:r>
                      <a:r>
                        <a:rPr lang="en-US" sz="1050" b="1" i="0" u="none" strike="noStrike" dirty="0">
                          <a:solidFill>
                            <a:srgbClr val="000000"/>
                          </a:solidFill>
                          <a:effectLst/>
                          <a:latin typeface="Calibri" panose="020F0502020204030204" pitchFamily="34" charset="0"/>
                        </a:rPr>
                        <a:t> pada </a:t>
                      </a:r>
                    </a:p>
                    <a:p>
                      <a:pPr algn="ctr" fontAlgn="ctr"/>
                      <a:r>
                        <a:rPr lang="en-US" sz="1050" b="1" i="0" u="none" strike="noStrike" dirty="0" err="1">
                          <a:solidFill>
                            <a:srgbClr val="000000"/>
                          </a:solidFill>
                          <a:effectLst/>
                          <a:latin typeface="Calibri" panose="020F0502020204030204" pitchFamily="34" charset="0"/>
                        </a:rPr>
                        <a:t>Produk</a:t>
                      </a:r>
                      <a:r>
                        <a:rPr lang="en-US" sz="1050" b="1" i="0" u="none" strike="noStrike" dirty="0">
                          <a:solidFill>
                            <a:srgbClr val="000000"/>
                          </a:solidFill>
                          <a:effectLst/>
                          <a:latin typeface="Calibri" panose="020F0502020204030204" pitchFamily="34" charset="0"/>
                        </a:rPr>
                        <a:t> </a:t>
                      </a:r>
                      <a:r>
                        <a:rPr lang="en-US" sz="1050" b="1" i="0" u="none" strike="noStrike" dirty="0" err="1">
                          <a:solidFill>
                            <a:srgbClr val="000000"/>
                          </a:solidFill>
                          <a:effectLst/>
                          <a:latin typeface="Calibri" panose="020F0502020204030204" pitchFamily="34" charset="0"/>
                        </a:rPr>
                        <a:t>atau</a:t>
                      </a:r>
                      <a:r>
                        <a:rPr lang="en-US" sz="1050" b="1" i="0" u="none" strike="noStrike" dirty="0">
                          <a:solidFill>
                            <a:srgbClr val="000000"/>
                          </a:solidFill>
                          <a:effectLst/>
                          <a:latin typeface="Calibri" panose="020F0502020204030204" pitchFamily="34" charset="0"/>
                        </a:rPr>
                        <a:t> plant</a:t>
                      </a:r>
                    </a:p>
                  </a:txBody>
                  <a:tcPr marL="5536" marR="5536" marT="5536" marB="0" anchor="ctr"/>
                </a:tc>
                <a:tc rowSpan="17">
                  <a:txBody>
                    <a:bodyPr/>
                    <a:lstStyle/>
                    <a:p>
                      <a:pPr algn="ctr" fontAlgn="ctr"/>
                      <a:r>
                        <a:rPr lang="en-ID" sz="1050" b="1" u="none" strike="noStrike" dirty="0">
                          <a:effectLst/>
                        </a:rPr>
                        <a:t>2 - 3</a:t>
                      </a:r>
                      <a:endParaRPr lang="en-ID" sz="1050" b="1"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8 - 10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M</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793933688"/>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M</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207214722"/>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451709191"/>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55010305"/>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6 - 7</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32247437"/>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69860321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353435717"/>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989246163"/>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4 - 5</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497192851"/>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831061498"/>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9070794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Very High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794522441"/>
                  </a:ext>
                </a:extLst>
              </a:tr>
              <a:tr h="161134">
                <a:tc vMerge="1">
                  <a:txBody>
                    <a:bodyPr/>
                    <a:lstStyle/>
                    <a:p>
                      <a:endParaRPr lang="en-ID"/>
                    </a:p>
                  </a:txBody>
                  <a:tcPr/>
                </a:tc>
                <a:tc vMerge="1">
                  <a:txBody>
                    <a:bodyPr/>
                    <a:lstStyle/>
                    <a:p>
                      <a:endParaRPr lang="en-ID"/>
                    </a:p>
                  </a:txBody>
                  <a:tcPr/>
                </a:tc>
                <a:tc rowSpan="4">
                  <a:txBody>
                    <a:bodyPr/>
                    <a:lstStyle/>
                    <a:p>
                      <a:pPr algn="ctr" fontAlgn="ct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536" marR="5536" marT="5536" marB="0" anchor="ctr"/>
                </a:tc>
                <a:tc rowSpan="4">
                  <a:txBody>
                    <a:bodyPr/>
                    <a:lstStyle/>
                    <a:p>
                      <a:pPr algn="ctr" fontAlgn="ctr"/>
                      <a:r>
                        <a:rPr lang="en-ID" sz="1050" u="none" strike="noStrike">
                          <a:effectLst/>
                        </a:rPr>
                        <a:t>2 - 3</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7 - 10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943676125"/>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Sedang</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5 - 6</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82116722"/>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a:effectLst/>
                        </a:rPr>
                        <a:t>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2 - 4</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414411184"/>
                  </a:ext>
                </a:extLst>
              </a:tr>
              <a:tr h="161134">
                <a:tc vMerge="1">
                  <a:txBody>
                    <a:bodyPr/>
                    <a:lstStyle/>
                    <a:p>
                      <a:endParaRPr lang="en-ID"/>
                    </a:p>
                  </a:txBody>
                  <a:tcPr/>
                </a:tc>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2009094714"/>
                  </a:ext>
                </a:extLst>
              </a:tr>
              <a:tr h="169191">
                <a:tc vMerge="1">
                  <a:txBody>
                    <a:bodyPr/>
                    <a:lstStyle/>
                    <a:p>
                      <a:endParaRPr lang="en-ID"/>
                    </a:p>
                  </a:txBody>
                  <a:tcPr/>
                </a:tc>
                <a:tc vMerge="1">
                  <a:txBody>
                    <a:bodyPr/>
                    <a:lstStyle/>
                    <a:p>
                      <a:endParaRPr lang="en-ID"/>
                    </a:p>
                  </a:txBody>
                  <a:tcPr/>
                </a:tc>
                <a:tc>
                  <a:txBody>
                    <a:bodyPr/>
                    <a:lstStyle/>
                    <a:p>
                      <a:pPr algn="ctr" fontAlgn="ct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Sangat</a:t>
                      </a:r>
                      <a:r>
                        <a:rPr lang="en-ID" sz="1050" u="none" strike="noStrike" dirty="0">
                          <a:effectLst/>
                        </a:rPr>
                        <a:t> Tinggi-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L</a:t>
                      </a:r>
                      <a:endParaRPr lang="en-ID" sz="1050" b="0" i="0" u="none" strike="noStrike">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300857091"/>
                  </a:ext>
                </a:extLst>
              </a:tr>
              <a:tr h="330326">
                <a:tc>
                  <a:txBody>
                    <a:bodyPr/>
                    <a:lstStyle/>
                    <a:p>
                      <a:pPr algn="ctr" fontAlgn="ctr"/>
                      <a:r>
                        <a:rPr lang="en-ID" sz="1050" u="none" strike="noStrike" dirty="0">
                          <a:effectLst/>
                        </a:rPr>
                        <a:t>No Discernible Effect</a:t>
                      </a:r>
                      <a:endParaRPr lang="en-ID" sz="1050" b="0" i="0" u="none" strike="noStrike" dirty="0">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Sangat</a:t>
                      </a:r>
                      <a:r>
                        <a:rPr lang="en-ID" sz="1050" u="none" strike="noStrike" dirty="0">
                          <a:effectLst/>
                        </a:rPr>
                        <a:t> </a:t>
                      </a:r>
                      <a:r>
                        <a:rPr lang="en-ID" sz="1050" u="none" strike="noStrike" dirty="0" err="1">
                          <a:effectLst/>
                        </a:rPr>
                        <a:t>Rendah</a:t>
                      </a:r>
                      <a:r>
                        <a:rPr lang="en-ID" sz="1050" u="none" strike="noStrike" dirty="0">
                          <a:effectLst/>
                        </a:rPr>
                        <a:t> – </a:t>
                      </a:r>
                      <a:r>
                        <a:rPr lang="en-ID" sz="1050" u="none" strike="noStrike" dirty="0" err="1">
                          <a:effectLst/>
                        </a:rPr>
                        <a:t>Sangat</a:t>
                      </a:r>
                      <a:r>
                        <a:rPr lang="en-ID" sz="1050" u="none" strike="noStrike" dirty="0">
                          <a:effectLst/>
                        </a:rPr>
                        <a:t> Tinggi</a:t>
                      </a:r>
                      <a:endParaRPr lang="en-ID" sz="1050" b="0" i="0" u="none" strike="noStrike" dirty="0">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a:effectLst/>
                        </a:rPr>
                        <a:t>1 - 10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err="1">
                          <a:effectLst/>
                        </a:rPr>
                        <a:t>Sangat</a:t>
                      </a:r>
                      <a:r>
                        <a:rPr lang="en-ID" sz="1050" u="none" strike="noStrike" dirty="0">
                          <a:effectLst/>
                        </a:rPr>
                        <a:t> Tinggi – </a:t>
                      </a:r>
                      <a:r>
                        <a:rPr lang="en-ID" sz="1050" u="none" strike="noStrike" dirty="0" err="1">
                          <a:effectLst/>
                        </a:rPr>
                        <a:t>Sangat</a:t>
                      </a:r>
                      <a:r>
                        <a:rPr lang="en-ID" sz="1050" u="none" strike="noStrike" dirty="0">
                          <a:effectLst/>
                        </a:rPr>
                        <a:t> </a:t>
                      </a:r>
                      <a:r>
                        <a:rPr lang="en-ID" sz="1050" u="none" strike="noStrike" dirty="0" err="1">
                          <a:effectLst/>
                        </a:rPr>
                        <a:t>Rendah</a:t>
                      </a:r>
                      <a:endParaRPr lang="en-ID" sz="1050" b="0" i="0" u="none" strike="noStrike" dirty="0">
                        <a:solidFill>
                          <a:srgbClr val="000000"/>
                        </a:solidFill>
                        <a:effectLst/>
                        <a:latin typeface="Calibri" panose="020F0502020204030204" pitchFamily="34" charset="0"/>
                      </a:endParaRPr>
                    </a:p>
                  </a:txBody>
                  <a:tcPr marL="5230" marR="5230" marT="5230" marB="0" anchor="ctr"/>
                </a:tc>
                <a:tc>
                  <a:txBody>
                    <a:bodyPr/>
                    <a:lstStyle/>
                    <a:p>
                      <a:pPr algn="ctr" fontAlgn="ctr"/>
                      <a:r>
                        <a:rPr lang="en-ID" sz="1050" u="none" strike="noStrike">
                          <a:effectLst/>
                        </a:rPr>
                        <a:t>1 -10</a:t>
                      </a:r>
                      <a:endParaRPr lang="en-ID" sz="1050" b="0" i="0" u="none" strike="noStrike">
                        <a:solidFill>
                          <a:srgbClr val="000000"/>
                        </a:solidFill>
                        <a:effectLst/>
                        <a:latin typeface="Calibri" panose="020F0502020204030204" pitchFamily="34" charset="0"/>
                      </a:endParaRPr>
                    </a:p>
                  </a:txBody>
                  <a:tcPr marL="5536" marR="5536" marT="5536" marB="0" anchor="ctr"/>
                </a:tc>
                <a:tc>
                  <a:txBody>
                    <a:bodyPr/>
                    <a:lstStyle/>
                    <a:p>
                      <a:pPr algn="ctr" fontAlgn="ctr"/>
                      <a:r>
                        <a:rPr lang="en-ID" sz="1050" u="none" strike="noStrike" dirty="0">
                          <a:effectLst/>
                        </a:rPr>
                        <a:t>L</a:t>
                      </a:r>
                      <a:endParaRPr lang="en-ID" sz="1050" b="0" i="0" u="none" strike="noStrike" dirty="0">
                        <a:solidFill>
                          <a:srgbClr val="000000"/>
                        </a:solidFill>
                        <a:effectLst/>
                        <a:latin typeface="Calibri" panose="020F0502020204030204" pitchFamily="34" charset="0"/>
                      </a:endParaRPr>
                    </a:p>
                  </a:txBody>
                  <a:tcPr marL="5536" marR="5536" marT="5536" marB="0" anchor="ctr"/>
                </a:tc>
                <a:extLst>
                  <a:ext uri="{0D108BD9-81ED-4DB2-BD59-A6C34878D82A}">
                    <a16:rowId xmlns:a16="http://schemas.microsoft.com/office/drawing/2014/main" val="1454529116"/>
                  </a:ext>
                </a:extLst>
              </a:tr>
            </a:tbl>
          </a:graphicData>
        </a:graphic>
      </p:graphicFrame>
      <p:sp>
        <p:nvSpPr>
          <p:cNvPr id="2" name="Footer Placeholder 1">
            <a:extLst>
              <a:ext uri="{FF2B5EF4-FFF2-40B4-BE49-F238E27FC236}">
                <a16:creationId xmlns:a16="http://schemas.microsoft.com/office/drawing/2014/main" id="{D099D52E-F3FA-4B70-89A1-CE050EF1DBB1}"/>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702297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DB4754-668E-A143-BA9E-816E8526BE65}"/>
              </a:ext>
            </a:extLst>
          </p:cNvPr>
          <p:cNvSpPr>
            <a:spLocks noGrp="1"/>
          </p:cNvSpPr>
          <p:nvPr>
            <p:ph type="sldNum" sz="quarter" idx="12"/>
          </p:nvPr>
        </p:nvSpPr>
        <p:spPr/>
        <p:txBody>
          <a:bodyPr/>
          <a:lstStyle/>
          <a:p>
            <a:fld id="{0BE96E79-1F98-4396-B82F-94B4AEA37C6A}" type="slidenum">
              <a:rPr lang="en-US" smtClean="0"/>
              <a:t>73</a:t>
            </a:fld>
            <a:endParaRPr lang="en-US"/>
          </a:p>
        </p:txBody>
      </p:sp>
      <p:pic>
        <p:nvPicPr>
          <p:cNvPr id="4" name="Picture 3">
            <a:extLst>
              <a:ext uri="{FF2B5EF4-FFF2-40B4-BE49-F238E27FC236}">
                <a16:creationId xmlns:a16="http://schemas.microsoft.com/office/drawing/2014/main" id="{313BED65-5BB7-D744-A8E4-84735DC444A2}"/>
              </a:ext>
            </a:extLst>
          </p:cNvPr>
          <p:cNvPicPr>
            <a:picLocks noChangeAspect="1"/>
          </p:cNvPicPr>
          <p:nvPr/>
        </p:nvPicPr>
        <p:blipFill>
          <a:blip r:embed="rId2"/>
          <a:stretch>
            <a:fillRect/>
          </a:stretch>
        </p:blipFill>
        <p:spPr>
          <a:xfrm>
            <a:off x="2233921" y="274314"/>
            <a:ext cx="6886936" cy="3561945"/>
          </a:xfrm>
          <a:prstGeom prst="rect">
            <a:avLst/>
          </a:prstGeom>
        </p:spPr>
      </p:pic>
      <p:pic>
        <p:nvPicPr>
          <p:cNvPr id="5" name="Picture 4">
            <a:extLst>
              <a:ext uri="{FF2B5EF4-FFF2-40B4-BE49-F238E27FC236}">
                <a16:creationId xmlns:a16="http://schemas.microsoft.com/office/drawing/2014/main" id="{FB3DECB7-535F-7142-A2D6-8B4F6EEF306F}"/>
              </a:ext>
            </a:extLst>
          </p:cNvPr>
          <p:cNvPicPr>
            <a:picLocks noChangeAspect="1"/>
          </p:cNvPicPr>
          <p:nvPr/>
        </p:nvPicPr>
        <p:blipFill>
          <a:blip r:embed="rId3"/>
          <a:stretch>
            <a:fillRect/>
          </a:stretch>
        </p:blipFill>
        <p:spPr>
          <a:xfrm>
            <a:off x="2233921" y="4080258"/>
            <a:ext cx="7060370" cy="2326328"/>
          </a:xfrm>
          <a:prstGeom prst="rect">
            <a:avLst/>
          </a:prstGeom>
        </p:spPr>
      </p:pic>
      <p:sp>
        <p:nvSpPr>
          <p:cNvPr id="7" name="Rectangle 6">
            <a:extLst>
              <a:ext uri="{FF2B5EF4-FFF2-40B4-BE49-F238E27FC236}">
                <a16:creationId xmlns:a16="http://schemas.microsoft.com/office/drawing/2014/main" id="{63C06036-D151-FF4A-8A73-0F7D4E21FC9C}"/>
              </a:ext>
            </a:extLst>
          </p:cNvPr>
          <p:cNvSpPr/>
          <p:nvPr/>
        </p:nvSpPr>
        <p:spPr>
          <a:xfrm>
            <a:off x="0" y="0"/>
            <a:ext cx="2013995"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97E3ABD-FF20-3C4D-8453-384229F781A8}"/>
              </a:ext>
            </a:extLst>
          </p:cNvPr>
          <p:cNvSpPr txBox="1"/>
          <p:nvPr/>
        </p:nvSpPr>
        <p:spPr>
          <a:xfrm>
            <a:off x="115746" y="798653"/>
            <a:ext cx="2013995" cy="738664"/>
          </a:xfrm>
          <a:prstGeom prst="rect">
            <a:avLst/>
          </a:prstGeom>
          <a:noFill/>
        </p:spPr>
        <p:txBody>
          <a:bodyPr wrap="square" rtlCol="0">
            <a:spAutoFit/>
          </a:bodyPr>
          <a:lstStyle/>
          <a:p>
            <a:r>
              <a:rPr lang="en-US" sz="2400" b="1" dirty="0">
                <a:solidFill>
                  <a:schemeClr val="bg1"/>
                </a:solidFill>
              </a:rPr>
              <a:t>FORM </a:t>
            </a:r>
            <a:br>
              <a:rPr lang="en-US" dirty="0">
                <a:solidFill>
                  <a:schemeClr val="bg1"/>
                </a:solidFill>
              </a:rPr>
            </a:br>
            <a:r>
              <a:rPr lang="en-US" dirty="0">
                <a:solidFill>
                  <a:schemeClr val="bg1"/>
                </a:solidFill>
              </a:rPr>
              <a:t>PFMEA AIAG_VDA</a:t>
            </a:r>
          </a:p>
        </p:txBody>
      </p:sp>
      <p:sp>
        <p:nvSpPr>
          <p:cNvPr id="3" name="Footer Placeholder 2">
            <a:extLst>
              <a:ext uri="{FF2B5EF4-FFF2-40B4-BE49-F238E27FC236}">
                <a16:creationId xmlns:a16="http://schemas.microsoft.com/office/drawing/2014/main" id="{60B0137B-B1EB-40D9-83D5-04D6BC9340F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7733711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3B87D0-0FA9-9644-8220-C6AA421CE517}"/>
              </a:ext>
            </a:extLst>
          </p:cNvPr>
          <p:cNvSpPr>
            <a:spLocks noGrp="1"/>
          </p:cNvSpPr>
          <p:nvPr>
            <p:ph type="sldNum" sz="quarter" idx="12"/>
          </p:nvPr>
        </p:nvSpPr>
        <p:spPr/>
        <p:txBody>
          <a:bodyPr/>
          <a:lstStyle/>
          <a:p>
            <a:fld id="{0BE96E79-1F98-4396-B82F-94B4AEA37C6A}" type="slidenum">
              <a:rPr lang="en-US" smtClean="0"/>
              <a:t>74</a:t>
            </a:fld>
            <a:endParaRPr lang="en-US"/>
          </a:p>
        </p:txBody>
      </p:sp>
      <p:pic>
        <p:nvPicPr>
          <p:cNvPr id="1025" name="Picture 1" descr="page20image44820640">
            <a:extLst>
              <a:ext uri="{FF2B5EF4-FFF2-40B4-BE49-F238E27FC236}">
                <a16:creationId xmlns:a16="http://schemas.microsoft.com/office/drawing/2014/main" id="{C4B1D3F3-66CA-B545-91E1-981876696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87236" cy="76083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0image44825424">
            <a:extLst>
              <a:ext uri="{FF2B5EF4-FFF2-40B4-BE49-F238E27FC236}">
                <a16:creationId xmlns:a16="http://schemas.microsoft.com/office/drawing/2014/main" id="{1ACD886A-4EA3-4C4E-934B-3AA06A7D3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36" y="656922"/>
            <a:ext cx="8769927" cy="3428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20image44825840">
            <a:extLst>
              <a:ext uri="{FF2B5EF4-FFF2-40B4-BE49-F238E27FC236}">
                <a16:creationId xmlns:a16="http://schemas.microsoft.com/office/drawing/2014/main" id="{9A90A189-3669-0443-9215-1967A13D4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035" y="4085636"/>
            <a:ext cx="8769927" cy="22638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4D5569-B160-7A4B-9D19-513B51B59D8B}"/>
              </a:ext>
            </a:extLst>
          </p:cNvPr>
          <p:cNvSpPr txBox="1"/>
          <p:nvPr/>
        </p:nvSpPr>
        <p:spPr>
          <a:xfrm>
            <a:off x="8232383" y="139167"/>
            <a:ext cx="992579" cy="369332"/>
          </a:xfrm>
          <a:prstGeom prst="rect">
            <a:avLst/>
          </a:prstGeom>
          <a:solidFill>
            <a:schemeClr val="accent5">
              <a:lumMod val="75000"/>
            </a:schemeClr>
          </a:solidFill>
        </p:spPr>
        <p:txBody>
          <a:bodyPr wrap="none" rtlCol="0">
            <a:spAutoFit/>
          </a:bodyPr>
          <a:lstStyle/>
          <a:p>
            <a:r>
              <a:rPr lang="en-US" dirty="0">
                <a:solidFill>
                  <a:schemeClr val="bg1"/>
                </a:solidFill>
              </a:rPr>
              <a:t>Exhibit 1</a:t>
            </a:r>
          </a:p>
        </p:txBody>
      </p:sp>
      <p:cxnSp>
        <p:nvCxnSpPr>
          <p:cNvPr id="9" name="Straight Connector 8">
            <a:extLst>
              <a:ext uri="{FF2B5EF4-FFF2-40B4-BE49-F238E27FC236}">
                <a16:creationId xmlns:a16="http://schemas.microsoft.com/office/drawing/2014/main" id="{BF17A85E-EA89-F74C-8EF8-7DD9B7206D4A}"/>
              </a:ext>
            </a:extLst>
          </p:cNvPr>
          <p:cNvCxnSpPr>
            <a:endCxn id="7" idx="1"/>
          </p:cNvCxnSpPr>
          <p:nvPr/>
        </p:nvCxnSpPr>
        <p:spPr>
          <a:xfrm>
            <a:off x="1948070" y="323833"/>
            <a:ext cx="628431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0688775F-DE17-4457-9921-7E79D9030BAE}"/>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5139267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8882F740-0D4F-443E-AE4A-D308D6C35B2E}"/>
              </a:ext>
            </a:extLst>
          </p:cNvPr>
          <p:cNvSpPr/>
          <p:nvPr/>
        </p:nvSpPr>
        <p:spPr>
          <a:xfrm>
            <a:off x="899884" y="1663030"/>
            <a:ext cx="1393343" cy="3600000"/>
          </a:xfrm>
          <a:custGeom>
            <a:avLst/>
            <a:gdLst>
              <a:gd name="connsiteX0" fmla="*/ 0 w 1393343"/>
              <a:gd name="connsiteY0" fmla="*/ 0 h 3504288"/>
              <a:gd name="connsiteX1" fmla="*/ 128608 w 1393343"/>
              <a:gd name="connsiteY1" fmla="*/ 33069 h 3504288"/>
              <a:gd name="connsiteX2" fmla="*/ 1393343 w 1393343"/>
              <a:gd name="connsiteY2" fmla="*/ 1752144 h 3504288"/>
              <a:gd name="connsiteX3" fmla="*/ 128608 w 1393343"/>
              <a:gd name="connsiteY3" fmla="*/ 3471220 h 3504288"/>
              <a:gd name="connsiteX4" fmla="*/ 0 w 1393343"/>
              <a:gd name="connsiteY4" fmla="*/ 3504288 h 3504288"/>
              <a:gd name="connsiteX5" fmla="*/ 0 w 1393343"/>
              <a:gd name="connsiteY5" fmla="*/ 3384457 h 3504288"/>
              <a:gd name="connsiteX6" fmla="*/ 94062 w 1393343"/>
              <a:gd name="connsiteY6" fmla="*/ 3360271 h 3504288"/>
              <a:gd name="connsiteX7" fmla="*/ 1277171 w 1393343"/>
              <a:gd name="connsiteY7" fmla="*/ 1752144 h 3504288"/>
              <a:gd name="connsiteX8" fmla="*/ 94062 w 1393343"/>
              <a:gd name="connsiteY8" fmla="*/ 144018 h 3504288"/>
              <a:gd name="connsiteX9" fmla="*/ 0 w 1393343"/>
              <a:gd name="connsiteY9" fmla="*/ 119832 h 35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3343" h="3504288">
                <a:moveTo>
                  <a:pt x="0" y="0"/>
                </a:moveTo>
                <a:lnTo>
                  <a:pt x="128608" y="33069"/>
                </a:lnTo>
                <a:cubicBezTo>
                  <a:pt x="861332" y="260969"/>
                  <a:pt x="1393343" y="944427"/>
                  <a:pt x="1393343" y="1752144"/>
                </a:cubicBezTo>
                <a:cubicBezTo>
                  <a:pt x="1393343" y="2559861"/>
                  <a:pt x="861332" y="3243319"/>
                  <a:pt x="128608" y="3471220"/>
                </a:cubicBezTo>
                <a:lnTo>
                  <a:pt x="0" y="3504288"/>
                </a:lnTo>
                <a:lnTo>
                  <a:pt x="0" y="3384457"/>
                </a:lnTo>
                <a:lnTo>
                  <a:pt x="94062" y="3360271"/>
                </a:lnTo>
                <a:cubicBezTo>
                  <a:pt x="779496" y="3147079"/>
                  <a:pt x="1277171" y="2507731"/>
                  <a:pt x="1277171" y="1752144"/>
                </a:cubicBezTo>
                <a:cubicBezTo>
                  <a:pt x="1277171" y="996557"/>
                  <a:pt x="779496" y="357210"/>
                  <a:pt x="94062" y="144018"/>
                </a:cubicBezTo>
                <a:lnTo>
                  <a:pt x="0" y="119832"/>
                </a:lnTo>
                <a:close/>
              </a:path>
            </a:pathLst>
          </a:custGeom>
          <a:gradFill>
            <a:gsLst>
              <a:gs pos="67000">
                <a:srgbClr val="FFC000"/>
              </a:gs>
              <a:gs pos="34000">
                <a:srgbClr val="FF0000"/>
              </a:gs>
              <a:gs pos="0">
                <a:srgbClr val="0070C0"/>
              </a:gs>
              <a:gs pos="100000">
                <a:srgbClr val="FFFF0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75</a:t>
            </a:fld>
            <a:endParaRPr lang="en-US"/>
          </a:p>
        </p:txBody>
      </p:sp>
      <p:sp>
        <p:nvSpPr>
          <p:cNvPr id="4" name="Rectangle 3"/>
          <p:cNvSpPr/>
          <p:nvPr/>
        </p:nvSpPr>
        <p:spPr>
          <a:xfrm>
            <a:off x="-1" y="928914"/>
            <a:ext cx="899885" cy="5929085"/>
          </a:xfrm>
          <a:prstGeom prst="rect">
            <a:avLst/>
          </a:prstGeom>
          <a:solidFill>
            <a:srgbClr val="9167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3">
            <a:extLst>
              <a:ext uri="{FF2B5EF4-FFF2-40B4-BE49-F238E27FC236}">
                <a16:creationId xmlns:a16="http://schemas.microsoft.com/office/drawing/2014/main" id="{AD3D7A6C-227A-433C-9BD4-CDC58BF1BEFE}"/>
              </a:ext>
            </a:extLst>
          </p:cNvPr>
          <p:cNvSpPr txBox="1">
            <a:spLocks noChangeArrowheads="1"/>
          </p:cNvSpPr>
          <p:nvPr/>
        </p:nvSpPr>
        <p:spPr bwMode="auto">
          <a:xfrm>
            <a:off x="2541290" y="5581441"/>
            <a:ext cx="6460091" cy="7078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d-ID" sz="2000" i="1" dirty="0">
                <a:latin typeface="Arial Unicode MS" panose="020B0604020202020204" pitchFamily="34" charset="-128"/>
              </a:rPr>
              <a:t>Setelah </a:t>
            </a:r>
            <a:r>
              <a:rPr lang="en-US" altLang="id-ID" sz="2000" i="1" dirty="0" err="1">
                <a:latin typeface="Arial Unicode MS" panose="020B0604020202020204" pitchFamily="34" charset="-128"/>
              </a:rPr>
              <a:t>usulan</a:t>
            </a:r>
            <a:r>
              <a:rPr lang="en-US" altLang="id-ID" sz="2000" i="1" dirty="0">
                <a:latin typeface="Arial Unicode MS" panose="020B0604020202020204" pitchFamily="34" charset="-128"/>
              </a:rPr>
              <a:t> </a:t>
            </a:r>
            <a:r>
              <a:rPr lang="en-US" altLang="id-ID" sz="2000" i="1" dirty="0" err="1">
                <a:latin typeface="Arial Unicode MS" panose="020B0604020202020204" pitchFamily="34" charset="-128"/>
              </a:rPr>
              <a:t>perbaikan</a:t>
            </a:r>
            <a:r>
              <a:rPr lang="en-US" altLang="id-ID" sz="2000" i="1" dirty="0">
                <a:latin typeface="Arial Unicode MS" panose="020B0604020202020204" pitchFamily="34" charset="-128"/>
              </a:rPr>
              <a:t> </a:t>
            </a:r>
            <a:r>
              <a:rPr lang="en-US" altLang="id-ID" sz="2000" i="1" dirty="0" err="1">
                <a:latin typeface="Arial Unicode MS" panose="020B0604020202020204" pitchFamily="34" charset="-128"/>
              </a:rPr>
              <a:t>diterapkan</a:t>
            </a:r>
            <a:r>
              <a:rPr lang="en-US" altLang="id-ID" sz="2000" i="1" dirty="0">
                <a:latin typeface="Arial Unicode MS" panose="020B0604020202020204" pitchFamily="34" charset="-128"/>
              </a:rPr>
              <a:t>,  </a:t>
            </a:r>
          </a:p>
          <a:p>
            <a:pPr algn="ctr" eaLnBrk="1" hangingPunct="1">
              <a:spcBef>
                <a:spcPct val="0"/>
              </a:spcBef>
              <a:buFontTx/>
              <a:buNone/>
            </a:pPr>
            <a:r>
              <a:rPr lang="id-ID" altLang="id-ID" sz="2000" i="1" dirty="0">
                <a:latin typeface="Arial Unicode MS" panose="020B0604020202020204" pitchFamily="34" charset="-128"/>
              </a:rPr>
              <a:t>Kalkulasi</a:t>
            </a:r>
            <a:r>
              <a:rPr lang="en-US" altLang="id-ID" sz="2000" i="1" dirty="0">
                <a:latin typeface="Arial Unicode MS" panose="020B0604020202020204" pitchFamily="34" charset="-128"/>
              </a:rPr>
              <a:t> </a:t>
            </a:r>
            <a:r>
              <a:rPr lang="en-US" altLang="id-ID" sz="2000" i="1" dirty="0" err="1">
                <a:latin typeface="Arial Unicode MS" panose="020B0604020202020204" pitchFamily="34" charset="-128"/>
              </a:rPr>
              <a:t>ulang</a:t>
            </a:r>
            <a:r>
              <a:rPr lang="en-US" altLang="id-ID" sz="2000" i="1" dirty="0">
                <a:latin typeface="Arial Unicode MS" panose="020B0604020202020204" pitchFamily="34" charset="-128"/>
              </a:rPr>
              <a:t> </a:t>
            </a:r>
            <a:r>
              <a:rPr lang="en-US" altLang="id-ID" sz="2000" i="1" dirty="0" err="1">
                <a:latin typeface="Arial Unicode MS" panose="020B0604020202020204" pitchFamily="34" charset="-128"/>
              </a:rPr>
              <a:t>nilai</a:t>
            </a:r>
            <a:r>
              <a:rPr lang="en-US" altLang="id-ID" sz="2000" i="1" dirty="0">
                <a:latin typeface="Arial Unicode MS" panose="020B0604020202020204" pitchFamily="34" charset="-128"/>
              </a:rPr>
              <a:t> </a:t>
            </a:r>
            <a:r>
              <a:rPr lang="id-ID" altLang="id-ID" sz="2000" i="1" dirty="0">
                <a:latin typeface="Arial Unicode MS" panose="020B0604020202020204" pitchFamily="34" charset="-128"/>
              </a:rPr>
              <a:t>S</a:t>
            </a:r>
            <a:r>
              <a:rPr lang="en-US" altLang="id-ID" sz="2000" i="1" dirty="0" err="1">
                <a:latin typeface="Arial Unicode MS" panose="020B0604020202020204" pitchFamily="34" charset="-128"/>
              </a:rPr>
              <a:t>everity</a:t>
            </a:r>
            <a:r>
              <a:rPr lang="en-US" altLang="id-ID" sz="2000" i="1" dirty="0">
                <a:latin typeface="Arial Unicode MS" panose="020B0604020202020204" pitchFamily="34" charset="-128"/>
              </a:rPr>
              <a:t>, </a:t>
            </a:r>
            <a:r>
              <a:rPr lang="id-ID" altLang="id-ID" sz="2000" i="1" dirty="0">
                <a:latin typeface="Arial Unicode MS" panose="020B0604020202020204" pitchFamily="34" charset="-128"/>
              </a:rPr>
              <a:t>O</a:t>
            </a:r>
            <a:r>
              <a:rPr lang="en-US" altLang="id-ID" sz="2000" i="1" dirty="0" err="1">
                <a:latin typeface="Arial Unicode MS" panose="020B0604020202020204" pitchFamily="34" charset="-128"/>
              </a:rPr>
              <a:t>ccurrence</a:t>
            </a:r>
            <a:r>
              <a:rPr lang="en-US" altLang="id-ID" sz="2000" i="1" dirty="0">
                <a:latin typeface="Arial Unicode MS" panose="020B0604020202020204" pitchFamily="34" charset="-128"/>
              </a:rPr>
              <a:t>, </a:t>
            </a:r>
            <a:r>
              <a:rPr lang="id-ID" altLang="id-ID" sz="2000" i="1" dirty="0">
                <a:latin typeface="Arial Unicode MS" panose="020B0604020202020204" pitchFamily="34" charset="-128"/>
              </a:rPr>
              <a:t>D</a:t>
            </a:r>
            <a:r>
              <a:rPr lang="en-US" altLang="id-ID" sz="2000" i="1" dirty="0" err="1">
                <a:latin typeface="Arial Unicode MS" panose="020B0604020202020204" pitchFamily="34" charset="-128"/>
              </a:rPr>
              <a:t>etection</a:t>
            </a:r>
            <a:r>
              <a:rPr lang="en-US" altLang="id-ID" sz="2000" i="1" dirty="0">
                <a:latin typeface="Arial Unicode MS" panose="020B0604020202020204" pitchFamily="34" charset="-128"/>
              </a:rPr>
              <a:t> </a:t>
            </a:r>
          </a:p>
        </p:txBody>
      </p:sp>
      <p:pic>
        <p:nvPicPr>
          <p:cNvPr id="5" name="Picture 4">
            <a:extLst>
              <a:ext uri="{FF2B5EF4-FFF2-40B4-BE49-F238E27FC236}">
                <a16:creationId xmlns:a16="http://schemas.microsoft.com/office/drawing/2014/main" id="{0B625E71-133B-4B7D-B7B8-09507C41311E}"/>
              </a:ext>
            </a:extLst>
          </p:cNvPr>
          <p:cNvPicPr>
            <a:picLocks noChangeAspect="1"/>
          </p:cNvPicPr>
          <p:nvPr/>
        </p:nvPicPr>
        <p:blipFill>
          <a:blip r:embed="rId2"/>
          <a:stretch>
            <a:fillRect/>
          </a:stretch>
        </p:blipFill>
        <p:spPr>
          <a:xfrm>
            <a:off x="-1" y="-22823"/>
            <a:ext cx="1320801" cy="1080350"/>
          </a:xfrm>
          <a:prstGeom prst="rect">
            <a:avLst/>
          </a:prstGeom>
        </p:spPr>
      </p:pic>
      <p:sp>
        <p:nvSpPr>
          <p:cNvPr id="18" name="Rectangle 17">
            <a:extLst>
              <a:ext uri="{FF2B5EF4-FFF2-40B4-BE49-F238E27FC236}">
                <a16:creationId xmlns:a16="http://schemas.microsoft.com/office/drawing/2014/main" id="{C4194751-EAB9-415B-9469-822AC4CC3C0C}"/>
              </a:ext>
            </a:extLst>
          </p:cNvPr>
          <p:cNvSpPr/>
          <p:nvPr/>
        </p:nvSpPr>
        <p:spPr>
          <a:xfrm>
            <a:off x="899884" y="436218"/>
            <a:ext cx="6316153" cy="621309"/>
          </a:xfrm>
          <a:prstGeom prst="rect">
            <a:avLst/>
          </a:prstGeom>
          <a:gradFill flip="none" rotWithShape="1">
            <a:gsLst>
              <a:gs pos="86000">
                <a:schemeClr val="bg1"/>
              </a:gs>
              <a:gs pos="0">
                <a:schemeClr val="bg1">
                  <a:alpha val="0"/>
                </a:schemeClr>
              </a:gs>
              <a:gs pos="100000">
                <a:schemeClr val="bg1">
                  <a:lumMod val="65000"/>
                </a:schemeClr>
              </a:gs>
            </a:gsLst>
            <a:lin ang="10800000" scaled="1"/>
            <a:tileRect/>
          </a:gradFill>
          <a:ln>
            <a:noFill/>
          </a:ln>
          <a:effectLst>
            <a:outerShdw blurRad="622300" dist="215900" dir="13500000" sx="87000" sy="87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1066449" y="495052"/>
            <a:ext cx="23214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800" b="1" dirty="0">
                <a:latin typeface="Verdana" panose="020B0604030504040204" pitchFamily="34" charset="0"/>
              </a:rPr>
              <a:t>Optimisasi</a:t>
            </a:r>
            <a:endParaRPr lang="en-US" altLang="id-ID" sz="2800" dirty="0">
              <a:latin typeface="Verdana" panose="020B0604030504040204" pitchFamily="34" charset="0"/>
            </a:endParaRPr>
          </a:p>
        </p:txBody>
      </p:sp>
      <p:sp>
        <p:nvSpPr>
          <p:cNvPr id="26" name="Freeform: Shape 25">
            <a:extLst>
              <a:ext uri="{FF2B5EF4-FFF2-40B4-BE49-F238E27FC236}">
                <a16:creationId xmlns:a16="http://schemas.microsoft.com/office/drawing/2014/main" id="{E8F69DBC-B34E-4080-A57A-236EEA4B9426}"/>
              </a:ext>
            </a:extLst>
          </p:cNvPr>
          <p:cNvSpPr/>
          <p:nvPr/>
        </p:nvSpPr>
        <p:spPr>
          <a:xfrm>
            <a:off x="17198" y="1717030"/>
            <a:ext cx="2177942" cy="3492000"/>
          </a:xfrm>
          <a:custGeom>
            <a:avLst/>
            <a:gdLst>
              <a:gd name="connsiteX0" fmla="*/ 431942 w 2177942"/>
              <a:gd name="connsiteY0" fmla="*/ 0 h 3492000"/>
              <a:gd name="connsiteX1" fmla="*/ 2177942 w 2177942"/>
              <a:gd name="connsiteY1" fmla="*/ 1746000 h 3492000"/>
              <a:gd name="connsiteX2" fmla="*/ 431942 w 2177942"/>
              <a:gd name="connsiteY2" fmla="*/ 3492000 h 3492000"/>
              <a:gd name="connsiteX3" fmla="*/ 80062 w 2177942"/>
              <a:gd name="connsiteY3" fmla="*/ 3456528 h 3492000"/>
              <a:gd name="connsiteX4" fmla="*/ 0 w 2177942"/>
              <a:gd name="connsiteY4" fmla="*/ 3435942 h 3492000"/>
              <a:gd name="connsiteX5" fmla="*/ 0 w 2177942"/>
              <a:gd name="connsiteY5" fmla="*/ 56059 h 3492000"/>
              <a:gd name="connsiteX6" fmla="*/ 80062 w 2177942"/>
              <a:gd name="connsiteY6" fmla="*/ 35473 h 3492000"/>
              <a:gd name="connsiteX7" fmla="*/ 431942 w 2177942"/>
              <a:gd name="connsiteY7" fmla="*/ 0 h 34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7942" h="3492000">
                <a:moveTo>
                  <a:pt x="431942" y="0"/>
                </a:moveTo>
                <a:cubicBezTo>
                  <a:pt x="1396231" y="0"/>
                  <a:pt x="2177942" y="781711"/>
                  <a:pt x="2177942" y="1746000"/>
                </a:cubicBezTo>
                <a:cubicBezTo>
                  <a:pt x="2177942" y="2710289"/>
                  <a:pt x="1396231" y="3492000"/>
                  <a:pt x="431942" y="3492000"/>
                </a:cubicBezTo>
                <a:cubicBezTo>
                  <a:pt x="311406" y="3492000"/>
                  <a:pt x="193723" y="3479786"/>
                  <a:pt x="80062" y="3456528"/>
                </a:cubicBezTo>
                <a:lnTo>
                  <a:pt x="0" y="3435942"/>
                </a:lnTo>
                <a:lnTo>
                  <a:pt x="0" y="56059"/>
                </a:lnTo>
                <a:lnTo>
                  <a:pt x="80062" y="35473"/>
                </a:lnTo>
                <a:cubicBezTo>
                  <a:pt x="193723" y="12214"/>
                  <a:pt x="311406" y="0"/>
                  <a:pt x="431942" y="0"/>
                </a:cubicBezTo>
                <a:close/>
              </a:path>
            </a:pathLst>
          </a:custGeom>
          <a:blipFill dpi="0" rotWithShape="1">
            <a:blip r:embed="rId3"/>
            <a:srcRect/>
            <a:stretch>
              <a:fillRect l="-67000" t="-1000" r="-11000" b="-5000"/>
            </a:stretch>
          </a:blip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50E42F9-1871-42A3-9C7E-80C4A03D0B02}"/>
              </a:ext>
            </a:extLst>
          </p:cNvPr>
          <p:cNvSpPr/>
          <p:nvPr/>
        </p:nvSpPr>
        <p:spPr>
          <a:xfrm>
            <a:off x="1632855" y="2095655"/>
            <a:ext cx="304800" cy="30480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DA2877C-CE1A-4A80-87CC-29968BCE069D}"/>
              </a:ext>
            </a:extLst>
          </p:cNvPr>
          <p:cNvSpPr/>
          <p:nvPr/>
        </p:nvSpPr>
        <p:spPr>
          <a:xfrm>
            <a:off x="2095067" y="3262775"/>
            <a:ext cx="304800" cy="3048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AF37BF2-C7FD-4203-A4E3-E27E20E4BA90}"/>
              </a:ext>
            </a:extLst>
          </p:cNvPr>
          <p:cNvSpPr/>
          <p:nvPr/>
        </p:nvSpPr>
        <p:spPr>
          <a:xfrm>
            <a:off x="1743892" y="4370174"/>
            <a:ext cx="304800" cy="3048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B917371-E6D0-4EA6-B6DA-5E6ECB8C0AFF}"/>
              </a:ext>
            </a:extLst>
          </p:cNvPr>
          <p:cNvGrpSpPr/>
          <p:nvPr/>
        </p:nvGrpSpPr>
        <p:grpSpPr>
          <a:xfrm>
            <a:off x="3144926" y="1725506"/>
            <a:ext cx="5562631" cy="1045100"/>
            <a:chOff x="3144926" y="1725506"/>
            <a:chExt cx="5562631" cy="1045100"/>
          </a:xfrm>
          <a:solidFill>
            <a:schemeClr val="bg1"/>
          </a:solidFill>
        </p:grpSpPr>
        <p:sp>
          <p:nvSpPr>
            <p:cNvPr id="27" name="Rectangle: Rounded Corners 26">
              <a:extLst>
                <a:ext uri="{FF2B5EF4-FFF2-40B4-BE49-F238E27FC236}">
                  <a16:creationId xmlns:a16="http://schemas.microsoft.com/office/drawing/2014/main" id="{D0F98AE0-F0D3-4F0D-A084-731FD9C12E16}"/>
                </a:ext>
              </a:extLst>
            </p:cNvPr>
            <p:cNvSpPr/>
            <p:nvPr/>
          </p:nvSpPr>
          <p:spPr>
            <a:xfrm>
              <a:off x="3144926" y="1725506"/>
              <a:ext cx="5562631" cy="1045100"/>
            </a:xfrm>
            <a:prstGeom prst="roundRect">
              <a:avLst>
                <a:gd name="adj" fmla="val 50000"/>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9D7C5652-EE6D-46F1-A350-8AF36A87BC71}"/>
                </a:ext>
              </a:extLst>
            </p:cNvPr>
            <p:cNvSpPr/>
            <p:nvPr/>
          </p:nvSpPr>
          <p:spPr>
            <a:xfrm>
              <a:off x="3449741" y="1760114"/>
              <a:ext cx="4953000" cy="923330"/>
            </a:xfrm>
            <a:prstGeom prst="rect">
              <a:avLst/>
            </a:prstGeom>
            <a:grpFill/>
          </p:spPr>
          <p:txBody>
            <a:bodyPr>
              <a:spAutoFit/>
            </a:bodyPr>
            <a:lstStyle/>
            <a:p>
              <a:pPr algn="just"/>
              <a:r>
                <a:rPr lang="id-ID" dirty="0"/>
                <a:t>Menetapkan PIC (Person In Charge) sebagai pelaksana Tindakan Perbaikan dan batas waktu pelaksanaannya (Due Date)</a:t>
              </a:r>
            </a:p>
          </p:txBody>
        </p:sp>
      </p:grpSp>
      <p:grpSp>
        <p:nvGrpSpPr>
          <p:cNvPr id="53" name="Group 52">
            <a:extLst>
              <a:ext uri="{FF2B5EF4-FFF2-40B4-BE49-F238E27FC236}">
                <a16:creationId xmlns:a16="http://schemas.microsoft.com/office/drawing/2014/main" id="{4BC0BA17-D7FF-4584-AA55-23C83BF426DC}"/>
              </a:ext>
            </a:extLst>
          </p:cNvPr>
          <p:cNvGrpSpPr/>
          <p:nvPr/>
        </p:nvGrpSpPr>
        <p:grpSpPr>
          <a:xfrm>
            <a:off x="3144926" y="3017182"/>
            <a:ext cx="5562631" cy="784079"/>
            <a:chOff x="3144926" y="3017182"/>
            <a:chExt cx="5562631" cy="784079"/>
          </a:xfrm>
          <a:solidFill>
            <a:schemeClr val="bg1"/>
          </a:solidFill>
        </p:grpSpPr>
        <p:sp>
          <p:nvSpPr>
            <p:cNvPr id="29" name="Rectangle: Rounded Corners 28">
              <a:extLst>
                <a:ext uri="{FF2B5EF4-FFF2-40B4-BE49-F238E27FC236}">
                  <a16:creationId xmlns:a16="http://schemas.microsoft.com/office/drawing/2014/main" id="{8AC65F67-5EA1-44F2-A3E9-948929FD416A}"/>
                </a:ext>
              </a:extLst>
            </p:cNvPr>
            <p:cNvSpPr/>
            <p:nvPr/>
          </p:nvSpPr>
          <p:spPr>
            <a:xfrm>
              <a:off x="3144926" y="3017182"/>
              <a:ext cx="5562631" cy="784079"/>
            </a:xfrm>
            <a:prstGeom prst="roundRect">
              <a:avLst>
                <a:gd name="adj" fmla="val 50000"/>
              </a:avLst>
            </a:prstGeom>
            <a:grpFill/>
            <a:ln w="12700">
              <a:solidFill>
                <a:srgbClr val="A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4CE9AB6-5E0E-45A2-ABEA-1CEC88A91CE8}"/>
                </a:ext>
              </a:extLst>
            </p:cNvPr>
            <p:cNvSpPr/>
            <p:nvPr/>
          </p:nvSpPr>
          <p:spPr>
            <a:xfrm>
              <a:off x="3449741" y="3098403"/>
              <a:ext cx="4953000" cy="646331"/>
            </a:xfrm>
            <a:prstGeom prst="rect">
              <a:avLst/>
            </a:prstGeom>
            <a:grpFill/>
          </p:spPr>
          <p:txBody>
            <a:bodyPr>
              <a:spAutoFit/>
            </a:bodyPr>
            <a:lstStyle/>
            <a:p>
              <a:pPr algn="just"/>
              <a:r>
                <a:rPr lang="id-ID" dirty="0"/>
                <a:t>Follow up status tindak lanjut apakah sudah Closed atau masih Open</a:t>
              </a:r>
            </a:p>
          </p:txBody>
        </p:sp>
      </p:grpSp>
      <p:grpSp>
        <p:nvGrpSpPr>
          <p:cNvPr id="54" name="Group 53">
            <a:extLst>
              <a:ext uri="{FF2B5EF4-FFF2-40B4-BE49-F238E27FC236}">
                <a16:creationId xmlns:a16="http://schemas.microsoft.com/office/drawing/2014/main" id="{F0AFD721-5655-4B0E-B4C4-48E52E449F9E}"/>
              </a:ext>
            </a:extLst>
          </p:cNvPr>
          <p:cNvGrpSpPr/>
          <p:nvPr/>
        </p:nvGrpSpPr>
        <p:grpSpPr>
          <a:xfrm>
            <a:off x="3193112" y="4064180"/>
            <a:ext cx="5562631" cy="916400"/>
            <a:chOff x="3193112" y="4064180"/>
            <a:chExt cx="5562631" cy="916400"/>
          </a:xfrm>
          <a:solidFill>
            <a:schemeClr val="bg1"/>
          </a:solidFill>
        </p:grpSpPr>
        <p:sp>
          <p:nvSpPr>
            <p:cNvPr id="31" name="Rectangle: Rounded Corners 30">
              <a:extLst>
                <a:ext uri="{FF2B5EF4-FFF2-40B4-BE49-F238E27FC236}">
                  <a16:creationId xmlns:a16="http://schemas.microsoft.com/office/drawing/2014/main" id="{FA72E6B8-D6A7-4D3B-8DAA-7AD8E9BF138D}"/>
                </a:ext>
              </a:extLst>
            </p:cNvPr>
            <p:cNvSpPr/>
            <p:nvPr/>
          </p:nvSpPr>
          <p:spPr>
            <a:xfrm>
              <a:off x="3193112" y="4064180"/>
              <a:ext cx="5562631" cy="916400"/>
            </a:xfrm>
            <a:prstGeom prst="roundRect">
              <a:avLst>
                <a:gd name="adj" fmla="val 50000"/>
              </a:avLst>
            </a:prstGeom>
            <a:grp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7C9B325-59EE-4360-9979-1E830FF442AD}"/>
                </a:ext>
              </a:extLst>
            </p:cNvPr>
            <p:cNvSpPr/>
            <p:nvPr/>
          </p:nvSpPr>
          <p:spPr>
            <a:xfrm>
              <a:off x="3471482" y="4369259"/>
              <a:ext cx="4012060" cy="369332"/>
            </a:xfrm>
            <a:prstGeom prst="rect">
              <a:avLst/>
            </a:prstGeom>
            <a:grpFill/>
          </p:spPr>
          <p:txBody>
            <a:bodyPr wrap="none">
              <a:spAutoFit/>
            </a:bodyPr>
            <a:lstStyle/>
            <a:p>
              <a:pPr algn="just"/>
              <a:r>
                <a:rPr lang="id-ID" dirty="0"/>
                <a:t>Evaluasi keefektifan Tindakan Perbaikan</a:t>
              </a:r>
            </a:p>
          </p:txBody>
        </p:sp>
      </p:grpSp>
      <p:cxnSp>
        <p:nvCxnSpPr>
          <p:cNvPr id="34" name="Straight Connector 33">
            <a:extLst>
              <a:ext uri="{FF2B5EF4-FFF2-40B4-BE49-F238E27FC236}">
                <a16:creationId xmlns:a16="http://schemas.microsoft.com/office/drawing/2014/main" id="{ABC67BFF-8920-4CC1-A076-D5BCDC91DCEA}"/>
              </a:ext>
            </a:extLst>
          </p:cNvPr>
          <p:cNvCxnSpPr>
            <a:cxnSpLocks/>
            <a:stCxn id="22" idx="6"/>
            <a:endCxn id="27" idx="1"/>
          </p:cNvCxnSpPr>
          <p:nvPr/>
        </p:nvCxnSpPr>
        <p:spPr>
          <a:xfrm>
            <a:off x="1937655" y="2248056"/>
            <a:ext cx="1207271" cy="0"/>
          </a:xfrm>
          <a:prstGeom prst="line">
            <a:avLst/>
          </a:prstGeom>
          <a:ln>
            <a:solidFill>
              <a:schemeClr val="accent6">
                <a:lumMod val="50000"/>
              </a:schemeClr>
            </a:solidFill>
          </a:ln>
        </p:spPr>
        <p:style>
          <a:lnRef idx="3">
            <a:schemeClr val="accent1"/>
          </a:lnRef>
          <a:fillRef idx="0">
            <a:schemeClr val="accent1"/>
          </a:fillRef>
          <a:effectRef idx="2">
            <a:schemeClr val="accent1"/>
          </a:effectRef>
          <a:fontRef idx="minor">
            <a:schemeClr val="tx1"/>
          </a:fontRef>
        </p:style>
      </p:cxnSp>
      <p:cxnSp>
        <p:nvCxnSpPr>
          <p:cNvPr id="35" name="Straight Connector 34">
            <a:extLst>
              <a:ext uri="{FF2B5EF4-FFF2-40B4-BE49-F238E27FC236}">
                <a16:creationId xmlns:a16="http://schemas.microsoft.com/office/drawing/2014/main" id="{80D1712C-98F1-4FFA-BE34-4E1BCFC92B19}"/>
              </a:ext>
            </a:extLst>
          </p:cNvPr>
          <p:cNvCxnSpPr>
            <a:cxnSpLocks/>
            <a:stCxn id="23" idx="6"/>
            <a:endCxn id="29" idx="1"/>
          </p:cNvCxnSpPr>
          <p:nvPr/>
        </p:nvCxnSpPr>
        <p:spPr>
          <a:xfrm flipV="1">
            <a:off x="2399867" y="3409222"/>
            <a:ext cx="745059" cy="5954"/>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511BBE8B-3872-42D7-97E0-7E0E8CFF77C3}"/>
              </a:ext>
            </a:extLst>
          </p:cNvPr>
          <p:cNvCxnSpPr>
            <a:cxnSpLocks/>
            <a:stCxn id="24" idx="6"/>
            <a:endCxn id="31" idx="1"/>
          </p:cNvCxnSpPr>
          <p:nvPr/>
        </p:nvCxnSpPr>
        <p:spPr>
          <a:xfrm flipV="1">
            <a:off x="2048692" y="4522380"/>
            <a:ext cx="1144420" cy="195"/>
          </a:xfrm>
          <a:prstGeom prst="line">
            <a:avLst/>
          </a:prstGeom>
        </p:spPr>
        <p:style>
          <a:lnRef idx="3">
            <a:schemeClr val="accent1"/>
          </a:lnRef>
          <a:fillRef idx="0">
            <a:schemeClr val="accent1"/>
          </a:fillRef>
          <a:effectRef idx="2">
            <a:schemeClr val="accent1"/>
          </a:effectRef>
          <a:fontRef idx="minor">
            <a:schemeClr val="tx1"/>
          </a:fontRef>
        </p:style>
      </p:cxnSp>
      <p:sp>
        <p:nvSpPr>
          <p:cNvPr id="55" name="Rectangle 54">
            <a:extLst>
              <a:ext uri="{FF2B5EF4-FFF2-40B4-BE49-F238E27FC236}">
                <a16:creationId xmlns:a16="http://schemas.microsoft.com/office/drawing/2014/main" id="{AA56BB36-C100-4AAB-9434-21F5BE0D545B}"/>
              </a:ext>
            </a:extLst>
          </p:cNvPr>
          <p:cNvSpPr/>
          <p:nvPr/>
        </p:nvSpPr>
        <p:spPr>
          <a:xfrm>
            <a:off x="6315076" y="436218"/>
            <a:ext cx="3590924" cy="621309"/>
          </a:xfrm>
          <a:custGeom>
            <a:avLst/>
            <a:gdLst>
              <a:gd name="connsiteX0" fmla="*/ 0 w 2523398"/>
              <a:gd name="connsiteY0" fmla="*/ 0 h 621309"/>
              <a:gd name="connsiteX1" fmla="*/ 2523398 w 2523398"/>
              <a:gd name="connsiteY1" fmla="*/ 0 h 621309"/>
              <a:gd name="connsiteX2" fmla="*/ 2523398 w 2523398"/>
              <a:gd name="connsiteY2" fmla="*/ 621309 h 621309"/>
              <a:gd name="connsiteX3" fmla="*/ 0 w 2523398"/>
              <a:gd name="connsiteY3" fmla="*/ 621309 h 621309"/>
              <a:gd name="connsiteX4" fmla="*/ 0 w 2523398"/>
              <a:gd name="connsiteY4" fmla="*/ 0 h 621309"/>
              <a:gd name="connsiteX0" fmla="*/ 304800 w 2523398"/>
              <a:gd name="connsiteY0" fmla="*/ 0 h 635823"/>
              <a:gd name="connsiteX1" fmla="*/ 2523398 w 2523398"/>
              <a:gd name="connsiteY1" fmla="*/ 14514 h 635823"/>
              <a:gd name="connsiteX2" fmla="*/ 2523398 w 2523398"/>
              <a:gd name="connsiteY2" fmla="*/ 635823 h 635823"/>
              <a:gd name="connsiteX3" fmla="*/ 0 w 2523398"/>
              <a:gd name="connsiteY3" fmla="*/ 635823 h 635823"/>
              <a:gd name="connsiteX4" fmla="*/ 304800 w 2523398"/>
              <a:gd name="connsiteY4" fmla="*/ 0 h 635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398" h="635823">
                <a:moveTo>
                  <a:pt x="304800" y="0"/>
                </a:moveTo>
                <a:lnTo>
                  <a:pt x="2523398" y="14514"/>
                </a:lnTo>
                <a:lnTo>
                  <a:pt x="2523398" y="635823"/>
                </a:lnTo>
                <a:lnTo>
                  <a:pt x="0" y="635823"/>
                </a:lnTo>
                <a:lnTo>
                  <a:pt x="30480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D82A21EC-AF83-4526-848C-A613672D9853}"/>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75028951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left)">
                                      <p:cBhvr>
                                        <p:cTn id="36" dur="500"/>
                                        <p:tgtEl>
                                          <p:spTgt spid="53"/>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par>
                          <p:cTn id="47" fill="hold">
                            <p:stCondLst>
                              <p:cond delay="4500"/>
                            </p:stCondLst>
                            <p:childTnLst>
                              <p:par>
                                <p:cTn id="48" presetID="2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par>
                          <p:cTn id="51" fill="hold">
                            <p:stCondLst>
                              <p:cond delay="5000"/>
                            </p:stCondLst>
                            <p:childTnLst>
                              <p:par>
                                <p:cTn id="52" presetID="42" presetClass="entr" presetSubtype="0"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p:bldP spid="22" grpId="0" animBg="1"/>
      <p:bldP spid="23" grpId="0" animBg="1"/>
      <p:bldP spid="2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2824"/>
            <a:ext cx="501921" cy="6880824"/>
          </a:xfrm>
          <a:prstGeom prst="rect">
            <a:avLst/>
          </a:prstGeom>
          <a:solidFill>
            <a:srgbClr val="7D088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F45520-C018-47EA-A939-AD3EDAEE4887}"/>
              </a:ext>
            </a:extLst>
          </p:cNvPr>
          <p:cNvSpPr/>
          <p:nvPr/>
        </p:nvSpPr>
        <p:spPr>
          <a:xfrm>
            <a:off x="2051864" y="727287"/>
            <a:ext cx="770836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Box 2">
            <a:extLst>
              <a:ext uri="{FF2B5EF4-FFF2-40B4-BE49-F238E27FC236}">
                <a16:creationId xmlns:a16="http://schemas.microsoft.com/office/drawing/2014/main" id="{F00D4628-4A32-42E4-A06C-618E8B72D269}"/>
              </a:ext>
            </a:extLst>
          </p:cNvPr>
          <p:cNvSpPr txBox="1">
            <a:spLocks noChangeArrowheads="1"/>
          </p:cNvSpPr>
          <p:nvPr/>
        </p:nvSpPr>
        <p:spPr bwMode="auto">
          <a:xfrm>
            <a:off x="7135746" y="158911"/>
            <a:ext cx="2560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WORKSHOP 3</a:t>
            </a:r>
            <a:endParaRPr lang="en-US" altLang="id-ID" sz="2400" dirty="0">
              <a:latin typeface="Verdana" panose="020B0604030504040204" pitchFamily="34" charset="0"/>
            </a:endParaRPr>
          </a:p>
        </p:txBody>
      </p:sp>
      <p:sp>
        <p:nvSpPr>
          <p:cNvPr id="3" name="Slide Number Placeholder 2">
            <a:extLst>
              <a:ext uri="{FF2B5EF4-FFF2-40B4-BE49-F238E27FC236}">
                <a16:creationId xmlns:a16="http://schemas.microsoft.com/office/drawing/2014/main" id="{6CB1B53E-A006-4E7A-8A3F-033609D56AAE}"/>
              </a:ext>
            </a:extLst>
          </p:cNvPr>
          <p:cNvSpPr>
            <a:spLocks noGrp="1"/>
          </p:cNvSpPr>
          <p:nvPr>
            <p:ph type="sldNum" sz="quarter" idx="12"/>
          </p:nvPr>
        </p:nvSpPr>
        <p:spPr/>
        <p:txBody>
          <a:bodyPr/>
          <a:lstStyle/>
          <a:p>
            <a:fld id="{0BE96E79-1F98-4396-B82F-94B4AEA37C6A}" type="slidenum">
              <a:rPr lang="en-US" smtClean="0"/>
              <a:t>76</a:t>
            </a:fld>
            <a:endParaRPr lang="en-US"/>
          </a:p>
        </p:txBody>
      </p:sp>
      <p:sp>
        <p:nvSpPr>
          <p:cNvPr id="13" name="Rectangle 3">
            <a:extLst>
              <a:ext uri="{FF2B5EF4-FFF2-40B4-BE49-F238E27FC236}">
                <a16:creationId xmlns:a16="http://schemas.microsoft.com/office/drawing/2014/main" id="{1D6480C5-812F-42A9-BE33-4C5C14C6DAD7}"/>
              </a:ext>
            </a:extLst>
          </p:cNvPr>
          <p:cNvSpPr>
            <a:spLocks noChangeArrowheads="1"/>
          </p:cNvSpPr>
          <p:nvPr/>
        </p:nvSpPr>
        <p:spPr bwMode="auto">
          <a:xfrm>
            <a:off x="698583" y="1035000"/>
            <a:ext cx="8526380" cy="770084"/>
          </a:xfrm>
          <a:prstGeom prst="rect">
            <a:avLst/>
          </a:prstGeom>
          <a:noFill/>
          <a:ln w="9525">
            <a:noFill/>
            <a:miter lim="800000"/>
            <a:headEnd/>
            <a:tailEnd/>
          </a:ln>
        </p:spPr>
        <p:txBody>
          <a:bodyPr wrap="square" lIns="92075" tIns="46038" rIns="92075" bIns="46038">
            <a:spAutoFit/>
          </a:bodyPr>
          <a:lstStyle/>
          <a:p>
            <a:pPr eaLnBrk="0" hangingPunct="0"/>
            <a:r>
              <a:rPr lang="id-ID" sz="2200" b="1" dirty="0">
                <a:solidFill>
                  <a:srgbClr val="503D00"/>
                </a:solidFill>
                <a:latin typeface="Times New Roman" pitchFamily="18" charset="0"/>
              </a:rPr>
              <a:t>Lanjutkan FMEA Anda ke tahap 4 (analisa kegagalan), </a:t>
            </a:r>
          </a:p>
          <a:p>
            <a:pPr eaLnBrk="0" hangingPunct="0"/>
            <a:r>
              <a:rPr lang="id-ID" sz="2200" b="1" dirty="0">
                <a:solidFill>
                  <a:srgbClr val="503D00"/>
                </a:solidFill>
                <a:latin typeface="Times New Roman" pitchFamily="18" charset="0"/>
              </a:rPr>
              <a:t>tahap 5 (Analisa Risiko) dan tahap 6 (</a:t>
            </a:r>
            <a:r>
              <a:rPr lang="id-ID" sz="2200" b="1" dirty="0" err="1">
                <a:solidFill>
                  <a:srgbClr val="503D00"/>
                </a:solidFill>
                <a:latin typeface="Times New Roman" pitchFamily="18" charset="0"/>
              </a:rPr>
              <a:t>Optimasi</a:t>
            </a:r>
            <a:r>
              <a:rPr lang="id-ID" sz="2200" b="1" dirty="0">
                <a:solidFill>
                  <a:srgbClr val="503D00"/>
                </a:solidFill>
                <a:latin typeface="Times New Roman" pitchFamily="18" charset="0"/>
              </a:rPr>
              <a:t>/ Prioritas tindakan)</a:t>
            </a:r>
            <a:endParaRPr lang="en-US" sz="2200" dirty="0">
              <a:solidFill>
                <a:srgbClr val="503D00"/>
              </a:solidFill>
              <a:latin typeface="Times New Roman" pitchFamily="18" charset="0"/>
            </a:endParaRPr>
          </a:p>
        </p:txBody>
      </p:sp>
      <p:pic>
        <p:nvPicPr>
          <p:cNvPr id="8" name="Picture 7">
            <a:extLst>
              <a:ext uri="{FF2B5EF4-FFF2-40B4-BE49-F238E27FC236}">
                <a16:creationId xmlns:a16="http://schemas.microsoft.com/office/drawing/2014/main" id="{A010412D-1942-4073-ACFE-F9C59F7E3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713" y="2052264"/>
            <a:ext cx="7854950" cy="3770736"/>
          </a:xfrm>
          <a:prstGeom prst="rect">
            <a:avLst/>
          </a:prstGeom>
          <a:solidFill>
            <a:schemeClr val="bg1"/>
          </a:solidFill>
        </p:spPr>
      </p:pic>
      <p:sp>
        <p:nvSpPr>
          <p:cNvPr id="2" name="Footer Placeholder 1">
            <a:extLst>
              <a:ext uri="{FF2B5EF4-FFF2-40B4-BE49-F238E27FC236}">
                <a16:creationId xmlns:a16="http://schemas.microsoft.com/office/drawing/2014/main" id="{73E60B67-AB2A-416A-950A-87CD50592FA6}"/>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753248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42645AE-BCE2-4BB0-93E5-F553F7C4CA0B}"/>
              </a:ext>
            </a:extLst>
          </p:cNvPr>
          <p:cNvSpPr>
            <a:spLocks noGrp="1"/>
          </p:cNvSpPr>
          <p:nvPr>
            <p:ph type="sldNum" sz="quarter" idx="12"/>
          </p:nvPr>
        </p:nvSpPr>
        <p:spPr/>
        <p:txBody>
          <a:bodyPr/>
          <a:lstStyle/>
          <a:p>
            <a:pPr>
              <a:defRPr/>
            </a:pPr>
            <a:fld id="{6479658B-7F9C-4333-9499-869B8642C574}" type="slidenum">
              <a:rPr lang="en-US" smtClean="0"/>
              <a:pPr>
                <a:defRPr/>
              </a:pPr>
              <a:t>77</a:t>
            </a:fld>
            <a:endParaRPr lang="en-US"/>
          </a:p>
        </p:txBody>
      </p:sp>
      <p:sp>
        <p:nvSpPr>
          <p:cNvPr id="4" name="Rectangle 3"/>
          <p:cNvSpPr/>
          <p:nvPr/>
        </p:nvSpPr>
        <p:spPr>
          <a:xfrm>
            <a:off x="-581" y="2598058"/>
            <a:ext cx="1295767" cy="4259942"/>
          </a:xfrm>
          <a:prstGeom prst="rect">
            <a:avLst/>
          </a:prstGeom>
          <a:solidFill>
            <a:srgbClr val="E82D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88F4BF-4DBF-439E-B5CB-08FD0C3C4E8D}"/>
              </a:ext>
            </a:extLst>
          </p:cNvPr>
          <p:cNvSpPr txBox="1"/>
          <p:nvPr/>
        </p:nvSpPr>
        <p:spPr>
          <a:xfrm>
            <a:off x="2149275" y="2411918"/>
            <a:ext cx="6469302" cy="1938992"/>
          </a:xfrm>
          <a:prstGeom prst="rect">
            <a:avLst/>
          </a:prstGeom>
          <a:noFill/>
        </p:spPr>
        <p:txBody>
          <a:bodyPr wrap="square" rtlCol="0">
            <a:spAutoFit/>
          </a:bodyPr>
          <a:lstStyle/>
          <a:p>
            <a:pPr marL="285750" indent="-285750" algn="just">
              <a:buFont typeface="Wingdings" panose="05000000000000000000" pitchFamily="2" charset="2"/>
              <a:buChar char="§"/>
            </a:pPr>
            <a:r>
              <a:rPr lang="id-ID" sz="2000" dirty="0"/>
              <a:t>Tujuan pada Step Dokumentasi ini adalah untuk menyimpulkan dan mengkomunikasikan hasil kegaitan Analisa Potensi Kegagalan dan Efeknya (FMEA).</a:t>
            </a:r>
          </a:p>
          <a:p>
            <a:pPr marL="285750" indent="-285750" algn="just">
              <a:buFont typeface="Wingdings" panose="05000000000000000000" pitchFamily="2" charset="2"/>
              <a:buChar char="§"/>
            </a:pPr>
            <a:r>
              <a:rPr lang="id-ID" sz="2000" dirty="0"/>
              <a:t>Mengkomunikasikan hasil FMEA yang sudah dibuat kepada operator, khususnya bagian produksi</a:t>
            </a:r>
          </a:p>
          <a:p>
            <a:pPr marL="285750" indent="-285750" algn="just">
              <a:buFont typeface="Wingdings" panose="05000000000000000000" pitchFamily="2" charset="2"/>
              <a:buChar char="§"/>
            </a:pPr>
            <a:r>
              <a:rPr lang="id-ID" sz="2000" dirty="0"/>
              <a:t>Termasuk diantaranya untuk memastikan terpenuhinya:</a:t>
            </a:r>
          </a:p>
        </p:txBody>
      </p:sp>
      <p:sp>
        <p:nvSpPr>
          <p:cNvPr id="8" name="TextBox 7">
            <a:extLst>
              <a:ext uri="{FF2B5EF4-FFF2-40B4-BE49-F238E27FC236}">
                <a16:creationId xmlns:a16="http://schemas.microsoft.com/office/drawing/2014/main" id="{0F878462-F298-4653-A76A-5D5145F5365D}"/>
              </a:ext>
            </a:extLst>
          </p:cNvPr>
          <p:cNvSpPr txBox="1"/>
          <p:nvPr/>
        </p:nvSpPr>
        <p:spPr>
          <a:xfrm>
            <a:off x="2294978" y="4602026"/>
            <a:ext cx="5316043" cy="1754326"/>
          </a:xfrm>
          <a:prstGeom prst="rect">
            <a:avLst/>
          </a:prstGeom>
          <a:noFill/>
        </p:spPr>
        <p:txBody>
          <a:bodyPr wrap="square" rtlCol="0">
            <a:spAutoFit/>
          </a:bodyPr>
          <a:lstStyle/>
          <a:p>
            <a:r>
              <a:rPr lang="id-ID" b="1" dirty="0"/>
              <a:t>5 Ts</a:t>
            </a:r>
          </a:p>
          <a:p>
            <a:pPr indent="-285750">
              <a:buFontTx/>
              <a:buChar char="-"/>
            </a:pPr>
            <a:r>
              <a:rPr lang="id-ID" dirty="0"/>
              <a:t>FMEA in Tent </a:t>
            </a:r>
            <a:r>
              <a:rPr lang="id-ID" dirty="0">
                <a:sym typeface="Wingdings" panose="05000000000000000000" pitchFamily="2" charset="2"/>
              </a:rPr>
              <a:t> Tujuan pembuatan FMEA</a:t>
            </a:r>
            <a:endParaRPr lang="id-ID" dirty="0"/>
          </a:p>
          <a:p>
            <a:pPr indent="-285750">
              <a:buFontTx/>
              <a:buChar char="-"/>
            </a:pPr>
            <a:r>
              <a:rPr lang="id-ID" dirty="0"/>
              <a:t>FMEA Team </a:t>
            </a:r>
            <a:r>
              <a:rPr lang="id-ID" dirty="0">
                <a:sym typeface="Wingdings" panose="05000000000000000000" pitchFamily="2" charset="2"/>
              </a:rPr>
              <a:t> Core team FMEA</a:t>
            </a:r>
            <a:endParaRPr lang="id-ID" dirty="0"/>
          </a:p>
          <a:p>
            <a:pPr indent="-285750">
              <a:buFontTx/>
              <a:buChar char="-"/>
            </a:pPr>
            <a:r>
              <a:rPr lang="id-ID" dirty="0"/>
              <a:t>FMEA Timing </a:t>
            </a:r>
            <a:r>
              <a:rPr lang="id-ID" dirty="0">
                <a:sym typeface="Wingdings" panose="05000000000000000000" pitchFamily="2" charset="2"/>
              </a:rPr>
              <a:t> batas waktu pembuatan FMEA</a:t>
            </a:r>
            <a:endParaRPr lang="id-ID" dirty="0"/>
          </a:p>
          <a:p>
            <a:pPr indent="-285750">
              <a:buFontTx/>
              <a:buChar char="-"/>
            </a:pPr>
            <a:r>
              <a:rPr lang="id-ID" dirty="0"/>
              <a:t>FMEA Tool </a:t>
            </a:r>
            <a:r>
              <a:rPr lang="id-ID" dirty="0">
                <a:sym typeface="Wingdings" panose="05000000000000000000" pitchFamily="2" charset="2"/>
              </a:rPr>
              <a:t> Metode analisa yang digunakan</a:t>
            </a:r>
            <a:endParaRPr lang="id-ID" dirty="0"/>
          </a:p>
          <a:p>
            <a:pPr indent="-285750">
              <a:buFontTx/>
              <a:buChar char="-"/>
            </a:pPr>
            <a:r>
              <a:rPr lang="id-ID" dirty="0"/>
              <a:t>FMEA Task </a:t>
            </a:r>
            <a:r>
              <a:rPr lang="id-ID" dirty="0">
                <a:sym typeface="Wingdings" panose="05000000000000000000" pitchFamily="2" charset="2"/>
              </a:rPr>
              <a:t> Ruang lingkup FMEA</a:t>
            </a:r>
            <a:endParaRPr lang="id-ID" dirty="0"/>
          </a:p>
        </p:txBody>
      </p:sp>
      <p:pic>
        <p:nvPicPr>
          <p:cNvPr id="5" name="Picture 4">
            <a:extLst>
              <a:ext uri="{FF2B5EF4-FFF2-40B4-BE49-F238E27FC236}">
                <a16:creationId xmlns:a16="http://schemas.microsoft.com/office/drawing/2014/main" id="{CF7BB994-F5EE-450C-AD4D-F6C91338860C}"/>
              </a:ext>
            </a:extLst>
          </p:cNvPr>
          <p:cNvPicPr>
            <a:picLocks noChangeAspect="1"/>
          </p:cNvPicPr>
          <p:nvPr/>
        </p:nvPicPr>
        <p:blipFill>
          <a:blip r:embed="rId2"/>
          <a:stretch>
            <a:fillRect/>
          </a:stretch>
        </p:blipFill>
        <p:spPr>
          <a:xfrm>
            <a:off x="-1" y="54342"/>
            <a:ext cx="1683657" cy="1981372"/>
          </a:xfrm>
          <a:prstGeom prst="rect">
            <a:avLst/>
          </a:prstGeom>
        </p:spPr>
      </p:pic>
      <p:sp>
        <p:nvSpPr>
          <p:cNvPr id="6" name="Parallelogram 5">
            <a:extLst>
              <a:ext uri="{FF2B5EF4-FFF2-40B4-BE49-F238E27FC236}">
                <a16:creationId xmlns:a16="http://schemas.microsoft.com/office/drawing/2014/main" id="{CB85A945-68C8-4428-8972-9ED7C63ACAC5}"/>
              </a:ext>
            </a:extLst>
          </p:cNvPr>
          <p:cNvSpPr/>
          <p:nvPr/>
        </p:nvSpPr>
        <p:spPr>
          <a:xfrm>
            <a:off x="-8265" y="1843314"/>
            <a:ext cx="1498968" cy="754744"/>
          </a:xfrm>
          <a:prstGeom prst="parallelogram">
            <a:avLst>
              <a:gd name="adj" fmla="val 2647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AA6501-8344-47D3-BEA5-073F9E473E70}"/>
              </a:ext>
            </a:extLst>
          </p:cNvPr>
          <p:cNvSpPr/>
          <p:nvPr/>
        </p:nvSpPr>
        <p:spPr>
          <a:xfrm>
            <a:off x="1498967" y="1105863"/>
            <a:ext cx="6316153" cy="754744"/>
          </a:xfrm>
          <a:prstGeom prst="rect">
            <a:avLst/>
          </a:prstGeom>
          <a:gradFill flip="none" rotWithShape="1">
            <a:gsLst>
              <a:gs pos="86000">
                <a:schemeClr val="bg1"/>
              </a:gs>
              <a:gs pos="0">
                <a:schemeClr val="bg1">
                  <a:alpha val="0"/>
                </a:schemeClr>
              </a:gs>
              <a:gs pos="100000">
                <a:schemeClr val="bg1">
                  <a:lumMod val="65000"/>
                </a:schemeClr>
              </a:gs>
            </a:gsLst>
            <a:lin ang="10800000" scaled="1"/>
            <a:tileRect/>
          </a:gradFill>
          <a:ln>
            <a:noFill/>
          </a:ln>
          <a:effectLst>
            <a:outerShdw blurRad="622300" dist="215900" dir="13500000" sx="87000" sy="87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
            <a:extLst>
              <a:ext uri="{FF2B5EF4-FFF2-40B4-BE49-F238E27FC236}">
                <a16:creationId xmlns:a16="http://schemas.microsoft.com/office/drawing/2014/main" id="{E697BD62-D907-4F42-B85D-08AFB2C59F67}"/>
              </a:ext>
            </a:extLst>
          </p:cNvPr>
          <p:cNvSpPr txBox="1">
            <a:spLocks noChangeArrowheads="1"/>
          </p:cNvSpPr>
          <p:nvPr/>
        </p:nvSpPr>
        <p:spPr bwMode="auto">
          <a:xfrm>
            <a:off x="1738593" y="1147826"/>
            <a:ext cx="24609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id-ID" altLang="id-ID" sz="2400" b="1" dirty="0">
                <a:latin typeface="Verdana" panose="020B0604030504040204" pitchFamily="34" charset="0"/>
              </a:rPr>
              <a:t>Dokumentasi</a:t>
            </a:r>
            <a:endParaRPr lang="en-US" altLang="id-ID" sz="2400" dirty="0">
              <a:latin typeface="Verdana" panose="020B0604030504040204" pitchFamily="34" charset="0"/>
            </a:endParaRPr>
          </a:p>
        </p:txBody>
      </p:sp>
      <p:pic>
        <p:nvPicPr>
          <p:cNvPr id="7" name="Picture 6">
            <a:extLst>
              <a:ext uri="{FF2B5EF4-FFF2-40B4-BE49-F238E27FC236}">
                <a16:creationId xmlns:a16="http://schemas.microsoft.com/office/drawing/2014/main" id="{11BCC211-F368-4500-B1D8-D2010ACDA9D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8294" l="0" r="100000">
                        <a14:foregroundMark x1="23730" y1="91258" x2="23730" y2="91258"/>
                        <a14:foregroundMark x1="76465" y1="93177" x2="76465" y2="93177"/>
                        <a14:foregroundMark x1="75977" y1="85288" x2="76465" y2="96162"/>
                        <a14:foregroundMark x1="23730" y1="85288" x2="22852" y2="98294"/>
                      </a14:backgroundRemoval>
                    </a14:imgEffect>
                  </a14:imgLayer>
                </a14:imgProps>
              </a:ext>
            </a:extLst>
          </a:blip>
          <a:stretch>
            <a:fillRect/>
          </a:stretch>
        </p:blipFill>
        <p:spPr>
          <a:xfrm>
            <a:off x="5811066" y="0"/>
            <a:ext cx="4024635" cy="1843314"/>
          </a:xfrm>
          <a:prstGeom prst="rect">
            <a:avLst/>
          </a:prstGeom>
          <a:effectLst>
            <a:outerShdw blurRad="266700" dist="101600" dir="4800000" sx="96000" sy="96000" algn="t" rotWithShape="0">
              <a:prstClr val="black">
                <a:alpha val="72000"/>
              </a:prstClr>
            </a:outerShdw>
          </a:effectLst>
        </p:spPr>
      </p:pic>
      <p:sp>
        <p:nvSpPr>
          <p:cNvPr id="3" name="Footer Placeholder 2">
            <a:extLst>
              <a:ext uri="{FF2B5EF4-FFF2-40B4-BE49-F238E27FC236}">
                <a16:creationId xmlns:a16="http://schemas.microsoft.com/office/drawing/2014/main" id="{2C86117F-2B87-4D1B-8437-AFAFDC483C56}"/>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16855247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CD4ED9A-01F2-3944-9321-0BB94E8B3958}"/>
              </a:ext>
            </a:extLst>
          </p:cNvPr>
          <p:cNvGrpSpPr/>
          <p:nvPr/>
        </p:nvGrpSpPr>
        <p:grpSpPr>
          <a:xfrm>
            <a:off x="1124713" y="393192"/>
            <a:ext cx="7982712" cy="5824728"/>
            <a:chOff x="1111348" y="928466"/>
            <a:chExt cx="8019952" cy="5542671"/>
          </a:xfrm>
        </p:grpSpPr>
        <p:pic>
          <p:nvPicPr>
            <p:cNvPr id="11265" name="Picture 1" descr="page41image7241248">
              <a:extLst>
                <a:ext uri="{FF2B5EF4-FFF2-40B4-BE49-F238E27FC236}">
                  <a16:creationId xmlns:a16="http://schemas.microsoft.com/office/drawing/2014/main" id="{D9F20B71-7928-0B4C-9C88-D7510A73E9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8" t="4099" b="1625"/>
            <a:stretch/>
          </p:blipFill>
          <p:spPr bwMode="auto">
            <a:xfrm>
              <a:off x="1111348" y="970670"/>
              <a:ext cx="8019952" cy="55004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B84844-1B97-F544-90E8-1C37926F5E30}"/>
                </a:ext>
              </a:extLst>
            </p:cNvPr>
            <p:cNvSpPr txBox="1"/>
            <p:nvPr/>
          </p:nvSpPr>
          <p:spPr>
            <a:xfrm>
              <a:off x="2349304" y="928466"/>
              <a:ext cx="4557934" cy="667796"/>
            </a:xfrm>
            <a:prstGeom prst="rect">
              <a:avLst/>
            </a:prstGeom>
            <a:solidFill>
              <a:schemeClr val="accent1">
                <a:lumMod val="75000"/>
              </a:schemeClr>
            </a:solidFill>
          </p:spPr>
          <p:txBody>
            <a:bodyPr wrap="square" rtlCol="0">
              <a:spAutoFit/>
            </a:bodyPr>
            <a:lstStyle/>
            <a:p>
              <a:pPr algn="ctr"/>
              <a:r>
                <a:rPr lang="en-US" sz="1463" dirty="0" err="1">
                  <a:solidFill>
                    <a:schemeClr val="bg1"/>
                  </a:solidFill>
                </a:rPr>
                <a:t>Ilustrasi</a:t>
              </a:r>
              <a:r>
                <a:rPr lang="en-US" sz="1463" dirty="0">
                  <a:solidFill>
                    <a:schemeClr val="bg1"/>
                  </a:solidFill>
                </a:rPr>
                <a:t> </a:t>
              </a:r>
              <a:r>
                <a:rPr lang="en-US" sz="1463" dirty="0" err="1">
                  <a:solidFill>
                    <a:schemeClr val="bg1"/>
                  </a:solidFill>
                </a:rPr>
                <a:t>Ringkasan</a:t>
              </a:r>
              <a:r>
                <a:rPr lang="en-US" sz="1463" dirty="0">
                  <a:solidFill>
                    <a:schemeClr val="bg1"/>
                  </a:solidFill>
                </a:rPr>
                <a:t> : </a:t>
              </a:r>
            </a:p>
            <a:p>
              <a:pPr algn="ctr"/>
              <a:r>
                <a:rPr lang="en-US" sz="1463" dirty="0" err="1">
                  <a:solidFill>
                    <a:schemeClr val="bg1"/>
                  </a:solidFill>
                </a:rPr>
                <a:t>Kaitan</a:t>
              </a:r>
              <a:r>
                <a:rPr lang="en-US" sz="1463" dirty="0">
                  <a:solidFill>
                    <a:schemeClr val="bg1"/>
                  </a:solidFill>
                </a:rPr>
                <a:t> </a:t>
              </a:r>
              <a:r>
                <a:rPr lang="en-US" sz="1463" dirty="0" err="1">
                  <a:solidFill>
                    <a:schemeClr val="bg1"/>
                  </a:solidFill>
                </a:rPr>
                <a:t>Logis</a:t>
              </a:r>
              <a:r>
                <a:rPr lang="en-US" sz="1463" dirty="0">
                  <a:solidFill>
                    <a:schemeClr val="bg1"/>
                  </a:solidFill>
                </a:rPr>
                <a:t> </a:t>
              </a:r>
              <a:r>
                <a:rPr lang="en-US" sz="1463" dirty="0" err="1">
                  <a:solidFill>
                    <a:schemeClr val="bg1"/>
                  </a:solidFill>
                </a:rPr>
                <a:t>dalam</a:t>
              </a:r>
              <a:r>
                <a:rPr lang="en-US" sz="1463" dirty="0">
                  <a:solidFill>
                    <a:schemeClr val="bg1"/>
                  </a:solidFill>
                </a:rPr>
                <a:t> FMEA Element </a:t>
              </a:r>
            </a:p>
          </p:txBody>
        </p:sp>
      </p:grpSp>
      <p:sp>
        <p:nvSpPr>
          <p:cNvPr id="2" name="Slide Number Placeholder 1">
            <a:extLst>
              <a:ext uri="{FF2B5EF4-FFF2-40B4-BE49-F238E27FC236}">
                <a16:creationId xmlns:a16="http://schemas.microsoft.com/office/drawing/2014/main" id="{4E551157-FEB2-BE4B-90CB-8BE2C70DC044}"/>
              </a:ext>
            </a:extLst>
          </p:cNvPr>
          <p:cNvSpPr>
            <a:spLocks noGrp="1"/>
          </p:cNvSpPr>
          <p:nvPr>
            <p:ph type="sldNum" sz="quarter" idx="12"/>
          </p:nvPr>
        </p:nvSpPr>
        <p:spPr/>
        <p:txBody>
          <a:bodyPr/>
          <a:lstStyle/>
          <a:p>
            <a:fld id="{0BE96E79-1F98-4396-B82F-94B4AEA37C6A}" type="slidenum">
              <a:rPr lang="en-US" smtClean="0"/>
              <a:t>78</a:t>
            </a:fld>
            <a:endParaRPr lang="en-US"/>
          </a:p>
        </p:txBody>
      </p:sp>
      <p:sp>
        <p:nvSpPr>
          <p:cNvPr id="5" name="Footer Placeholder 4">
            <a:extLst>
              <a:ext uri="{FF2B5EF4-FFF2-40B4-BE49-F238E27FC236}">
                <a16:creationId xmlns:a16="http://schemas.microsoft.com/office/drawing/2014/main" id="{8CCD6F47-BFD8-4558-9853-B66111C31CEF}"/>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4218250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hevron 84">
            <a:extLst>
              <a:ext uri="{FF2B5EF4-FFF2-40B4-BE49-F238E27FC236}">
                <a16:creationId xmlns:a16="http://schemas.microsoft.com/office/drawing/2014/main" id="{D438517B-7C49-C549-89FB-C65EF40A4D5D}"/>
              </a:ext>
            </a:extLst>
          </p:cNvPr>
          <p:cNvSpPr/>
          <p:nvPr/>
        </p:nvSpPr>
        <p:spPr>
          <a:xfrm>
            <a:off x="6673071" y="2335958"/>
            <a:ext cx="1095125" cy="1222033"/>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solidFill>
                <a:schemeClr val="tx1"/>
              </a:solidFill>
            </a:endParaRPr>
          </a:p>
        </p:txBody>
      </p:sp>
      <p:sp>
        <p:nvSpPr>
          <p:cNvPr id="86" name="Chevron 85">
            <a:extLst>
              <a:ext uri="{FF2B5EF4-FFF2-40B4-BE49-F238E27FC236}">
                <a16:creationId xmlns:a16="http://schemas.microsoft.com/office/drawing/2014/main" id="{F1BE3A0C-1E85-6A43-A2C2-FFFA2B177209}"/>
              </a:ext>
            </a:extLst>
          </p:cNvPr>
          <p:cNvSpPr/>
          <p:nvPr/>
        </p:nvSpPr>
        <p:spPr>
          <a:xfrm>
            <a:off x="6013199" y="2347021"/>
            <a:ext cx="1095125" cy="1222033"/>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a:solidFill>
                <a:schemeClr val="tx1"/>
              </a:solidFill>
            </a:endParaRPr>
          </a:p>
        </p:txBody>
      </p:sp>
      <p:sp>
        <p:nvSpPr>
          <p:cNvPr id="6" name="Rectangle 5">
            <a:extLst>
              <a:ext uri="{FF2B5EF4-FFF2-40B4-BE49-F238E27FC236}">
                <a16:creationId xmlns:a16="http://schemas.microsoft.com/office/drawing/2014/main" id="{441013DB-59A6-E34F-A696-B0CF3FF473D9}"/>
              </a:ext>
            </a:extLst>
          </p:cNvPr>
          <p:cNvSpPr/>
          <p:nvPr/>
        </p:nvSpPr>
        <p:spPr>
          <a:xfrm>
            <a:off x="484535" y="1553601"/>
            <a:ext cx="625021" cy="613228"/>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solidFill>
                <a:schemeClr val="bg2">
                  <a:lumMod val="90000"/>
                </a:schemeClr>
              </a:solidFill>
            </a:endParaRPr>
          </a:p>
        </p:txBody>
      </p:sp>
      <p:sp>
        <p:nvSpPr>
          <p:cNvPr id="7" name="Rectangle 6">
            <a:extLst>
              <a:ext uri="{FF2B5EF4-FFF2-40B4-BE49-F238E27FC236}">
                <a16:creationId xmlns:a16="http://schemas.microsoft.com/office/drawing/2014/main" id="{1D0D35F7-BF49-BA4A-A94D-7F808BD5D44D}"/>
              </a:ext>
            </a:extLst>
          </p:cNvPr>
          <p:cNvSpPr/>
          <p:nvPr/>
        </p:nvSpPr>
        <p:spPr>
          <a:xfrm>
            <a:off x="419673" y="1606666"/>
            <a:ext cx="625021" cy="613228"/>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138" dirty="0">
                <a:solidFill>
                  <a:schemeClr val="tx1"/>
                </a:solidFill>
              </a:rPr>
              <a:t>ITEMS</a:t>
            </a:r>
          </a:p>
        </p:txBody>
      </p:sp>
      <p:sp>
        <p:nvSpPr>
          <p:cNvPr id="9" name="Rectangle 8">
            <a:extLst>
              <a:ext uri="{FF2B5EF4-FFF2-40B4-BE49-F238E27FC236}">
                <a16:creationId xmlns:a16="http://schemas.microsoft.com/office/drawing/2014/main" id="{A7B70CF6-E869-C149-952F-B03C5FEFE124}"/>
              </a:ext>
            </a:extLst>
          </p:cNvPr>
          <p:cNvSpPr/>
          <p:nvPr/>
        </p:nvSpPr>
        <p:spPr>
          <a:xfrm>
            <a:off x="1952001" y="1792033"/>
            <a:ext cx="625021" cy="613228"/>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solidFill>
                <a:schemeClr val="bg2">
                  <a:lumMod val="90000"/>
                </a:schemeClr>
              </a:solidFill>
            </a:endParaRPr>
          </a:p>
        </p:txBody>
      </p:sp>
      <p:sp>
        <p:nvSpPr>
          <p:cNvPr id="10" name="Rectangle 9">
            <a:extLst>
              <a:ext uri="{FF2B5EF4-FFF2-40B4-BE49-F238E27FC236}">
                <a16:creationId xmlns:a16="http://schemas.microsoft.com/office/drawing/2014/main" id="{78E1D921-5CBE-394A-87DA-B1D5F23922BF}"/>
              </a:ext>
            </a:extLst>
          </p:cNvPr>
          <p:cNvSpPr/>
          <p:nvPr/>
        </p:nvSpPr>
        <p:spPr>
          <a:xfrm>
            <a:off x="1804587" y="1845098"/>
            <a:ext cx="707573" cy="613228"/>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FUNCTION</a:t>
            </a:r>
            <a:endParaRPr lang="en-US" sz="1950" b="1" dirty="0">
              <a:solidFill>
                <a:schemeClr val="tx1"/>
              </a:solidFill>
            </a:endParaRPr>
          </a:p>
        </p:txBody>
      </p:sp>
      <p:sp>
        <p:nvSpPr>
          <p:cNvPr id="11" name="Rectangle 10">
            <a:extLst>
              <a:ext uri="{FF2B5EF4-FFF2-40B4-BE49-F238E27FC236}">
                <a16:creationId xmlns:a16="http://schemas.microsoft.com/office/drawing/2014/main" id="{A3D13E33-E9C7-104C-AF91-4EF09DD8B5E4}"/>
              </a:ext>
            </a:extLst>
          </p:cNvPr>
          <p:cNvSpPr/>
          <p:nvPr/>
        </p:nvSpPr>
        <p:spPr>
          <a:xfrm>
            <a:off x="2028648" y="2511391"/>
            <a:ext cx="707573" cy="306614"/>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ITEM</a:t>
            </a:r>
            <a:endParaRPr lang="en-US" sz="1950" b="1" dirty="0">
              <a:solidFill>
                <a:schemeClr val="tx1"/>
              </a:solidFill>
            </a:endParaRPr>
          </a:p>
        </p:txBody>
      </p:sp>
      <p:sp>
        <p:nvSpPr>
          <p:cNvPr id="12" name="Rectangle 11">
            <a:extLst>
              <a:ext uri="{FF2B5EF4-FFF2-40B4-BE49-F238E27FC236}">
                <a16:creationId xmlns:a16="http://schemas.microsoft.com/office/drawing/2014/main" id="{0FFB26BA-338F-634C-AA37-15A31E13D0F0}"/>
              </a:ext>
            </a:extLst>
          </p:cNvPr>
          <p:cNvSpPr/>
          <p:nvPr/>
        </p:nvSpPr>
        <p:spPr>
          <a:xfrm>
            <a:off x="2028648" y="2871069"/>
            <a:ext cx="707573" cy="306614"/>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STEPS</a:t>
            </a:r>
            <a:endParaRPr lang="en-US" sz="1950" b="1" dirty="0">
              <a:solidFill>
                <a:schemeClr val="tx1"/>
              </a:solidFill>
            </a:endParaRPr>
          </a:p>
        </p:txBody>
      </p:sp>
      <p:sp>
        <p:nvSpPr>
          <p:cNvPr id="13" name="Rectangle 12">
            <a:extLst>
              <a:ext uri="{FF2B5EF4-FFF2-40B4-BE49-F238E27FC236}">
                <a16:creationId xmlns:a16="http://schemas.microsoft.com/office/drawing/2014/main" id="{8BC6237E-7B81-C241-8F6C-A0339FD2BE7E}"/>
              </a:ext>
            </a:extLst>
          </p:cNvPr>
          <p:cNvSpPr/>
          <p:nvPr/>
        </p:nvSpPr>
        <p:spPr>
          <a:xfrm>
            <a:off x="2028648" y="3251379"/>
            <a:ext cx="707573" cy="306614"/>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WORK ELEMENT</a:t>
            </a:r>
            <a:endParaRPr lang="en-US" sz="1950" b="1" dirty="0">
              <a:solidFill>
                <a:schemeClr val="tx1"/>
              </a:solidFill>
            </a:endParaRPr>
          </a:p>
        </p:txBody>
      </p:sp>
      <p:cxnSp>
        <p:nvCxnSpPr>
          <p:cNvPr id="17" name="Straight Connector 16">
            <a:extLst>
              <a:ext uri="{FF2B5EF4-FFF2-40B4-BE49-F238E27FC236}">
                <a16:creationId xmlns:a16="http://schemas.microsoft.com/office/drawing/2014/main" id="{EBEC1AD7-A6BE-CF4F-A5C6-B1727C2C1DF7}"/>
              </a:ext>
            </a:extLst>
          </p:cNvPr>
          <p:cNvCxnSpPr/>
          <p:nvPr/>
        </p:nvCxnSpPr>
        <p:spPr>
          <a:xfrm>
            <a:off x="1804587" y="2511390"/>
            <a:ext cx="0" cy="893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9A124EA-F3D0-CF43-B35E-8634E71D9814}"/>
              </a:ext>
            </a:extLst>
          </p:cNvPr>
          <p:cNvCxnSpPr>
            <a:stCxn id="11" idx="1"/>
          </p:cNvCxnSpPr>
          <p:nvPr/>
        </p:nvCxnSpPr>
        <p:spPr>
          <a:xfrm flipH="1" flipV="1">
            <a:off x="1804587" y="2664697"/>
            <a:ext cx="2240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60D9A2-DEB3-4A45-B379-F4FB17CBCED6}"/>
              </a:ext>
            </a:extLst>
          </p:cNvPr>
          <p:cNvCxnSpPr/>
          <p:nvPr/>
        </p:nvCxnSpPr>
        <p:spPr>
          <a:xfrm flipH="1" flipV="1">
            <a:off x="1822276" y="3024371"/>
            <a:ext cx="2240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476570-E649-1649-9BA2-8AFC95B8CA59}"/>
              </a:ext>
            </a:extLst>
          </p:cNvPr>
          <p:cNvCxnSpPr/>
          <p:nvPr/>
        </p:nvCxnSpPr>
        <p:spPr>
          <a:xfrm flipH="1" flipV="1">
            <a:off x="1810484" y="3389955"/>
            <a:ext cx="224061" cy="1"/>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9152034-8AFC-DB4C-997B-FADDBB7F3E61}"/>
              </a:ext>
            </a:extLst>
          </p:cNvPr>
          <p:cNvSpPr/>
          <p:nvPr/>
        </p:nvSpPr>
        <p:spPr>
          <a:xfrm>
            <a:off x="3196147" y="2069165"/>
            <a:ext cx="625021" cy="613228"/>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solidFill>
                <a:schemeClr val="bg2">
                  <a:lumMod val="90000"/>
                </a:schemeClr>
              </a:solidFill>
            </a:endParaRPr>
          </a:p>
        </p:txBody>
      </p:sp>
      <p:sp>
        <p:nvSpPr>
          <p:cNvPr id="23" name="Rectangle 22">
            <a:extLst>
              <a:ext uri="{FF2B5EF4-FFF2-40B4-BE49-F238E27FC236}">
                <a16:creationId xmlns:a16="http://schemas.microsoft.com/office/drawing/2014/main" id="{B9BA179A-3239-AD41-AEAE-98771909481E}"/>
              </a:ext>
            </a:extLst>
          </p:cNvPr>
          <p:cNvSpPr/>
          <p:nvPr/>
        </p:nvSpPr>
        <p:spPr>
          <a:xfrm>
            <a:off x="3048734" y="2122230"/>
            <a:ext cx="707573" cy="613228"/>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r"/>
            <a:r>
              <a:rPr lang="en-US" sz="975" b="1" dirty="0">
                <a:solidFill>
                  <a:schemeClr val="tx1"/>
                </a:solidFill>
              </a:rPr>
              <a:t>FAILURE </a:t>
            </a:r>
            <a:r>
              <a:rPr lang="en-US" sz="853" b="1" dirty="0">
                <a:solidFill>
                  <a:schemeClr val="tx1"/>
                </a:solidFill>
              </a:rPr>
              <a:t>MODE</a:t>
            </a:r>
            <a:endParaRPr lang="en-US" sz="1463" b="1" dirty="0">
              <a:solidFill>
                <a:schemeClr val="tx1"/>
              </a:solidFill>
            </a:endParaRPr>
          </a:p>
        </p:txBody>
      </p:sp>
      <p:sp>
        <p:nvSpPr>
          <p:cNvPr id="24" name="Rectangle 23">
            <a:extLst>
              <a:ext uri="{FF2B5EF4-FFF2-40B4-BE49-F238E27FC236}">
                <a16:creationId xmlns:a16="http://schemas.microsoft.com/office/drawing/2014/main" id="{79ED4F2D-E446-BE46-A10A-14899D79DECA}"/>
              </a:ext>
            </a:extLst>
          </p:cNvPr>
          <p:cNvSpPr/>
          <p:nvPr/>
        </p:nvSpPr>
        <p:spPr>
          <a:xfrm>
            <a:off x="3272794" y="2788523"/>
            <a:ext cx="707573" cy="306614"/>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ITEM</a:t>
            </a:r>
            <a:endParaRPr lang="en-US" sz="1950" b="1" dirty="0">
              <a:solidFill>
                <a:schemeClr val="tx1"/>
              </a:solidFill>
            </a:endParaRPr>
          </a:p>
        </p:txBody>
      </p:sp>
      <p:sp>
        <p:nvSpPr>
          <p:cNvPr id="25" name="Rectangle 24">
            <a:extLst>
              <a:ext uri="{FF2B5EF4-FFF2-40B4-BE49-F238E27FC236}">
                <a16:creationId xmlns:a16="http://schemas.microsoft.com/office/drawing/2014/main" id="{61320259-7725-3E45-930D-30FCB9D43E4D}"/>
              </a:ext>
            </a:extLst>
          </p:cNvPr>
          <p:cNvSpPr/>
          <p:nvPr/>
        </p:nvSpPr>
        <p:spPr>
          <a:xfrm>
            <a:off x="3272794" y="3148201"/>
            <a:ext cx="707573" cy="306614"/>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STEPS</a:t>
            </a:r>
            <a:endParaRPr lang="en-US" sz="1950" b="1" dirty="0">
              <a:solidFill>
                <a:schemeClr val="tx1"/>
              </a:solidFill>
            </a:endParaRPr>
          </a:p>
        </p:txBody>
      </p:sp>
      <p:sp>
        <p:nvSpPr>
          <p:cNvPr id="26" name="Rectangle 25">
            <a:extLst>
              <a:ext uri="{FF2B5EF4-FFF2-40B4-BE49-F238E27FC236}">
                <a16:creationId xmlns:a16="http://schemas.microsoft.com/office/drawing/2014/main" id="{6D903EBA-955B-C84C-9D2E-9D2B1D407A9B}"/>
              </a:ext>
            </a:extLst>
          </p:cNvPr>
          <p:cNvSpPr/>
          <p:nvPr/>
        </p:nvSpPr>
        <p:spPr>
          <a:xfrm>
            <a:off x="3272794" y="3528511"/>
            <a:ext cx="707573" cy="306614"/>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WORK ELEMENT</a:t>
            </a:r>
            <a:endParaRPr lang="en-US" sz="1950" b="1" dirty="0">
              <a:solidFill>
                <a:schemeClr val="tx1"/>
              </a:solidFill>
            </a:endParaRPr>
          </a:p>
        </p:txBody>
      </p:sp>
      <p:cxnSp>
        <p:nvCxnSpPr>
          <p:cNvPr id="27" name="Straight Connector 26">
            <a:extLst>
              <a:ext uri="{FF2B5EF4-FFF2-40B4-BE49-F238E27FC236}">
                <a16:creationId xmlns:a16="http://schemas.microsoft.com/office/drawing/2014/main" id="{16AAA873-B2E6-BC40-96AF-431EFD46F855}"/>
              </a:ext>
            </a:extLst>
          </p:cNvPr>
          <p:cNvCxnSpPr/>
          <p:nvPr/>
        </p:nvCxnSpPr>
        <p:spPr>
          <a:xfrm>
            <a:off x="3048733" y="2788523"/>
            <a:ext cx="0" cy="893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9AEA5C7-72A3-2D4B-B94D-7D34FC6EA8C1}"/>
              </a:ext>
            </a:extLst>
          </p:cNvPr>
          <p:cNvCxnSpPr>
            <a:stCxn id="24" idx="1"/>
          </p:cNvCxnSpPr>
          <p:nvPr/>
        </p:nvCxnSpPr>
        <p:spPr>
          <a:xfrm flipH="1" flipV="1">
            <a:off x="3048733" y="2941829"/>
            <a:ext cx="2240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79AEC1-80A3-994A-A18B-EC92E38FE557}"/>
              </a:ext>
            </a:extLst>
          </p:cNvPr>
          <p:cNvCxnSpPr/>
          <p:nvPr/>
        </p:nvCxnSpPr>
        <p:spPr>
          <a:xfrm flipH="1" flipV="1">
            <a:off x="3066422" y="3301504"/>
            <a:ext cx="2240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C639D6A-679D-DE42-80E6-752DBBD509BB}"/>
              </a:ext>
            </a:extLst>
          </p:cNvPr>
          <p:cNvCxnSpPr/>
          <p:nvPr/>
        </p:nvCxnSpPr>
        <p:spPr>
          <a:xfrm flipH="1" flipV="1">
            <a:off x="3054631" y="3667087"/>
            <a:ext cx="224061" cy="1"/>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CC623C-331C-BF42-9900-B254D5F6EB67}"/>
              </a:ext>
            </a:extLst>
          </p:cNvPr>
          <p:cNvSpPr/>
          <p:nvPr/>
        </p:nvSpPr>
        <p:spPr>
          <a:xfrm>
            <a:off x="4328257" y="2151712"/>
            <a:ext cx="907768" cy="849087"/>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solidFill>
                <a:schemeClr val="bg2">
                  <a:lumMod val="90000"/>
                </a:schemeClr>
              </a:solidFill>
            </a:endParaRPr>
          </a:p>
        </p:txBody>
      </p:sp>
      <p:sp>
        <p:nvSpPr>
          <p:cNvPr id="32" name="Rectangle 31">
            <a:extLst>
              <a:ext uri="{FF2B5EF4-FFF2-40B4-BE49-F238E27FC236}">
                <a16:creationId xmlns:a16="http://schemas.microsoft.com/office/drawing/2014/main" id="{0C95ACAD-8E41-8948-8F46-EC04E9D5D8BE}"/>
              </a:ext>
            </a:extLst>
          </p:cNvPr>
          <p:cNvSpPr/>
          <p:nvPr/>
        </p:nvSpPr>
        <p:spPr>
          <a:xfrm>
            <a:off x="4133672" y="2204777"/>
            <a:ext cx="1027665" cy="849087"/>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300" b="1" dirty="0">
                <a:solidFill>
                  <a:schemeClr val="tx1"/>
                </a:solidFill>
              </a:rPr>
              <a:t>CAUSE</a:t>
            </a:r>
            <a:endParaRPr lang="en-US" sz="1950" b="1" dirty="0">
              <a:solidFill>
                <a:schemeClr val="tx1"/>
              </a:solidFill>
            </a:endParaRPr>
          </a:p>
        </p:txBody>
      </p:sp>
      <p:sp>
        <p:nvSpPr>
          <p:cNvPr id="33" name="Rectangle 32">
            <a:extLst>
              <a:ext uri="{FF2B5EF4-FFF2-40B4-BE49-F238E27FC236}">
                <a16:creationId xmlns:a16="http://schemas.microsoft.com/office/drawing/2014/main" id="{B49F4BEA-C9A8-2B41-BFBC-793529B27BA0}"/>
              </a:ext>
            </a:extLst>
          </p:cNvPr>
          <p:cNvSpPr/>
          <p:nvPr/>
        </p:nvSpPr>
        <p:spPr>
          <a:xfrm>
            <a:off x="4357734" y="3106929"/>
            <a:ext cx="707573" cy="306614"/>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ITEM</a:t>
            </a:r>
            <a:endParaRPr lang="en-US" sz="1950" b="1" dirty="0">
              <a:solidFill>
                <a:schemeClr val="tx1"/>
              </a:solidFill>
            </a:endParaRPr>
          </a:p>
        </p:txBody>
      </p:sp>
      <p:sp>
        <p:nvSpPr>
          <p:cNvPr id="34" name="Rectangle 33">
            <a:extLst>
              <a:ext uri="{FF2B5EF4-FFF2-40B4-BE49-F238E27FC236}">
                <a16:creationId xmlns:a16="http://schemas.microsoft.com/office/drawing/2014/main" id="{76FE1E44-62B3-8B46-8D26-3DFF3D47A461}"/>
              </a:ext>
            </a:extLst>
          </p:cNvPr>
          <p:cNvSpPr/>
          <p:nvPr/>
        </p:nvSpPr>
        <p:spPr>
          <a:xfrm>
            <a:off x="4357734" y="3466607"/>
            <a:ext cx="707573" cy="306614"/>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STEPS</a:t>
            </a:r>
            <a:endParaRPr lang="en-US" sz="1950" b="1" dirty="0">
              <a:solidFill>
                <a:schemeClr val="tx1"/>
              </a:solidFill>
            </a:endParaRPr>
          </a:p>
        </p:txBody>
      </p:sp>
      <p:sp>
        <p:nvSpPr>
          <p:cNvPr id="35" name="Rectangle 34">
            <a:extLst>
              <a:ext uri="{FF2B5EF4-FFF2-40B4-BE49-F238E27FC236}">
                <a16:creationId xmlns:a16="http://schemas.microsoft.com/office/drawing/2014/main" id="{A95074B5-EB97-E243-902D-915865BEEDC5}"/>
              </a:ext>
            </a:extLst>
          </p:cNvPr>
          <p:cNvSpPr/>
          <p:nvPr/>
        </p:nvSpPr>
        <p:spPr>
          <a:xfrm>
            <a:off x="4357734" y="3846917"/>
            <a:ext cx="707573" cy="306614"/>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WORK ELEMENT</a:t>
            </a:r>
            <a:endParaRPr lang="en-US" sz="1950" b="1" dirty="0">
              <a:solidFill>
                <a:schemeClr val="tx1"/>
              </a:solidFill>
            </a:endParaRPr>
          </a:p>
        </p:txBody>
      </p:sp>
      <p:cxnSp>
        <p:nvCxnSpPr>
          <p:cNvPr id="36" name="Straight Connector 35">
            <a:extLst>
              <a:ext uri="{FF2B5EF4-FFF2-40B4-BE49-F238E27FC236}">
                <a16:creationId xmlns:a16="http://schemas.microsoft.com/office/drawing/2014/main" id="{614887A4-41DE-E24E-BEBD-8CDE793BE437}"/>
              </a:ext>
            </a:extLst>
          </p:cNvPr>
          <p:cNvCxnSpPr/>
          <p:nvPr/>
        </p:nvCxnSpPr>
        <p:spPr>
          <a:xfrm>
            <a:off x="4133673" y="3106928"/>
            <a:ext cx="0" cy="893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7FCCCB-4300-5344-8678-6216831692E8}"/>
              </a:ext>
            </a:extLst>
          </p:cNvPr>
          <p:cNvCxnSpPr>
            <a:stCxn id="33" idx="1"/>
          </p:cNvCxnSpPr>
          <p:nvPr/>
        </p:nvCxnSpPr>
        <p:spPr>
          <a:xfrm flipH="1" flipV="1">
            <a:off x="4133673" y="3260235"/>
            <a:ext cx="2240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9A9FF2E-EA86-274E-9570-70322A006004}"/>
              </a:ext>
            </a:extLst>
          </p:cNvPr>
          <p:cNvCxnSpPr/>
          <p:nvPr/>
        </p:nvCxnSpPr>
        <p:spPr>
          <a:xfrm flipH="1" flipV="1">
            <a:off x="4151362" y="3619909"/>
            <a:ext cx="2240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D9D3AD-CB67-D845-BE40-712794497C4E}"/>
              </a:ext>
            </a:extLst>
          </p:cNvPr>
          <p:cNvCxnSpPr/>
          <p:nvPr/>
        </p:nvCxnSpPr>
        <p:spPr>
          <a:xfrm flipH="1" flipV="1">
            <a:off x="4139570" y="3985493"/>
            <a:ext cx="224061" cy="1"/>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E5C6223-4CEC-8C4A-93E8-23FCE0A9C448}"/>
              </a:ext>
            </a:extLst>
          </p:cNvPr>
          <p:cNvSpPr/>
          <p:nvPr/>
        </p:nvSpPr>
        <p:spPr>
          <a:xfrm>
            <a:off x="2712635" y="4476629"/>
            <a:ext cx="625021" cy="613228"/>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solidFill>
                <a:schemeClr val="bg2">
                  <a:lumMod val="90000"/>
                </a:schemeClr>
              </a:solidFill>
            </a:endParaRPr>
          </a:p>
        </p:txBody>
      </p:sp>
      <p:sp>
        <p:nvSpPr>
          <p:cNvPr id="41" name="Rectangle 40">
            <a:extLst>
              <a:ext uri="{FF2B5EF4-FFF2-40B4-BE49-F238E27FC236}">
                <a16:creationId xmlns:a16="http://schemas.microsoft.com/office/drawing/2014/main" id="{0B7B005C-B3A0-7242-A261-C97739EF9615}"/>
              </a:ext>
            </a:extLst>
          </p:cNvPr>
          <p:cNvSpPr/>
          <p:nvPr/>
        </p:nvSpPr>
        <p:spPr>
          <a:xfrm>
            <a:off x="2565221" y="4529694"/>
            <a:ext cx="707573" cy="613228"/>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138" b="1" dirty="0">
                <a:solidFill>
                  <a:srgbClr val="FF0000"/>
                </a:solidFill>
              </a:rPr>
              <a:t>MOST SEROIUS</a:t>
            </a:r>
            <a:endParaRPr lang="en-US" sz="1625" b="1" dirty="0">
              <a:solidFill>
                <a:srgbClr val="FF0000"/>
              </a:solidFill>
            </a:endParaRPr>
          </a:p>
        </p:txBody>
      </p:sp>
      <p:sp>
        <p:nvSpPr>
          <p:cNvPr id="42" name="Oval 41">
            <a:extLst>
              <a:ext uri="{FF2B5EF4-FFF2-40B4-BE49-F238E27FC236}">
                <a16:creationId xmlns:a16="http://schemas.microsoft.com/office/drawing/2014/main" id="{901C2972-6796-4B4C-B846-8FCEF1FE0380}"/>
              </a:ext>
            </a:extLst>
          </p:cNvPr>
          <p:cNvSpPr/>
          <p:nvPr/>
        </p:nvSpPr>
        <p:spPr>
          <a:xfrm>
            <a:off x="2503242" y="5371076"/>
            <a:ext cx="943429" cy="62359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138" dirty="0">
                <a:solidFill>
                  <a:schemeClr val="tx1"/>
                </a:solidFill>
              </a:rPr>
              <a:t>Severity</a:t>
            </a:r>
          </a:p>
        </p:txBody>
      </p:sp>
      <p:sp>
        <p:nvSpPr>
          <p:cNvPr id="43" name="Oval 42">
            <a:extLst>
              <a:ext uri="{FF2B5EF4-FFF2-40B4-BE49-F238E27FC236}">
                <a16:creationId xmlns:a16="http://schemas.microsoft.com/office/drawing/2014/main" id="{2A1BD163-2340-DC4D-8C95-591164B55A5B}"/>
              </a:ext>
            </a:extLst>
          </p:cNvPr>
          <p:cNvSpPr/>
          <p:nvPr/>
        </p:nvSpPr>
        <p:spPr>
          <a:xfrm>
            <a:off x="5408403" y="5305503"/>
            <a:ext cx="943429" cy="6891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dirty="0">
                <a:solidFill>
                  <a:schemeClr val="tx1"/>
                </a:solidFill>
              </a:rPr>
              <a:t>Detection</a:t>
            </a:r>
          </a:p>
        </p:txBody>
      </p:sp>
      <p:sp>
        <p:nvSpPr>
          <p:cNvPr id="44" name="Oval 43">
            <a:extLst>
              <a:ext uri="{FF2B5EF4-FFF2-40B4-BE49-F238E27FC236}">
                <a16:creationId xmlns:a16="http://schemas.microsoft.com/office/drawing/2014/main" id="{BCFC6533-938D-1640-B49D-6ACEFBBEDDB7}"/>
              </a:ext>
            </a:extLst>
          </p:cNvPr>
          <p:cNvSpPr/>
          <p:nvPr/>
        </p:nvSpPr>
        <p:spPr>
          <a:xfrm>
            <a:off x="3893040" y="5310697"/>
            <a:ext cx="1043386" cy="6891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050" dirty="0" err="1">
                <a:solidFill>
                  <a:schemeClr val="tx1"/>
                </a:solidFill>
              </a:rPr>
              <a:t>Occurence</a:t>
            </a:r>
            <a:endParaRPr lang="en-US" sz="1050" dirty="0">
              <a:solidFill>
                <a:schemeClr val="tx1"/>
              </a:solidFill>
            </a:endParaRPr>
          </a:p>
        </p:txBody>
      </p:sp>
      <p:sp>
        <p:nvSpPr>
          <p:cNvPr id="45" name="Rectangle 44">
            <a:extLst>
              <a:ext uri="{FF2B5EF4-FFF2-40B4-BE49-F238E27FC236}">
                <a16:creationId xmlns:a16="http://schemas.microsoft.com/office/drawing/2014/main" id="{E642C255-FC92-714E-828A-FB84A4530FDB}"/>
              </a:ext>
            </a:extLst>
          </p:cNvPr>
          <p:cNvSpPr/>
          <p:nvPr/>
        </p:nvSpPr>
        <p:spPr>
          <a:xfrm>
            <a:off x="4836452" y="4328960"/>
            <a:ext cx="819327" cy="380306"/>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300" b="1" dirty="0">
                <a:solidFill>
                  <a:schemeClr val="tx1"/>
                </a:solidFill>
              </a:rPr>
              <a:t>CONTROL</a:t>
            </a:r>
            <a:endParaRPr lang="en-US" sz="1950" b="1" dirty="0">
              <a:solidFill>
                <a:schemeClr val="tx1"/>
              </a:solidFill>
            </a:endParaRPr>
          </a:p>
        </p:txBody>
      </p:sp>
      <p:sp>
        <p:nvSpPr>
          <p:cNvPr id="46" name="Rectangle 45">
            <a:extLst>
              <a:ext uri="{FF2B5EF4-FFF2-40B4-BE49-F238E27FC236}">
                <a16:creationId xmlns:a16="http://schemas.microsoft.com/office/drawing/2014/main" id="{5DD3826E-DC58-8245-863F-F53DF1F826FF}"/>
              </a:ext>
            </a:extLst>
          </p:cNvPr>
          <p:cNvSpPr/>
          <p:nvPr/>
        </p:nvSpPr>
        <p:spPr>
          <a:xfrm>
            <a:off x="4242494" y="4751758"/>
            <a:ext cx="1002670" cy="306615"/>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138" b="1" dirty="0">
                <a:solidFill>
                  <a:schemeClr val="tx1"/>
                </a:solidFill>
              </a:rPr>
              <a:t>PREVENTION</a:t>
            </a:r>
            <a:endParaRPr lang="en-US" sz="1625" b="1" dirty="0">
              <a:solidFill>
                <a:schemeClr val="tx1"/>
              </a:solidFill>
            </a:endParaRPr>
          </a:p>
        </p:txBody>
      </p:sp>
      <p:sp>
        <p:nvSpPr>
          <p:cNvPr id="48" name="Rectangle 47">
            <a:extLst>
              <a:ext uri="{FF2B5EF4-FFF2-40B4-BE49-F238E27FC236}">
                <a16:creationId xmlns:a16="http://schemas.microsoft.com/office/drawing/2014/main" id="{D7D9E262-96EC-CF49-8277-1E1654E912D6}"/>
              </a:ext>
            </a:extLst>
          </p:cNvPr>
          <p:cNvSpPr/>
          <p:nvPr/>
        </p:nvSpPr>
        <p:spPr>
          <a:xfrm>
            <a:off x="5299681" y="4758370"/>
            <a:ext cx="1002670" cy="306615"/>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138" b="1" dirty="0">
                <a:solidFill>
                  <a:schemeClr val="tx1"/>
                </a:solidFill>
              </a:rPr>
              <a:t>DETECTION</a:t>
            </a:r>
            <a:endParaRPr lang="en-US" sz="1625" b="1" dirty="0">
              <a:solidFill>
                <a:schemeClr val="tx1"/>
              </a:solidFill>
            </a:endParaRPr>
          </a:p>
        </p:txBody>
      </p:sp>
      <p:cxnSp>
        <p:nvCxnSpPr>
          <p:cNvPr id="50" name="Elbow Connector 49">
            <a:extLst>
              <a:ext uri="{FF2B5EF4-FFF2-40B4-BE49-F238E27FC236}">
                <a16:creationId xmlns:a16="http://schemas.microsoft.com/office/drawing/2014/main" id="{DE042A25-9D81-F04D-8348-3BC4F23BF177}"/>
              </a:ext>
            </a:extLst>
          </p:cNvPr>
          <p:cNvCxnSpPr>
            <a:cxnSpLocks/>
            <a:endCxn id="45" idx="1"/>
          </p:cNvCxnSpPr>
          <p:nvPr/>
        </p:nvCxnSpPr>
        <p:spPr>
          <a:xfrm rot="16200000" flipH="1">
            <a:off x="3720002" y="3402664"/>
            <a:ext cx="1648046" cy="584853"/>
          </a:xfrm>
          <a:prstGeom prst="bentConnector2">
            <a:avLst/>
          </a:prstGeom>
          <a:ln w="254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9842DD2-BB6C-4F43-8A1D-3B801BEDB290}"/>
              </a:ext>
            </a:extLst>
          </p:cNvPr>
          <p:cNvCxnSpPr>
            <a:cxnSpLocks/>
          </p:cNvCxnSpPr>
          <p:nvPr/>
        </p:nvCxnSpPr>
        <p:spPr>
          <a:xfrm flipH="1">
            <a:off x="4481578" y="5058373"/>
            <a:ext cx="235857" cy="405631"/>
          </a:xfrm>
          <a:prstGeom prst="straightConnector1">
            <a:avLst/>
          </a:prstGeom>
          <a:ln w="22225">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5FBD9E0-DD70-6041-966D-416C3E76962C}"/>
              </a:ext>
            </a:extLst>
          </p:cNvPr>
          <p:cNvCxnSpPr>
            <a:cxnSpLocks/>
          </p:cNvCxnSpPr>
          <p:nvPr/>
        </p:nvCxnSpPr>
        <p:spPr>
          <a:xfrm flipH="1">
            <a:off x="5760810" y="5064272"/>
            <a:ext cx="235857" cy="405631"/>
          </a:xfrm>
          <a:prstGeom prst="straightConnector1">
            <a:avLst/>
          </a:prstGeom>
          <a:ln w="22225">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A0AC159-9146-C345-B3D7-D9A791C967B3}"/>
              </a:ext>
            </a:extLst>
          </p:cNvPr>
          <p:cNvSpPr/>
          <p:nvPr/>
        </p:nvSpPr>
        <p:spPr>
          <a:xfrm>
            <a:off x="5928225" y="2615035"/>
            <a:ext cx="903834" cy="745096"/>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US" sz="1463" dirty="0">
              <a:solidFill>
                <a:schemeClr val="bg2">
                  <a:lumMod val="90000"/>
                </a:schemeClr>
              </a:solidFill>
            </a:endParaRPr>
          </a:p>
        </p:txBody>
      </p:sp>
      <p:sp>
        <p:nvSpPr>
          <p:cNvPr id="59" name="Rectangle 58">
            <a:extLst>
              <a:ext uri="{FF2B5EF4-FFF2-40B4-BE49-F238E27FC236}">
                <a16:creationId xmlns:a16="http://schemas.microsoft.com/office/drawing/2014/main" id="{3F646062-55ED-ED49-BED9-79210506FB75}"/>
              </a:ext>
            </a:extLst>
          </p:cNvPr>
          <p:cNvSpPr/>
          <p:nvPr/>
        </p:nvSpPr>
        <p:spPr>
          <a:xfrm>
            <a:off x="5701935" y="2668100"/>
            <a:ext cx="1081546" cy="745095"/>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138" b="1" dirty="0">
                <a:solidFill>
                  <a:schemeClr val="tx1"/>
                </a:solidFill>
              </a:rPr>
              <a:t>OPTIMIZATION</a:t>
            </a:r>
            <a:endParaRPr lang="en-US" sz="1625" b="1" dirty="0">
              <a:solidFill>
                <a:schemeClr val="tx1"/>
              </a:solidFill>
            </a:endParaRPr>
          </a:p>
        </p:txBody>
      </p:sp>
      <p:sp>
        <p:nvSpPr>
          <p:cNvPr id="62" name="Hexagon 61">
            <a:extLst>
              <a:ext uri="{FF2B5EF4-FFF2-40B4-BE49-F238E27FC236}">
                <a16:creationId xmlns:a16="http://schemas.microsoft.com/office/drawing/2014/main" id="{D45FE901-5ABA-6845-BFF6-315F46068496}"/>
              </a:ext>
            </a:extLst>
          </p:cNvPr>
          <p:cNvSpPr/>
          <p:nvPr/>
        </p:nvSpPr>
        <p:spPr>
          <a:xfrm>
            <a:off x="7744130" y="2331402"/>
            <a:ext cx="1412153" cy="1222032"/>
          </a:xfrm>
          <a:prstGeom prst="hexago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t>RISK REDUCED TO ACCEPTABLE LEVEL</a:t>
            </a:r>
          </a:p>
        </p:txBody>
      </p:sp>
      <p:sp>
        <p:nvSpPr>
          <p:cNvPr id="63" name="TextBox 62">
            <a:extLst>
              <a:ext uri="{FF2B5EF4-FFF2-40B4-BE49-F238E27FC236}">
                <a16:creationId xmlns:a16="http://schemas.microsoft.com/office/drawing/2014/main" id="{1F276605-E356-0D49-92C7-122BC92B984F}"/>
              </a:ext>
            </a:extLst>
          </p:cNvPr>
          <p:cNvSpPr txBox="1"/>
          <p:nvPr/>
        </p:nvSpPr>
        <p:spPr>
          <a:xfrm>
            <a:off x="3533543" y="5469276"/>
            <a:ext cx="344966" cy="461665"/>
          </a:xfrm>
          <a:prstGeom prst="rect">
            <a:avLst/>
          </a:prstGeom>
          <a:noFill/>
        </p:spPr>
        <p:txBody>
          <a:bodyPr wrap="none" rtlCol="0">
            <a:spAutoFit/>
          </a:bodyPr>
          <a:lstStyle/>
          <a:p>
            <a:r>
              <a:rPr lang="en-US" sz="2400" dirty="0">
                <a:solidFill>
                  <a:srgbClr val="FF0000"/>
                </a:solidFill>
              </a:rPr>
              <a:t>X</a:t>
            </a:r>
          </a:p>
        </p:txBody>
      </p:sp>
      <p:sp>
        <p:nvSpPr>
          <p:cNvPr id="64" name="TextBox 63">
            <a:extLst>
              <a:ext uri="{FF2B5EF4-FFF2-40B4-BE49-F238E27FC236}">
                <a16:creationId xmlns:a16="http://schemas.microsoft.com/office/drawing/2014/main" id="{15756D5A-BEC6-A04C-B77E-49AD9CE8A08F}"/>
              </a:ext>
            </a:extLst>
          </p:cNvPr>
          <p:cNvSpPr txBox="1"/>
          <p:nvPr/>
        </p:nvSpPr>
        <p:spPr>
          <a:xfrm>
            <a:off x="5073806" y="5451157"/>
            <a:ext cx="344966" cy="461665"/>
          </a:xfrm>
          <a:prstGeom prst="rect">
            <a:avLst/>
          </a:prstGeom>
          <a:noFill/>
        </p:spPr>
        <p:txBody>
          <a:bodyPr wrap="none" rtlCol="0">
            <a:spAutoFit/>
          </a:bodyPr>
          <a:lstStyle/>
          <a:p>
            <a:r>
              <a:rPr lang="en-US" sz="2400" dirty="0">
                <a:solidFill>
                  <a:srgbClr val="FF0000"/>
                </a:solidFill>
              </a:rPr>
              <a:t>X</a:t>
            </a:r>
          </a:p>
        </p:txBody>
      </p:sp>
      <p:cxnSp>
        <p:nvCxnSpPr>
          <p:cNvPr id="65" name="Straight Arrow Connector 64">
            <a:extLst>
              <a:ext uri="{FF2B5EF4-FFF2-40B4-BE49-F238E27FC236}">
                <a16:creationId xmlns:a16="http://schemas.microsoft.com/office/drawing/2014/main" id="{72DFB5CD-E463-1545-BAE3-3DE87B8DB0E0}"/>
              </a:ext>
            </a:extLst>
          </p:cNvPr>
          <p:cNvCxnSpPr>
            <a:cxnSpLocks/>
            <a:stCxn id="41" idx="2"/>
          </p:cNvCxnSpPr>
          <p:nvPr/>
        </p:nvCxnSpPr>
        <p:spPr>
          <a:xfrm flipH="1">
            <a:off x="2919007" y="5142922"/>
            <a:ext cx="1" cy="392614"/>
          </a:xfrm>
          <a:prstGeom prst="straightConnector1">
            <a:avLst/>
          </a:prstGeom>
          <a:ln w="22225">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9E875D0-E637-A74A-B011-19C85795454D}"/>
              </a:ext>
            </a:extLst>
          </p:cNvPr>
          <p:cNvSpPr txBox="1"/>
          <p:nvPr/>
        </p:nvSpPr>
        <p:spPr>
          <a:xfrm>
            <a:off x="8054077" y="1996421"/>
            <a:ext cx="965970" cy="317459"/>
          </a:xfrm>
          <a:prstGeom prst="rect">
            <a:avLst/>
          </a:prstGeom>
          <a:noFill/>
        </p:spPr>
        <p:txBody>
          <a:bodyPr wrap="none" rtlCol="0">
            <a:spAutoFit/>
          </a:bodyPr>
          <a:lstStyle/>
          <a:p>
            <a:r>
              <a:rPr lang="en-US" sz="1463" b="1" dirty="0"/>
              <a:t>THE GOAL</a:t>
            </a:r>
          </a:p>
        </p:txBody>
      </p:sp>
      <p:sp>
        <p:nvSpPr>
          <p:cNvPr id="69" name="Rectangle 68">
            <a:extLst>
              <a:ext uri="{FF2B5EF4-FFF2-40B4-BE49-F238E27FC236}">
                <a16:creationId xmlns:a16="http://schemas.microsoft.com/office/drawing/2014/main" id="{5CB533D8-15D0-6544-A8DD-7A7F3E0CFA97}"/>
              </a:ext>
            </a:extLst>
          </p:cNvPr>
          <p:cNvSpPr/>
          <p:nvPr/>
        </p:nvSpPr>
        <p:spPr>
          <a:xfrm>
            <a:off x="993828" y="2252800"/>
            <a:ext cx="707573" cy="306614"/>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ITEM</a:t>
            </a:r>
            <a:endParaRPr lang="en-US" sz="1950" b="1" dirty="0">
              <a:solidFill>
                <a:schemeClr val="tx1"/>
              </a:solidFill>
            </a:endParaRPr>
          </a:p>
        </p:txBody>
      </p:sp>
      <p:sp>
        <p:nvSpPr>
          <p:cNvPr id="70" name="Rectangle 69">
            <a:extLst>
              <a:ext uri="{FF2B5EF4-FFF2-40B4-BE49-F238E27FC236}">
                <a16:creationId xmlns:a16="http://schemas.microsoft.com/office/drawing/2014/main" id="{ABA82420-EA5D-E344-8440-35E1F5B1DA84}"/>
              </a:ext>
            </a:extLst>
          </p:cNvPr>
          <p:cNvSpPr/>
          <p:nvPr/>
        </p:nvSpPr>
        <p:spPr>
          <a:xfrm>
            <a:off x="993828" y="2612479"/>
            <a:ext cx="707573" cy="306614"/>
          </a:xfrm>
          <a:prstGeom prst="rect">
            <a:avLst/>
          </a:prstGeom>
          <a:solidFill>
            <a:schemeClr val="bg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STEPS</a:t>
            </a:r>
            <a:endParaRPr lang="en-US" sz="1950" b="1" dirty="0">
              <a:solidFill>
                <a:schemeClr val="tx1"/>
              </a:solidFill>
            </a:endParaRPr>
          </a:p>
        </p:txBody>
      </p:sp>
      <p:sp>
        <p:nvSpPr>
          <p:cNvPr id="71" name="Rectangle 70">
            <a:extLst>
              <a:ext uri="{FF2B5EF4-FFF2-40B4-BE49-F238E27FC236}">
                <a16:creationId xmlns:a16="http://schemas.microsoft.com/office/drawing/2014/main" id="{11DA0B69-DE52-A640-A355-48EC66148204}"/>
              </a:ext>
            </a:extLst>
          </p:cNvPr>
          <p:cNvSpPr/>
          <p:nvPr/>
        </p:nvSpPr>
        <p:spPr>
          <a:xfrm>
            <a:off x="993828" y="2992789"/>
            <a:ext cx="707573" cy="306614"/>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b="1" dirty="0">
                <a:solidFill>
                  <a:schemeClr val="tx1"/>
                </a:solidFill>
              </a:rPr>
              <a:t>WORK ELEMENT</a:t>
            </a:r>
            <a:endParaRPr lang="en-US" sz="1950" b="1" dirty="0">
              <a:solidFill>
                <a:schemeClr val="tx1"/>
              </a:solidFill>
            </a:endParaRPr>
          </a:p>
        </p:txBody>
      </p:sp>
      <p:cxnSp>
        <p:nvCxnSpPr>
          <p:cNvPr id="72" name="Straight Connector 71">
            <a:extLst>
              <a:ext uri="{FF2B5EF4-FFF2-40B4-BE49-F238E27FC236}">
                <a16:creationId xmlns:a16="http://schemas.microsoft.com/office/drawing/2014/main" id="{222B1A19-E7BB-E540-AEE7-DC8C4768735A}"/>
              </a:ext>
            </a:extLst>
          </p:cNvPr>
          <p:cNvCxnSpPr/>
          <p:nvPr/>
        </p:nvCxnSpPr>
        <p:spPr>
          <a:xfrm>
            <a:off x="769767" y="2252800"/>
            <a:ext cx="0" cy="893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6BB2D0F-F48E-2647-A109-1409202F60B7}"/>
              </a:ext>
            </a:extLst>
          </p:cNvPr>
          <p:cNvCxnSpPr>
            <a:stCxn id="69" idx="1"/>
          </p:cNvCxnSpPr>
          <p:nvPr/>
        </p:nvCxnSpPr>
        <p:spPr>
          <a:xfrm flipH="1" flipV="1">
            <a:off x="769768" y="2406107"/>
            <a:ext cx="2240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834F98C-7FB6-8042-94D9-6164D7EDE50C}"/>
              </a:ext>
            </a:extLst>
          </p:cNvPr>
          <p:cNvCxnSpPr/>
          <p:nvPr/>
        </p:nvCxnSpPr>
        <p:spPr>
          <a:xfrm flipH="1" flipV="1">
            <a:off x="787457" y="2765781"/>
            <a:ext cx="2240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9750DFC-5F7F-0F4E-847D-DFABC370B7CA}"/>
              </a:ext>
            </a:extLst>
          </p:cNvPr>
          <p:cNvCxnSpPr/>
          <p:nvPr/>
        </p:nvCxnSpPr>
        <p:spPr>
          <a:xfrm flipH="1" flipV="1">
            <a:off x="775665" y="3131365"/>
            <a:ext cx="2240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AA56784-4C2A-3244-8567-19DFC4D484B4}"/>
              </a:ext>
            </a:extLst>
          </p:cNvPr>
          <p:cNvCxnSpPr>
            <a:cxnSpLocks/>
          </p:cNvCxnSpPr>
          <p:nvPr/>
        </p:nvCxnSpPr>
        <p:spPr>
          <a:xfrm>
            <a:off x="884985" y="2069165"/>
            <a:ext cx="1067016" cy="0"/>
          </a:xfrm>
          <a:prstGeom prst="straightConnector1">
            <a:avLst/>
          </a:prstGeom>
          <a:ln w="254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FC93B9B-3018-934D-8E97-DCD6FA9D5E4F}"/>
              </a:ext>
            </a:extLst>
          </p:cNvPr>
          <p:cNvCxnSpPr>
            <a:cxnSpLocks/>
          </p:cNvCxnSpPr>
          <p:nvPr/>
        </p:nvCxnSpPr>
        <p:spPr>
          <a:xfrm>
            <a:off x="2316255" y="2391370"/>
            <a:ext cx="929887" cy="0"/>
          </a:xfrm>
          <a:prstGeom prst="straightConnector1">
            <a:avLst/>
          </a:prstGeom>
          <a:ln w="254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1173BEF-E73F-1E42-84EC-462651DD6FE3}"/>
              </a:ext>
            </a:extLst>
          </p:cNvPr>
          <p:cNvCxnSpPr>
            <a:cxnSpLocks/>
          </p:cNvCxnSpPr>
          <p:nvPr/>
        </p:nvCxnSpPr>
        <p:spPr>
          <a:xfrm>
            <a:off x="3446671" y="2638845"/>
            <a:ext cx="928752" cy="0"/>
          </a:xfrm>
          <a:prstGeom prst="straightConnector1">
            <a:avLst/>
          </a:prstGeom>
          <a:ln w="254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225A63B-3411-BE40-B294-6EAD2F0DB215}"/>
              </a:ext>
            </a:extLst>
          </p:cNvPr>
          <p:cNvCxnSpPr>
            <a:cxnSpLocks/>
          </p:cNvCxnSpPr>
          <p:nvPr/>
        </p:nvCxnSpPr>
        <p:spPr>
          <a:xfrm>
            <a:off x="4874895" y="2906765"/>
            <a:ext cx="1067016" cy="0"/>
          </a:xfrm>
          <a:prstGeom prst="straightConnector1">
            <a:avLst/>
          </a:prstGeom>
          <a:ln w="254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5EF2768A-BA19-8242-9D26-4BBC984071CE}"/>
              </a:ext>
            </a:extLst>
          </p:cNvPr>
          <p:cNvSpPr/>
          <p:nvPr/>
        </p:nvSpPr>
        <p:spPr>
          <a:xfrm>
            <a:off x="1797383" y="3964513"/>
            <a:ext cx="1487206" cy="216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b="1" dirty="0">
                <a:solidFill>
                  <a:schemeClr val="tx1"/>
                </a:solidFill>
              </a:rPr>
              <a:t>4</a:t>
            </a:r>
            <a:r>
              <a:rPr lang="en-US" sz="1400" b="1" dirty="0">
                <a:solidFill>
                  <a:schemeClr val="tx1"/>
                </a:solidFill>
              </a:rPr>
              <a:t>. Analisa EFECT</a:t>
            </a:r>
            <a:endParaRPr lang="en-US" sz="3600" b="1" dirty="0">
              <a:solidFill>
                <a:schemeClr val="tx1"/>
              </a:solidFill>
            </a:endParaRPr>
          </a:p>
        </p:txBody>
      </p:sp>
      <p:cxnSp>
        <p:nvCxnSpPr>
          <p:cNvPr id="89" name="Straight Arrow Connector 88">
            <a:extLst>
              <a:ext uri="{FF2B5EF4-FFF2-40B4-BE49-F238E27FC236}">
                <a16:creationId xmlns:a16="http://schemas.microsoft.com/office/drawing/2014/main" id="{F799EB77-7D63-5143-926F-98A20EEFC7E1}"/>
              </a:ext>
            </a:extLst>
          </p:cNvPr>
          <p:cNvCxnSpPr>
            <a:cxnSpLocks/>
          </p:cNvCxnSpPr>
          <p:nvPr/>
        </p:nvCxnSpPr>
        <p:spPr>
          <a:xfrm flipH="1">
            <a:off x="2664618" y="4238536"/>
            <a:ext cx="1" cy="392614"/>
          </a:xfrm>
          <a:prstGeom prst="straightConnector1">
            <a:avLst/>
          </a:prstGeom>
          <a:ln w="22225">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a:extLst>
              <a:ext uri="{FF2B5EF4-FFF2-40B4-BE49-F238E27FC236}">
                <a16:creationId xmlns:a16="http://schemas.microsoft.com/office/drawing/2014/main" id="{D81C87AF-4C08-A740-9274-9E1AD83A304F}"/>
              </a:ext>
            </a:extLst>
          </p:cNvPr>
          <p:cNvCxnSpPr>
            <a:cxnSpLocks/>
          </p:cNvCxnSpPr>
          <p:nvPr/>
        </p:nvCxnSpPr>
        <p:spPr>
          <a:xfrm rot="5400000">
            <a:off x="2351718" y="3102277"/>
            <a:ext cx="1298002" cy="352090"/>
          </a:xfrm>
          <a:prstGeom prst="curvedConnector3">
            <a:avLst>
              <a:gd name="adj1" fmla="val 50000"/>
            </a:avLst>
          </a:prstGeom>
          <a:ln w="2159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8544290-C14A-514B-85CC-3EA1750387D3}"/>
              </a:ext>
            </a:extLst>
          </p:cNvPr>
          <p:cNvSpPr txBox="1"/>
          <p:nvPr/>
        </p:nvSpPr>
        <p:spPr>
          <a:xfrm>
            <a:off x="4792817" y="1526846"/>
            <a:ext cx="2093458" cy="442429"/>
          </a:xfrm>
          <a:prstGeom prst="rect">
            <a:avLst/>
          </a:prstGeom>
          <a:solidFill>
            <a:schemeClr val="accent2">
              <a:lumMod val="60000"/>
              <a:lumOff val="40000"/>
            </a:schemeClr>
          </a:solidFill>
        </p:spPr>
        <p:txBody>
          <a:bodyPr wrap="none" rtlCol="0">
            <a:spAutoFit/>
          </a:bodyPr>
          <a:lstStyle/>
          <a:p>
            <a:r>
              <a:rPr lang="en-US" sz="1463" dirty="0"/>
              <a:t>THE </a:t>
            </a:r>
            <a:r>
              <a:rPr lang="en-US" sz="2275" b="1" dirty="0"/>
              <a:t>HEART </a:t>
            </a:r>
            <a:r>
              <a:rPr lang="en-US" sz="1463" dirty="0"/>
              <a:t>OF FMEA</a:t>
            </a:r>
          </a:p>
        </p:txBody>
      </p:sp>
      <p:cxnSp>
        <p:nvCxnSpPr>
          <p:cNvPr id="104" name="Elbow Connector 103">
            <a:extLst>
              <a:ext uri="{FF2B5EF4-FFF2-40B4-BE49-F238E27FC236}">
                <a16:creationId xmlns:a16="http://schemas.microsoft.com/office/drawing/2014/main" id="{F1EFA62B-0F02-BC42-9CC9-7740534BF430}"/>
              </a:ext>
            </a:extLst>
          </p:cNvPr>
          <p:cNvCxnSpPr/>
          <p:nvPr/>
        </p:nvCxnSpPr>
        <p:spPr>
          <a:xfrm rot="5400000">
            <a:off x="4273289" y="1940407"/>
            <a:ext cx="937380" cy="188947"/>
          </a:xfrm>
          <a:prstGeom prst="bentConnector3">
            <a:avLst>
              <a:gd name="adj1" fmla="val 1823"/>
            </a:avLst>
          </a:prstGeom>
          <a:ln w="381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F80F73D7-5BA7-004D-83AB-6727928C4AEF}"/>
              </a:ext>
            </a:extLst>
          </p:cNvPr>
          <p:cNvSpPr txBox="1"/>
          <p:nvPr/>
        </p:nvSpPr>
        <p:spPr>
          <a:xfrm>
            <a:off x="20638" y="447814"/>
            <a:ext cx="3872401" cy="592470"/>
          </a:xfrm>
          <a:prstGeom prst="rect">
            <a:avLst/>
          </a:prstGeom>
          <a:solidFill>
            <a:schemeClr val="accent5">
              <a:lumMod val="75000"/>
            </a:schemeClr>
          </a:solidFill>
        </p:spPr>
        <p:txBody>
          <a:bodyPr wrap="square" rtlCol="0">
            <a:spAutoFit/>
          </a:bodyPr>
          <a:lstStyle/>
          <a:p>
            <a:r>
              <a:rPr lang="en-US" sz="1625" b="1" dirty="0" err="1">
                <a:solidFill>
                  <a:schemeClr val="bg1"/>
                </a:solidFill>
              </a:rPr>
              <a:t>Ilustrasi</a:t>
            </a:r>
            <a:r>
              <a:rPr lang="en-US" sz="1625" b="1" dirty="0">
                <a:solidFill>
                  <a:schemeClr val="bg1"/>
                </a:solidFill>
              </a:rPr>
              <a:t> </a:t>
            </a:r>
            <a:r>
              <a:rPr lang="en-US" sz="1625" b="1" dirty="0" err="1">
                <a:solidFill>
                  <a:schemeClr val="bg1"/>
                </a:solidFill>
              </a:rPr>
              <a:t>Ringkasan</a:t>
            </a:r>
            <a:endParaRPr lang="en-US" sz="1625" b="1" dirty="0">
              <a:solidFill>
                <a:schemeClr val="bg1"/>
              </a:solidFill>
            </a:endParaRPr>
          </a:p>
          <a:p>
            <a:r>
              <a:rPr lang="en-US" sz="1625" b="1" dirty="0">
                <a:solidFill>
                  <a:schemeClr val="bg1"/>
                </a:solidFill>
              </a:rPr>
              <a:t>KAITAN LOGIS DALAM FMEA AIAG-VDA</a:t>
            </a:r>
          </a:p>
        </p:txBody>
      </p:sp>
      <p:cxnSp>
        <p:nvCxnSpPr>
          <p:cNvPr id="112" name="Straight Connector 111">
            <a:extLst>
              <a:ext uri="{FF2B5EF4-FFF2-40B4-BE49-F238E27FC236}">
                <a16:creationId xmlns:a16="http://schemas.microsoft.com/office/drawing/2014/main" id="{061B3068-1095-DA41-BE77-AC7F609352B7}"/>
              </a:ext>
            </a:extLst>
          </p:cNvPr>
          <p:cNvCxnSpPr/>
          <p:nvPr/>
        </p:nvCxnSpPr>
        <p:spPr>
          <a:xfrm>
            <a:off x="3330132" y="1007088"/>
            <a:ext cx="6546734" cy="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52A17CA-C609-5D46-AF65-714B0AE55709}"/>
              </a:ext>
            </a:extLst>
          </p:cNvPr>
          <p:cNvSpPr txBox="1"/>
          <p:nvPr/>
        </p:nvSpPr>
        <p:spPr>
          <a:xfrm>
            <a:off x="995267" y="3730918"/>
            <a:ext cx="570990" cy="538609"/>
          </a:xfrm>
          <a:prstGeom prst="rect">
            <a:avLst/>
          </a:prstGeom>
          <a:noFill/>
        </p:spPr>
        <p:txBody>
          <a:bodyPr wrap="none" rtlCol="0">
            <a:spAutoFit/>
          </a:bodyPr>
          <a:lstStyle/>
          <a:p>
            <a:r>
              <a:rPr lang="en-US" b="1" dirty="0">
                <a:solidFill>
                  <a:schemeClr val="accent1">
                    <a:lumMod val="75000"/>
                  </a:schemeClr>
                </a:solidFill>
              </a:rPr>
              <a:t>4 M</a:t>
            </a:r>
          </a:p>
          <a:p>
            <a:r>
              <a:rPr lang="en-US" sz="1050" dirty="0"/>
              <a:t>FOCUS</a:t>
            </a:r>
          </a:p>
        </p:txBody>
      </p:sp>
      <p:cxnSp>
        <p:nvCxnSpPr>
          <p:cNvPr id="8" name="Straight Arrow Connector 7">
            <a:extLst>
              <a:ext uri="{FF2B5EF4-FFF2-40B4-BE49-F238E27FC236}">
                <a16:creationId xmlns:a16="http://schemas.microsoft.com/office/drawing/2014/main" id="{140E34C7-3844-B648-80E1-5B6C44EF8ED5}"/>
              </a:ext>
            </a:extLst>
          </p:cNvPr>
          <p:cNvCxnSpPr>
            <a:cxnSpLocks/>
          </p:cNvCxnSpPr>
          <p:nvPr/>
        </p:nvCxnSpPr>
        <p:spPr>
          <a:xfrm flipH="1" flipV="1">
            <a:off x="1047898" y="3360131"/>
            <a:ext cx="16662" cy="413090"/>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7EDE00-22EA-5543-963B-53CFBE99498E}"/>
              </a:ext>
            </a:extLst>
          </p:cNvPr>
          <p:cNvSpPr txBox="1"/>
          <p:nvPr/>
        </p:nvSpPr>
        <p:spPr>
          <a:xfrm>
            <a:off x="6453458" y="5367771"/>
            <a:ext cx="389850" cy="584775"/>
          </a:xfrm>
          <a:prstGeom prst="rect">
            <a:avLst/>
          </a:prstGeom>
          <a:noFill/>
        </p:spPr>
        <p:txBody>
          <a:bodyPr wrap="none" rtlCol="0">
            <a:spAutoFit/>
          </a:bodyPr>
          <a:lstStyle/>
          <a:p>
            <a:r>
              <a:rPr lang="en-US" sz="3200" dirty="0">
                <a:solidFill>
                  <a:srgbClr val="FF0000"/>
                </a:solidFill>
              </a:rPr>
              <a:t>=</a:t>
            </a:r>
          </a:p>
        </p:txBody>
      </p:sp>
      <p:sp>
        <p:nvSpPr>
          <p:cNvPr id="16" name="TextBox 15">
            <a:extLst>
              <a:ext uri="{FF2B5EF4-FFF2-40B4-BE49-F238E27FC236}">
                <a16:creationId xmlns:a16="http://schemas.microsoft.com/office/drawing/2014/main" id="{8465C8A2-9B55-DF4A-BC2A-491BEEC6F542}"/>
              </a:ext>
            </a:extLst>
          </p:cNvPr>
          <p:cNvSpPr txBox="1"/>
          <p:nvPr/>
        </p:nvSpPr>
        <p:spPr>
          <a:xfrm>
            <a:off x="6886275" y="5422484"/>
            <a:ext cx="708848" cy="461665"/>
          </a:xfrm>
          <a:prstGeom prst="rect">
            <a:avLst/>
          </a:prstGeom>
          <a:noFill/>
        </p:spPr>
        <p:txBody>
          <a:bodyPr wrap="none" rtlCol="0">
            <a:spAutoFit/>
          </a:bodyPr>
          <a:lstStyle/>
          <a:p>
            <a:r>
              <a:rPr lang="en-US" sz="2400" dirty="0">
                <a:solidFill>
                  <a:srgbClr val="FF0000"/>
                </a:solidFill>
              </a:rPr>
              <a:t>RPN</a:t>
            </a:r>
          </a:p>
        </p:txBody>
      </p:sp>
      <p:sp>
        <p:nvSpPr>
          <p:cNvPr id="18" name="TextBox 17">
            <a:extLst>
              <a:ext uri="{FF2B5EF4-FFF2-40B4-BE49-F238E27FC236}">
                <a16:creationId xmlns:a16="http://schemas.microsoft.com/office/drawing/2014/main" id="{D3711A5D-3D95-B044-82E1-1C49AB16C4DA}"/>
              </a:ext>
            </a:extLst>
          </p:cNvPr>
          <p:cNvSpPr txBox="1"/>
          <p:nvPr/>
        </p:nvSpPr>
        <p:spPr>
          <a:xfrm>
            <a:off x="7773418" y="5186359"/>
            <a:ext cx="622286" cy="338554"/>
          </a:xfrm>
          <a:prstGeom prst="rect">
            <a:avLst/>
          </a:prstGeom>
          <a:noFill/>
        </p:spPr>
        <p:txBody>
          <a:bodyPr wrap="none" rtlCol="0">
            <a:spAutoFit/>
          </a:bodyPr>
          <a:lstStyle/>
          <a:p>
            <a:r>
              <a:rPr lang="en-US" sz="1600" dirty="0"/>
              <a:t>HIGH</a:t>
            </a:r>
          </a:p>
        </p:txBody>
      </p:sp>
      <p:sp>
        <p:nvSpPr>
          <p:cNvPr id="78" name="TextBox 77">
            <a:extLst>
              <a:ext uri="{FF2B5EF4-FFF2-40B4-BE49-F238E27FC236}">
                <a16:creationId xmlns:a16="http://schemas.microsoft.com/office/drawing/2014/main" id="{8A9E1342-9BEE-2A4E-A494-D4793F294B6F}"/>
              </a:ext>
            </a:extLst>
          </p:cNvPr>
          <p:cNvSpPr txBox="1"/>
          <p:nvPr/>
        </p:nvSpPr>
        <p:spPr>
          <a:xfrm>
            <a:off x="7742934" y="5484610"/>
            <a:ext cx="944489" cy="338554"/>
          </a:xfrm>
          <a:prstGeom prst="rect">
            <a:avLst/>
          </a:prstGeom>
          <a:noFill/>
        </p:spPr>
        <p:txBody>
          <a:bodyPr wrap="none" rtlCol="0">
            <a:spAutoFit/>
          </a:bodyPr>
          <a:lstStyle/>
          <a:p>
            <a:r>
              <a:rPr lang="en-US" sz="1600" dirty="0"/>
              <a:t>MEDIUM</a:t>
            </a:r>
          </a:p>
        </p:txBody>
      </p:sp>
      <p:sp>
        <p:nvSpPr>
          <p:cNvPr id="80" name="TextBox 79">
            <a:extLst>
              <a:ext uri="{FF2B5EF4-FFF2-40B4-BE49-F238E27FC236}">
                <a16:creationId xmlns:a16="http://schemas.microsoft.com/office/drawing/2014/main" id="{4D643E0F-8BD0-E44E-AA62-62B39978E602}"/>
              </a:ext>
            </a:extLst>
          </p:cNvPr>
          <p:cNvSpPr txBox="1"/>
          <p:nvPr/>
        </p:nvSpPr>
        <p:spPr>
          <a:xfrm>
            <a:off x="7773418" y="5823164"/>
            <a:ext cx="583558" cy="338554"/>
          </a:xfrm>
          <a:prstGeom prst="rect">
            <a:avLst/>
          </a:prstGeom>
          <a:noFill/>
        </p:spPr>
        <p:txBody>
          <a:bodyPr wrap="none" rtlCol="0">
            <a:spAutoFit/>
          </a:bodyPr>
          <a:lstStyle/>
          <a:p>
            <a:r>
              <a:rPr lang="en-US" sz="1600" dirty="0"/>
              <a:t>LOW</a:t>
            </a:r>
          </a:p>
        </p:txBody>
      </p:sp>
      <p:cxnSp>
        <p:nvCxnSpPr>
          <p:cNvPr id="49" name="Straight Arrow Connector 48">
            <a:extLst>
              <a:ext uri="{FF2B5EF4-FFF2-40B4-BE49-F238E27FC236}">
                <a16:creationId xmlns:a16="http://schemas.microsoft.com/office/drawing/2014/main" id="{C51D53A2-B733-F349-90B7-3FBC7AD6B9A2}"/>
              </a:ext>
            </a:extLst>
          </p:cNvPr>
          <p:cNvCxnSpPr>
            <a:stCxn id="16" idx="3"/>
            <a:endCxn id="18" idx="1"/>
          </p:cNvCxnSpPr>
          <p:nvPr/>
        </p:nvCxnSpPr>
        <p:spPr>
          <a:xfrm flipV="1">
            <a:off x="7595123" y="5355636"/>
            <a:ext cx="178295" cy="29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5CCD20C-5E95-9747-BC5E-4C5C1C220BCE}"/>
              </a:ext>
            </a:extLst>
          </p:cNvPr>
          <p:cNvCxnSpPr>
            <a:stCxn id="16" idx="3"/>
            <a:endCxn id="78" idx="1"/>
          </p:cNvCxnSpPr>
          <p:nvPr/>
        </p:nvCxnSpPr>
        <p:spPr>
          <a:xfrm>
            <a:off x="7595123" y="5653317"/>
            <a:ext cx="147811" cy="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77C4C99-7BE4-A642-9DD2-7D9167CFE444}"/>
              </a:ext>
            </a:extLst>
          </p:cNvPr>
          <p:cNvCxnSpPr>
            <a:stCxn id="16" idx="3"/>
            <a:endCxn id="80" idx="1"/>
          </p:cNvCxnSpPr>
          <p:nvPr/>
        </p:nvCxnSpPr>
        <p:spPr>
          <a:xfrm>
            <a:off x="7595123" y="5653317"/>
            <a:ext cx="178295" cy="339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EE37AA2-05D0-A244-A91B-9E4853767049}"/>
              </a:ext>
            </a:extLst>
          </p:cNvPr>
          <p:cNvSpPr txBox="1"/>
          <p:nvPr/>
        </p:nvSpPr>
        <p:spPr>
          <a:xfrm>
            <a:off x="-8476" y="1197994"/>
            <a:ext cx="1525482" cy="307777"/>
          </a:xfrm>
          <a:prstGeom prst="rect">
            <a:avLst/>
          </a:prstGeom>
          <a:noFill/>
        </p:spPr>
        <p:txBody>
          <a:bodyPr wrap="none" rtlCol="0">
            <a:spAutoFit/>
          </a:bodyPr>
          <a:lstStyle/>
          <a:p>
            <a:r>
              <a:rPr lang="en-US" sz="1400" dirty="0"/>
              <a:t>1. Analisa </a:t>
            </a:r>
            <a:r>
              <a:rPr lang="en-US" sz="1400" dirty="0" err="1"/>
              <a:t>Struktur</a:t>
            </a:r>
            <a:endParaRPr lang="en-US" sz="1400" dirty="0"/>
          </a:p>
        </p:txBody>
      </p:sp>
      <p:sp>
        <p:nvSpPr>
          <p:cNvPr id="82" name="TextBox 81">
            <a:extLst>
              <a:ext uri="{FF2B5EF4-FFF2-40B4-BE49-F238E27FC236}">
                <a16:creationId xmlns:a16="http://schemas.microsoft.com/office/drawing/2014/main" id="{1E166A37-6FBA-B34C-96A7-799A8D6BE4C6}"/>
              </a:ext>
            </a:extLst>
          </p:cNvPr>
          <p:cNvSpPr txBox="1"/>
          <p:nvPr/>
        </p:nvSpPr>
        <p:spPr>
          <a:xfrm>
            <a:off x="1501770" y="1433428"/>
            <a:ext cx="1394934" cy="307777"/>
          </a:xfrm>
          <a:prstGeom prst="rect">
            <a:avLst/>
          </a:prstGeom>
          <a:noFill/>
        </p:spPr>
        <p:txBody>
          <a:bodyPr wrap="none" rtlCol="0">
            <a:spAutoFit/>
          </a:bodyPr>
          <a:lstStyle/>
          <a:p>
            <a:r>
              <a:rPr lang="en-US" sz="1400" dirty="0"/>
              <a:t>2. Analisa </a:t>
            </a:r>
            <a:r>
              <a:rPr lang="en-US" sz="1400" dirty="0" err="1"/>
              <a:t>Fungsi</a:t>
            </a:r>
            <a:endParaRPr lang="en-US" sz="1400" dirty="0"/>
          </a:p>
        </p:txBody>
      </p:sp>
      <p:sp>
        <p:nvSpPr>
          <p:cNvPr id="84" name="TextBox 83">
            <a:extLst>
              <a:ext uri="{FF2B5EF4-FFF2-40B4-BE49-F238E27FC236}">
                <a16:creationId xmlns:a16="http://schemas.microsoft.com/office/drawing/2014/main" id="{2C13220E-6E5E-F84A-BE18-7BD6B077B413}"/>
              </a:ext>
            </a:extLst>
          </p:cNvPr>
          <p:cNvSpPr txBox="1"/>
          <p:nvPr/>
        </p:nvSpPr>
        <p:spPr>
          <a:xfrm>
            <a:off x="2774330" y="1724540"/>
            <a:ext cx="1665521" cy="307777"/>
          </a:xfrm>
          <a:prstGeom prst="rect">
            <a:avLst/>
          </a:prstGeom>
          <a:noFill/>
        </p:spPr>
        <p:txBody>
          <a:bodyPr wrap="none" rtlCol="0">
            <a:spAutoFit/>
          </a:bodyPr>
          <a:lstStyle/>
          <a:p>
            <a:r>
              <a:rPr lang="en-US" sz="1400" dirty="0"/>
              <a:t>3. Analisa </a:t>
            </a:r>
            <a:r>
              <a:rPr lang="en-US" sz="1400" dirty="0" err="1"/>
              <a:t>Kegagalan</a:t>
            </a:r>
            <a:endParaRPr lang="en-US" sz="1400" dirty="0"/>
          </a:p>
        </p:txBody>
      </p:sp>
      <p:sp>
        <p:nvSpPr>
          <p:cNvPr id="87" name="TextBox 86">
            <a:extLst>
              <a:ext uri="{FF2B5EF4-FFF2-40B4-BE49-F238E27FC236}">
                <a16:creationId xmlns:a16="http://schemas.microsoft.com/office/drawing/2014/main" id="{F537F02C-B035-7D46-B2A0-9D2EBACF2B7B}"/>
              </a:ext>
            </a:extLst>
          </p:cNvPr>
          <p:cNvSpPr txBox="1"/>
          <p:nvPr/>
        </p:nvSpPr>
        <p:spPr>
          <a:xfrm>
            <a:off x="3948779" y="1100284"/>
            <a:ext cx="1508233" cy="338554"/>
          </a:xfrm>
          <a:prstGeom prst="rect">
            <a:avLst/>
          </a:prstGeom>
          <a:noFill/>
        </p:spPr>
        <p:txBody>
          <a:bodyPr wrap="none" rtlCol="0">
            <a:spAutoFit/>
          </a:bodyPr>
          <a:lstStyle/>
          <a:p>
            <a:r>
              <a:rPr lang="en-US" sz="1600" b="1" dirty="0"/>
              <a:t>6</a:t>
            </a:r>
            <a:r>
              <a:rPr lang="en-US" sz="1600" dirty="0"/>
              <a:t>. Analisa </a:t>
            </a:r>
            <a:r>
              <a:rPr lang="en-US" sz="1600" dirty="0" err="1"/>
              <a:t>Risiko</a:t>
            </a:r>
            <a:endParaRPr lang="en-US" sz="1600" dirty="0"/>
          </a:p>
        </p:txBody>
      </p:sp>
      <p:sp>
        <p:nvSpPr>
          <p:cNvPr id="5" name="TextBox 4">
            <a:extLst>
              <a:ext uri="{FF2B5EF4-FFF2-40B4-BE49-F238E27FC236}">
                <a16:creationId xmlns:a16="http://schemas.microsoft.com/office/drawing/2014/main" id="{EBF3F330-254E-8143-A267-1156BFA1E006}"/>
              </a:ext>
            </a:extLst>
          </p:cNvPr>
          <p:cNvSpPr txBox="1"/>
          <p:nvPr/>
        </p:nvSpPr>
        <p:spPr>
          <a:xfrm>
            <a:off x="2093035" y="5497323"/>
            <a:ext cx="301686" cy="369332"/>
          </a:xfrm>
          <a:prstGeom prst="rect">
            <a:avLst/>
          </a:prstGeom>
          <a:noFill/>
        </p:spPr>
        <p:txBody>
          <a:bodyPr wrap="none" rtlCol="0">
            <a:spAutoFit/>
          </a:bodyPr>
          <a:lstStyle/>
          <a:p>
            <a:r>
              <a:rPr lang="en-US" dirty="0"/>
              <a:t>5</a:t>
            </a:r>
          </a:p>
        </p:txBody>
      </p:sp>
      <p:sp>
        <p:nvSpPr>
          <p:cNvPr id="14" name="TextBox 13">
            <a:extLst>
              <a:ext uri="{FF2B5EF4-FFF2-40B4-BE49-F238E27FC236}">
                <a16:creationId xmlns:a16="http://schemas.microsoft.com/office/drawing/2014/main" id="{C178167F-421E-2141-85B1-45C40EFF36CB}"/>
              </a:ext>
            </a:extLst>
          </p:cNvPr>
          <p:cNvSpPr txBox="1"/>
          <p:nvPr/>
        </p:nvSpPr>
        <p:spPr>
          <a:xfrm>
            <a:off x="5349960" y="3977413"/>
            <a:ext cx="314510" cy="400110"/>
          </a:xfrm>
          <a:prstGeom prst="rect">
            <a:avLst/>
          </a:prstGeom>
          <a:noFill/>
        </p:spPr>
        <p:txBody>
          <a:bodyPr wrap="none" rtlCol="0">
            <a:spAutoFit/>
          </a:bodyPr>
          <a:lstStyle/>
          <a:p>
            <a:r>
              <a:rPr lang="en-US" sz="2000" dirty="0"/>
              <a:t>8</a:t>
            </a:r>
          </a:p>
        </p:txBody>
      </p:sp>
      <p:sp>
        <p:nvSpPr>
          <p:cNvPr id="51" name="TextBox 50">
            <a:extLst>
              <a:ext uri="{FF2B5EF4-FFF2-40B4-BE49-F238E27FC236}">
                <a16:creationId xmlns:a16="http://schemas.microsoft.com/office/drawing/2014/main" id="{A42A1217-A318-BA47-B9AF-E7938AF06CBC}"/>
              </a:ext>
            </a:extLst>
          </p:cNvPr>
          <p:cNvSpPr txBox="1"/>
          <p:nvPr/>
        </p:nvSpPr>
        <p:spPr>
          <a:xfrm>
            <a:off x="4206891" y="5999081"/>
            <a:ext cx="301686" cy="369332"/>
          </a:xfrm>
          <a:prstGeom prst="rect">
            <a:avLst/>
          </a:prstGeom>
          <a:noFill/>
        </p:spPr>
        <p:txBody>
          <a:bodyPr wrap="none" rtlCol="0">
            <a:spAutoFit/>
          </a:bodyPr>
          <a:lstStyle/>
          <a:p>
            <a:r>
              <a:rPr lang="en-US" dirty="0"/>
              <a:t>9</a:t>
            </a:r>
          </a:p>
        </p:txBody>
      </p:sp>
      <p:sp>
        <p:nvSpPr>
          <p:cNvPr id="53" name="TextBox 52">
            <a:extLst>
              <a:ext uri="{FF2B5EF4-FFF2-40B4-BE49-F238E27FC236}">
                <a16:creationId xmlns:a16="http://schemas.microsoft.com/office/drawing/2014/main" id="{433F549B-8D85-604B-9C19-C1A8FDF197EF}"/>
              </a:ext>
            </a:extLst>
          </p:cNvPr>
          <p:cNvSpPr txBox="1"/>
          <p:nvPr/>
        </p:nvSpPr>
        <p:spPr>
          <a:xfrm>
            <a:off x="5627394" y="5984362"/>
            <a:ext cx="418704" cy="369332"/>
          </a:xfrm>
          <a:prstGeom prst="rect">
            <a:avLst/>
          </a:prstGeom>
          <a:noFill/>
        </p:spPr>
        <p:txBody>
          <a:bodyPr wrap="none" rtlCol="0">
            <a:spAutoFit/>
          </a:bodyPr>
          <a:lstStyle/>
          <a:p>
            <a:r>
              <a:rPr lang="en-US" dirty="0"/>
              <a:t>10</a:t>
            </a:r>
          </a:p>
        </p:txBody>
      </p:sp>
      <p:sp>
        <p:nvSpPr>
          <p:cNvPr id="4" name="Footer Placeholder 3">
            <a:extLst>
              <a:ext uri="{FF2B5EF4-FFF2-40B4-BE49-F238E27FC236}">
                <a16:creationId xmlns:a16="http://schemas.microsoft.com/office/drawing/2014/main" id="{E2467B53-8613-4EB9-BF03-B72D9D908693}"/>
              </a:ext>
            </a:extLst>
          </p:cNvPr>
          <p:cNvSpPr>
            <a:spLocks noGrp="1"/>
          </p:cNvSpPr>
          <p:nvPr>
            <p:ph type="ftr" sz="quarter" idx="11"/>
          </p:nvPr>
        </p:nvSpPr>
        <p:spPr/>
        <p:txBody>
          <a:bodyPr/>
          <a:lstStyle/>
          <a:p>
            <a:r>
              <a:rPr lang="sv-SE"/>
              <a:t>FMEA , 0 Rev 04 (c)Copyrignt, Sentral Sistem Januari 2020</a:t>
            </a:r>
            <a:endParaRPr lang="en-US"/>
          </a:p>
        </p:txBody>
      </p:sp>
      <p:sp>
        <p:nvSpPr>
          <p:cNvPr id="47" name="Slide Number Placeholder 46">
            <a:extLst>
              <a:ext uri="{FF2B5EF4-FFF2-40B4-BE49-F238E27FC236}">
                <a16:creationId xmlns:a16="http://schemas.microsoft.com/office/drawing/2014/main" id="{D604C060-6B1C-4843-B316-5254CE76A09E}"/>
              </a:ext>
            </a:extLst>
          </p:cNvPr>
          <p:cNvSpPr>
            <a:spLocks noGrp="1"/>
          </p:cNvSpPr>
          <p:nvPr>
            <p:ph type="sldNum" sz="quarter" idx="12"/>
          </p:nvPr>
        </p:nvSpPr>
        <p:spPr/>
        <p:txBody>
          <a:bodyPr/>
          <a:lstStyle/>
          <a:p>
            <a:fld id="{0BE96E79-1F98-4396-B82F-94B4AEA37C6A}" type="slidenum">
              <a:rPr lang="en-US" smtClean="0"/>
              <a:t>79</a:t>
            </a:fld>
            <a:endParaRPr lang="en-US"/>
          </a:p>
        </p:txBody>
      </p:sp>
    </p:spTree>
    <p:extLst>
      <p:ext uri="{BB962C8B-B14F-4D97-AF65-F5344CB8AC3E}">
        <p14:creationId xmlns:p14="http://schemas.microsoft.com/office/powerpoint/2010/main" val="1746634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5E8B-5E92-1441-913A-BA095F41A559}"/>
              </a:ext>
            </a:extLst>
          </p:cNvPr>
          <p:cNvSpPr>
            <a:spLocks noGrp="1"/>
          </p:cNvSpPr>
          <p:nvPr>
            <p:ph type="title"/>
          </p:nvPr>
        </p:nvSpPr>
        <p:spPr>
          <a:xfrm>
            <a:off x="39808" y="21542"/>
            <a:ext cx="4205621" cy="484334"/>
          </a:xfrm>
          <a:solidFill>
            <a:schemeClr val="accent5">
              <a:lumMod val="75000"/>
            </a:schemeClr>
          </a:solidFill>
        </p:spPr>
        <p:txBody>
          <a:bodyPr>
            <a:normAutofit fontScale="90000"/>
          </a:bodyPr>
          <a:lstStyle/>
          <a:p>
            <a:r>
              <a:rPr lang="en-US" sz="3600" b="1" dirty="0">
                <a:solidFill>
                  <a:schemeClr val="bg1"/>
                </a:solidFill>
              </a:rPr>
              <a:t>Detection Control </a:t>
            </a:r>
          </a:p>
        </p:txBody>
      </p:sp>
      <p:sp>
        <p:nvSpPr>
          <p:cNvPr id="5" name="Slide Number Placeholder 4">
            <a:extLst>
              <a:ext uri="{FF2B5EF4-FFF2-40B4-BE49-F238E27FC236}">
                <a16:creationId xmlns:a16="http://schemas.microsoft.com/office/drawing/2014/main" id="{22003275-27C0-CC45-8743-6619F1A3C212}"/>
              </a:ext>
            </a:extLst>
          </p:cNvPr>
          <p:cNvSpPr>
            <a:spLocks noGrp="1"/>
          </p:cNvSpPr>
          <p:nvPr>
            <p:ph type="sldNum" sz="quarter" idx="12"/>
          </p:nvPr>
        </p:nvSpPr>
        <p:spPr/>
        <p:txBody>
          <a:bodyPr/>
          <a:lstStyle/>
          <a:p>
            <a:fld id="{0BE96E79-1F98-4396-B82F-94B4AEA37C6A}" type="slidenum">
              <a:rPr lang="en-US" smtClean="0"/>
              <a:t>8</a:t>
            </a:fld>
            <a:endParaRPr lang="en-US"/>
          </a:p>
        </p:txBody>
      </p:sp>
      <p:sp>
        <p:nvSpPr>
          <p:cNvPr id="6" name="Rectangle 5">
            <a:extLst>
              <a:ext uri="{FF2B5EF4-FFF2-40B4-BE49-F238E27FC236}">
                <a16:creationId xmlns:a16="http://schemas.microsoft.com/office/drawing/2014/main" id="{8E0C8EDB-F0DD-3F45-80E2-E4F468C417FE}"/>
              </a:ext>
            </a:extLst>
          </p:cNvPr>
          <p:cNvSpPr/>
          <p:nvPr/>
        </p:nvSpPr>
        <p:spPr>
          <a:xfrm>
            <a:off x="1089974" y="142356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t>Produksi</a:t>
            </a:r>
            <a:endParaRPr lang="en-MY" dirty="0"/>
          </a:p>
        </p:txBody>
      </p:sp>
      <p:sp>
        <p:nvSpPr>
          <p:cNvPr id="7" name="Diamond 6">
            <a:extLst>
              <a:ext uri="{FF2B5EF4-FFF2-40B4-BE49-F238E27FC236}">
                <a16:creationId xmlns:a16="http://schemas.microsoft.com/office/drawing/2014/main" id="{FB60B80D-5DE0-7949-A5D2-EF37476FCA76}"/>
              </a:ext>
            </a:extLst>
          </p:cNvPr>
          <p:cNvSpPr/>
          <p:nvPr/>
        </p:nvSpPr>
        <p:spPr>
          <a:xfrm>
            <a:off x="3476834" y="1099527"/>
            <a:ext cx="2301114" cy="136815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Detection control</a:t>
            </a:r>
          </a:p>
        </p:txBody>
      </p:sp>
      <p:cxnSp>
        <p:nvCxnSpPr>
          <p:cNvPr id="8" name="Straight Arrow Connector 7">
            <a:extLst>
              <a:ext uri="{FF2B5EF4-FFF2-40B4-BE49-F238E27FC236}">
                <a16:creationId xmlns:a16="http://schemas.microsoft.com/office/drawing/2014/main" id="{EC405405-881C-0043-B29C-F9965E5795C9}"/>
              </a:ext>
            </a:extLst>
          </p:cNvPr>
          <p:cNvCxnSpPr>
            <a:cxnSpLocks/>
            <a:stCxn id="6" idx="3"/>
            <a:endCxn id="7" idx="1"/>
          </p:cNvCxnSpPr>
          <p:nvPr/>
        </p:nvCxnSpPr>
        <p:spPr>
          <a:xfrm>
            <a:off x="2674150" y="1783603"/>
            <a:ext cx="80268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4C0D12-E33A-C543-AE38-47390F4AB2B1}"/>
              </a:ext>
            </a:extLst>
          </p:cNvPr>
          <p:cNvSpPr/>
          <p:nvPr/>
        </p:nvSpPr>
        <p:spPr>
          <a:xfrm>
            <a:off x="6897216" y="1271803"/>
            <a:ext cx="1908214" cy="1044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t>Kirim</a:t>
            </a:r>
            <a:r>
              <a:rPr lang="en-MY" dirty="0"/>
              <a:t> </a:t>
            </a:r>
            <a:r>
              <a:rPr lang="en-MY" dirty="0" err="1"/>
              <a:t>ke</a:t>
            </a:r>
            <a:r>
              <a:rPr lang="en-MY" dirty="0"/>
              <a:t> proses </a:t>
            </a:r>
            <a:r>
              <a:rPr lang="en-MY" dirty="0" err="1"/>
              <a:t>selanjutnya</a:t>
            </a:r>
            <a:r>
              <a:rPr lang="en-MY" dirty="0"/>
              <a:t> </a:t>
            </a:r>
            <a:r>
              <a:rPr lang="en-MY" dirty="0" err="1"/>
              <a:t>atau</a:t>
            </a:r>
            <a:r>
              <a:rPr lang="en-MY" dirty="0"/>
              <a:t> </a:t>
            </a:r>
            <a:r>
              <a:rPr lang="en-MY" dirty="0" err="1"/>
              <a:t>ke</a:t>
            </a:r>
            <a:r>
              <a:rPr lang="en-MY" dirty="0"/>
              <a:t> Customer</a:t>
            </a:r>
          </a:p>
        </p:txBody>
      </p:sp>
      <p:cxnSp>
        <p:nvCxnSpPr>
          <p:cNvPr id="10" name="Straight Arrow Connector 9">
            <a:extLst>
              <a:ext uri="{FF2B5EF4-FFF2-40B4-BE49-F238E27FC236}">
                <a16:creationId xmlns:a16="http://schemas.microsoft.com/office/drawing/2014/main" id="{02E7A0AD-90F4-9144-B1DF-D81AAE6BE818}"/>
              </a:ext>
            </a:extLst>
          </p:cNvPr>
          <p:cNvCxnSpPr>
            <a:cxnSpLocks/>
            <a:stCxn id="7" idx="3"/>
            <a:endCxn id="9" idx="1"/>
          </p:cNvCxnSpPr>
          <p:nvPr/>
        </p:nvCxnSpPr>
        <p:spPr>
          <a:xfrm>
            <a:off x="5777948" y="1783603"/>
            <a:ext cx="1119268" cy="102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7D792C-196A-FB44-BEB1-159C9A87F694}"/>
              </a:ext>
            </a:extLst>
          </p:cNvPr>
          <p:cNvSpPr txBox="1"/>
          <p:nvPr/>
        </p:nvSpPr>
        <p:spPr>
          <a:xfrm>
            <a:off x="5673080" y="1423563"/>
            <a:ext cx="936104" cy="338554"/>
          </a:xfrm>
          <a:prstGeom prst="rect">
            <a:avLst/>
          </a:prstGeom>
          <a:noFill/>
        </p:spPr>
        <p:txBody>
          <a:bodyPr wrap="square" rtlCol="0">
            <a:spAutoFit/>
          </a:bodyPr>
          <a:lstStyle/>
          <a:p>
            <a:r>
              <a:rPr lang="en-MY" sz="1600" dirty="0"/>
              <a:t>BAIK</a:t>
            </a:r>
          </a:p>
        </p:txBody>
      </p:sp>
      <p:sp>
        <p:nvSpPr>
          <p:cNvPr id="12" name="TextBox 11">
            <a:extLst>
              <a:ext uri="{FF2B5EF4-FFF2-40B4-BE49-F238E27FC236}">
                <a16:creationId xmlns:a16="http://schemas.microsoft.com/office/drawing/2014/main" id="{6F0BE29E-3BFD-B742-9A60-802CCC9415C5}"/>
              </a:ext>
            </a:extLst>
          </p:cNvPr>
          <p:cNvSpPr txBox="1"/>
          <p:nvPr/>
        </p:nvSpPr>
        <p:spPr>
          <a:xfrm>
            <a:off x="4657682" y="2571245"/>
            <a:ext cx="1449441" cy="369332"/>
          </a:xfrm>
          <a:prstGeom prst="rect">
            <a:avLst/>
          </a:prstGeom>
          <a:noFill/>
        </p:spPr>
        <p:txBody>
          <a:bodyPr wrap="square" rtlCol="0">
            <a:spAutoFit/>
          </a:bodyPr>
          <a:lstStyle/>
          <a:p>
            <a:r>
              <a:rPr lang="en-MY" dirty="0"/>
              <a:t>TIDAK BAIK</a:t>
            </a:r>
          </a:p>
        </p:txBody>
      </p:sp>
      <p:sp>
        <p:nvSpPr>
          <p:cNvPr id="13" name="Rectangle 12">
            <a:extLst>
              <a:ext uri="{FF2B5EF4-FFF2-40B4-BE49-F238E27FC236}">
                <a16:creationId xmlns:a16="http://schemas.microsoft.com/office/drawing/2014/main" id="{7FEBA08B-0CF5-534F-93D2-4FA213F9987A}"/>
              </a:ext>
            </a:extLst>
          </p:cNvPr>
          <p:cNvSpPr/>
          <p:nvPr/>
        </p:nvSpPr>
        <p:spPr>
          <a:xfrm>
            <a:off x="2864768" y="3500671"/>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t>Tidak</a:t>
            </a:r>
            <a:r>
              <a:rPr lang="en-MY" dirty="0"/>
              <a:t> </a:t>
            </a:r>
            <a:r>
              <a:rPr lang="en-MY" dirty="0" err="1"/>
              <a:t>bisa</a:t>
            </a:r>
            <a:r>
              <a:rPr lang="en-MY" dirty="0"/>
              <a:t> </a:t>
            </a:r>
            <a:r>
              <a:rPr lang="en-MY" dirty="0" err="1"/>
              <a:t>direpair</a:t>
            </a:r>
            <a:endParaRPr lang="en-MY" dirty="0"/>
          </a:p>
        </p:txBody>
      </p:sp>
      <p:sp>
        <p:nvSpPr>
          <p:cNvPr id="14" name="Rectangle 13">
            <a:extLst>
              <a:ext uri="{FF2B5EF4-FFF2-40B4-BE49-F238E27FC236}">
                <a16:creationId xmlns:a16="http://schemas.microsoft.com/office/drawing/2014/main" id="{5B89DF0C-55F9-2A40-939E-FFD4416A144B}"/>
              </a:ext>
            </a:extLst>
          </p:cNvPr>
          <p:cNvSpPr/>
          <p:nvPr/>
        </p:nvSpPr>
        <p:spPr>
          <a:xfrm>
            <a:off x="5061012" y="3500671"/>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t>Bisa</a:t>
            </a:r>
            <a:r>
              <a:rPr lang="en-MY" dirty="0"/>
              <a:t> </a:t>
            </a:r>
            <a:r>
              <a:rPr lang="en-MY" dirty="0" err="1"/>
              <a:t>direpair</a:t>
            </a:r>
            <a:endParaRPr lang="en-MY" dirty="0"/>
          </a:p>
        </p:txBody>
      </p:sp>
      <p:cxnSp>
        <p:nvCxnSpPr>
          <p:cNvPr id="15" name="Straight Connector 14">
            <a:extLst>
              <a:ext uri="{FF2B5EF4-FFF2-40B4-BE49-F238E27FC236}">
                <a16:creationId xmlns:a16="http://schemas.microsoft.com/office/drawing/2014/main" id="{8BA98007-EC17-1D48-B814-CC07A6DF7D13}"/>
              </a:ext>
            </a:extLst>
          </p:cNvPr>
          <p:cNvCxnSpPr>
            <a:cxnSpLocks/>
            <a:stCxn id="7" idx="2"/>
          </p:cNvCxnSpPr>
          <p:nvPr/>
        </p:nvCxnSpPr>
        <p:spPr>
          <a:xfrm>
            <a:off x="4627391" y="2467679"/>
            <a:ext cx="1572" cy="600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AFD81416-CF72-6048-B2C0-C3D6D3AE41FD}"/>
              </a:ext>
            </a:extLst>
          </p:cNvPr>
          <p:cNvCxnSpPr>
            <a:endCxn id="14" idx="0"/>
          </p:cNvCxnSpPr>
          <p:nvPr/>
        </p:nvCxnSpPr>
        <p:spPr>
          <a:xfrm>
            <a:off x="4628964" y="3068623"/>
            <a:ext cx="1044116" cy="43204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C970348-5FF9-D547-8A01-FC79A9B36CF4}"/>
              </a:ext>
            </a:extLst>
          </p:cNvPr>
          <p:cNvCxnSpPr>
            <a:endCxn id="13" idx="0"/>
          </p:cNvCxnSpPr>
          <p:nvPr/>
        </p:nvCxnSpPr>
        <p:spPr>
          <a:xfrm rot="10800000" flipV="1">
            <a:off x="3476836" y="3068623"/>
            <a:ext cx="1152128" cy="43204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413BD0-8139-824C-AA18-2F17D938884E}"/>
              </a:ext>
            </a:extLst>
          </p:cNvPr>
          <p:cNvSpPr/>
          <p:nvPr/>
        </p:nvSpPr>
        <p:spPr>
          <a:xfrm>
            <a:off x="2864768" y="4436775"/>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Di </a:t>
            </a:r>
            <a:r>
              <a:rPr lang="en-MY" dirty="0" err="1"/>
              <a:t>Buang</a:t>
            </a:r>
            <a:endParaRPr lang="en-MY" dirty="0"/>
          </a:p>
        </p:txBody>
      </p:sp>
      <p:sp>
        <p:nvSpPr>
          <p:cNvPr id="19" name="Rectangle 18">
            <a:extLst>
              <a:ext uri="{FF2B5EF4-FFF2-40B4-BE49-F238E27FC236}">
                <a16:creationId xmlns:a16="http://schemas.microsoft.com/office/drawing/2014/main" id="{8BD279E5-DCCB-8F4F-906F-734AC8C8FC39}"/>
              </a:ext>
            </a:extLst>
          </p:cNvPr>
          <p:cNvSpPr/>
          <p:nvPr/>
        </p:nvSpPr>
        <p:spPr>
          <a:xfrm>
            <a:off x="5061012" y="4436775"/>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Repair </a:t>
            </a:r>
          </a:p>
        </p:txBody>
      </p:sp>
      <p:cxnSp>
        <p:nvCxnSpPr>
          <p:cNvPr id="20" name="Straight Arrow Connector 19">
            <a:extLst>
              <a:ext uri="{FF2B5EF4-FFF2-40B4-BE49-F238E27FC236}">
                <a16:creationId xmlns:a16="http://schemas.microsoft.com/office/drawing/2014/main" id="{0210D41D-E18E-4246-9BFD-A78BD4D55AAC}"/>
              </a:ext>
            </a:extLst>
          </p:cNvPr>
          <p:cNvCxnSpPr>
            <a:stCxn id="13" idx="2"/>
            <a:endCxn id="18" idx="0"/>
          </p:cNvCxnSpPr>
          <p:nvPr/>
        </p:nvCxnSpPr>
        <p:spPr>
          <a:xfrm>
            <a:off x="3476836" y="4148743"/>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E34B20-7FA0-664C-A9EF-F09731D5B9B0}"/>
              </a:ext>
            </a:extLst>
          </p:cNvPr>
          <p:cNvCxnSpPr>
            <a:stCxn id="14" idx="2"/>
            <a:endCxn id="19" idx="0"/>
          </p:cNvCxnSpPr>
          <p:nvPr/>
        </p:nvCxnSpPr>
        <p:spPr>
          <a:xfrm>
            <a:off x="5673080" y="4148743"/>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C5C5FA8-2970-EA44-995E-3A90BD327127}"/>
              </a:ext>
            </a:extLst>
          </p:cNvPr>
          <p:cNvSpPr/>
          <p:nvPr/>
        </p:nvSpPr>
        <p:spPr>
          <a:xfrm>
            <a:off x="2432720" y="2571245"/>
            <a:ext cx="4104456" cy="2690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Rectangle 22">
            <a:extLst>
              <a:ext uri="{FF2B5EF4-FFF2-40B4-BE49-F238E27FC236}">
                <a16:creationId xmlns:a16="http://schemas.microsoft.com/office/drawing/2014/main" id="{B52A15C2-A084-6648-88F2-57584491A7D9}"/>
              </a:ext>
            </a:extLst>
          </p:cNvPr>
          <p:cNvSpPr/>
          <p:nvPr/>
        </p:nvSpPr>
        <p:spPr>
          <a:xfrm>
            <a:off x="6898123" y="2607248"/>
            <a:ext cx="2304256" cy="2441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err="1">
                <a:solidFill>
                  <a:schemeClr val="bg1"/>
                </a:solidFill>
              </a:rPr>
              <a:t>Kerugian</a:t>
            </a:r>
            <a:r>
              <a:rPr lang="en-MY" b="1" dirty="0">
                <a:solidFill>
                  <a:schemeClr val="bg1"/>
                </a:solidFill>
              </a:rPr>
              <a:t> </a:t>
            </a:r>
          </a:p>
          <a:p>
            <a:pPr marL="342900" indent="-342900">
              <a:buFont typeface="+mj-lt"/>
              <a:buAutoNum type="arabicPeriod"/>
            </a:pPr>
            <a:r>
              <a:rPr lang="en-MY" b="1" dirty="0" err="1">
                <a:solidFill>
                  <a:schemeClr val="bg1"/>
                </a:solidFill>
              </a:rPr>
              <a:t>Materil</a:t>
            </a:r>
            <a:endParaRPr lang="en-MY" b="1" dirty="0">
              <a:solidFill>
                <a:schemeClr val="bg1"/>
              </a:solidFill>
            </a:endParaRPr>
          </a:p>
          <a:p>
            <a:pPr marL="342900" indent="-342900">
              <a:buFont typeface="+mj-lt"/>
              <a:buAutoNum type="arabicPeriod"/>
            </a:pPr>
            <a:r>
              <a:rPr lang="en-MY" b="1" dirty="0">
                <a:solidFill>
                  <a:schemeClr val="bg1"/>
                </a:solidFill>
              </a:rPr>
              <a:t>Non-</a:t>
            </a:r>
            <a:r>
              <a:rPr lang="en-MY" b="1" dirty="0" err="1">
                <a:solidFill>
                  <a:schemeClr val="bg1"/>
                </a:solidFill>
              </a:rPr>
              <a:t>Materil</a:t>
            </a:r>
            <a:endParaRPr lang="en-MY" b="1" dirty="0">
              <a:solidFill>
                <a:schemeClr val="bg1"/>
              </a:solidFill>
            </a:endParaRPr>
          </a:p>
          <a:p>
            <a:pPr marL="446088" indent="-266700">
              <a:buFont typeface="Arial" pitchFamily="34" charset="0"/>
              <a:buChar char="•"/>
            </a:pPr>
            <a:r>
              <a:rPr lang="en-MY" b="1" dirty="0">
                <a:solidFill>
                  <a:schemeClr val="bg1"/>
                </a:solidFill>
              </a:rPr>
              <a:t>Lose Productivity</a:t>
            </a:r>
          </a:p>
          <a:p>
            <a:pPr marL="446088" indent="-266700">
              <a:buFont typeface="Arial" pitchFamily="34" charset="0"/>
              <a:buChar char="•"/>
            </a:pPr>
            <a:r>
              <a:rPr lang="en-MY" b="1" dirty="0" err="1">
                <a:solidFill>
                  <a:schemeClr val="bg1"/>
                </a:solidFill>
              </a:rPr>
              <a:t>Konflik</a:t>
            </a:r>
            <a:r>
              <a:rPr lang="en-MY" b="1" dirty="0">
                <a:solidFill>
                  <a:schemeClr val="bg1"/>
                </a:solidFill>
              </a:rPr>
              <a:t> </a:t>
            </a:r>
            <a:r>
              <a:rPr lang="en-MY" b="1" dirty="0" err="1">
                <a:solidFill>
                  <a:schemeClr val="bg1"/>
                </a:solidFill>
              </a:rPr>
              <a:t>antar</a:t>
            </a:r>
            <a:r>
              <a:rPr lang="en-MY" b="1" dirty="0">
                <a:solidFill>
                  <a:schemeClr val="bg1"/>
                </a:solidFill>
              </a:rPr>
              <a:t> </a:t>
            </a:r>
            <a:r>
              <a:rPr lang="en-MY" b="1" dirty="0" err="1">
                <a:solidFill>
                  <a:schemeClr val="bg1"/>
                </a:solidFill>
              </a:rPr>
              <a:t>karyawan</a:t>
            </a:r>
            <a:r>
              <a:rPr lang="en-MY" b="1" dirty="0">
                <a:solidFill>
                  <a:schemeClr val="bg1"/>
                </a:solidFill>
              </a:rPr>
              <a:t> </a:t>
            </a:r>
            <a:r>
              <a:rPr lang="en-MY" b="1" dirty="0" err="1">
                <a:solidFill>
                  <a:schemeClr val="bg1"/>
                </a:solidFill>
              </a:rPr>
              <a:t>akibat</a:t>
            </a:r>
            <a:r>
              <a:rPr lang="en-MY" b="1" dirty="0">
                <a:solidFill>
                  <a:schemeClr val="bg1"/>
                </a:solidFill>
              </a:rPr>
              <a:t> </a:t>
            </a:r>
            <a:r>
              <a:rPr lang="en-MY" b="1" dirty="0" err="1">
                <a:solidFill>
                  <a:schemeClr val="bg1"/>
                </a:solidFill>
              </a:rPr>
              <a:t>tidak</a:t>
            </a:r>
            <a:r>
              <a:rPr lang="en-MY" b="1" dirty="0">
                <a:solidFill>
                  <a:schemeClr val="bg1"/>
                </a:solidFill>
              </a:rPr>
              <a:t> </a:t>
            </a:r>
            <a:r>
              <a:rPr lang="en-MY" b="1" dirty="0" err="1">
                <a:solidFill>
                  <a:schemeClr val="bg1"/>
                </a:solidFill>
              </a:rPr>
              <a:t>mau</a:t>
            </a:r>
            <a:r>
              <a:rPr lang="en-MY" b="1" dirty="0">
                <a:solidFill>
                  <a:schemeClr val="bg1"/>
                </a:solidFill>
              </a:rPr>
              <a:t> </a:t>
            </a:r>
            <a:r>
              <a:rPr lang="en-MY" b="1" dirty="0" err="1">
                <a:solidFill>
                  <a:schemeClr val="bg1"/>
                </a:solidFill>
              </a:rPr>
              <a:t>disalahkan</a:t>
            </a:r>
            <a:r>
              <a:rPr lang="en-MY" b="1" dirty="0">
                <a:solidFill>
                  <a:schemeClr val="bg1"/>
                </a:solidFill>
              </a:rPr>
              <a:t> </a:t>
            </a:r>
          </a:p>
        </p:txBody>
      </p:sp>
      <p:sp>
        <p:nvSpPr>
          <p:cNvPr id="38" name="TextBox 37">
            <a:extLst>
              <a:ext uri="{FF2B5EF4-FFF2-40B4-BE49-F238E27FC236}">
                <a16:creationId xmlns:a16="http://schemas.microsoft.com/office/drawing/2014/main" id="{5071E332-CEB1-4040-A933-11AC33FC8FD4}"/>
              </a:ext>
            </a:extLst>
          </p:cNvPr>
          <p:cNvSpPr txBox="1"/>
          <p:nvPr/>
        </p:nvSpPr>
        <p:spPr>
          <a:xfrm>
            <a:off x="776504" y="5644228"/>
            <a:ext cx="8352991" cy="707886"/>
          </a:xfrm>
          <a:prstGeom prst="rect">
            <a:avLst/>
          </a:prstGeom>
          <a:noFill/>
          <a:ln>
            <a:solidFill>
              <a:schemeClr val="tx1"/>
            </a:solidFill>
          </a:ln>
        </p:spPr>
        <p:txBody>
          <a:bodyPr wrap="none" rtlCol="0">
            <a:spAutoFit/>
          </a:bodyPr>
          <a:lstStyle/>
          <a:p>
            <a:pPr algn="ctr"/>
            <a:r>
              <a:rPr lang="en-US" sz="2000" dirty="0">
                <a:solidFill>
                  <a:schemeClr val="bg2">
                    <a:lumMod val="25000"/>
                  </a:schemeClr>
                </a:solidFill>
              </a:rPr>
              <a:t>Detection control </a:t>
            </a:r>
            <a:r>
              <a:rPr lang="en-US" sz="2000" dirty="0" err="1">
                <a:solidFill>
                  <a:schemeClr val="bg2">
                    <a:lumMod val="25000"/>
                  </a:schemeClr>
                </a:solidFill>
              </a:rPr>
              <a:t>hanya</a:t>
            </a:r>
            <a:r>
              <a:rPr lang="en-US" sz="2000" dirty="0">
                <a:solidFill>
                  <a:schemeClr val="bg2">
                    <a:lumMod val="25000"/>
                  </a:schemeClr>
                </a:solidFill>
              </a:rPr>
              <a:t> MEMILAH </a:t>
            </a:r>
            <a:r>
              <a:rPr lang="en-US" sz="2000" dirty="0" err="1">
                <a:solidFill>
                  <a:schemeClr val="bg2">
                    <a:lumMod val="25000"/>
                  </a:schemeClr>
                </a:solidFill>
              </a:rPr>
              <a:t>antara</a:t>
            </a:r>
            <a:r>
              <a:rPr lang="en-US" sz="2000" dirty="0">
                <a:solidFill>
                  <a:schemeClr val="bg2">
                    <a:lumMod val="25000"/>
                  </a:schemeClr>
                </a:solidFill>
              </a:rPr>
              <a:t> : yang </a:t>
            </a:r>
            <a:r>
              <a:rPr lang="en-US" sz="2000" b="1" dirty="0">
                <a:solidFill>
                  <a:schemeClr val="accent6">
                    <a:lumMod val="75000"/>
                  </a:schemeClr>
                </a:solidFill>
              </a:rPr>
              <a:t>BAIK</a:t>
            </a:r>
            <a:r>
              <a:rPr lang="en-US" sz="2000" dirty="0">
                <a:solidFill>
                  <a:schemeClr val="bg2">
                    <a:lumMod val="25000"/>
                  </a:schemeClr>
                </a:solidFill>
              </a:rPr>
              <a:t> </a:t>
            </a:r>
            <a:r>
              <a:rPr lang="en-US" sz="2000" dirty="0" err="1">
                <a:solidFill>
                  <a:schemeClr val="bg2">
                    <a:lumMod val="25000"/>
                  </a:schemeClr>
                </a:solidFill>
              </a:rPr>
              <a:t>dengan</a:t>
            </a:r>
            <a:r>
              <a:rPr lang="en-US" sz="2000" dirty="0">
                <a:solidFill>
                  <a:schemeClr val="bg2">
                    <a:lumMod val="25000"/>
                  </a:schemeClr>
                </a:solidFill>
              </a:rPr>
              <a:t> yang </a:t>
            </a:r>
            <a:r>
              <a:rPr lang="en-US" sz="2000" b="1" dirty="0">
                <a:solidFill>
                  <a:srgbClr val="FF0000"/>
                </a:solidFill>
              </a:rPr>
              <a:t>TIDAK BAIK</a:t>
            </a:r>
            <a:br>
              <a:rPr lang="en-US" sz="2000" dirty="0">
                <a:solidFill>
                  <a:schemeClr val="bg2">
                    <a:lumMod val="25000"/>
                  </a:schemeClr>
                </a:solidFill>
              </a:rPr>
            </a:br>
            <a:r>
              <a:rPr lang="en-US" sz="2000" dirty="0">
                <a:solidFill>
                  <a:schemeClr val="bg2">
                    <a:lumMod val="25000"/>
                  </a:schemeClr>
                </a:solidFill>
              </a:rPr>
              <a:t>SEHINGGA DIANGGAP KURANG EFEKTIF </a:t>
            </a:r>
          </a:p>
        </p:txBody>
      </p:sp>
      <p:sp>
        <p:nvSpPr>
          <p:cNvPr id="3" name="Footer Placeholder 2">
            <a:extLst>
              <a:ext uri="{FF2B5EF4-FFF2-40B4-BE49-F238E27FC236}">
                <a16:creationId xmlns:a16="http://schemas.microsoft.com/office/drawing/2014/main" id="{3B4C6E9B-593C-4E08-9D1F-B8C881EBFC42}"/>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972287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70CE4B-289C-4CFD-BCE8-EB1C4AB78DD6}"/>
              </a:ext>
            </a:extLst>
          </p:cNvPr>
          <p:cNvSpPr>
            <a:spLocks noGrp="1"/>
          </p:cNvSpPr>
          <p:nvPr>
            <p:ph type="sldNum" sz="quarter" idx="12"/>
          </p:nvPr>
        </p:nvSpPr>
        <p:spPr/>
        <p:txBody>
          <a:bodyPr/>
          <a:lstStyle/>
          <a:p>
            <a:pPr>
              <a:defRPr/>
            </a:pPr>
            <a:fld id="{6479658B-7F9C-4333-9499-869B8642C574}" type="slidenum">
              <a:rPr lang="en-US" smtClean="0"/>
              <a:pPr>
                <a:defRPr/>
              </a:pPr>
              <a:t>80</a:t>
            </a:fld>
            <a:endParaRPr lang="en-US"/>
          </a:p>
        </p:txBody>
      </p:sp>
      <p:pic>
        <p:nvPicPr>
          <p:cNvPr id="6" name="Picture 5">
            <a:extLst>
              <a:ext uri="{FF2B5EF4-FFF2-40B4-BE49-F238E27FC236}">
                <a16:creationId xmlns:a16="http://schemas.microsoft.com/office/drawing/2014/main" id="{A91200AA-EFB1-4FEB-B05C-164B422A1838}"/>
              </a:ext>
            </a:extLst>
          </p:cNvPr>
          <p:cNvPicPr>
            <a:picLocks noChangeAspect="1"/>
          </p:cNvPicPr>
          <p:nvPr/>
        </p:nvPicPr>
        <p:blipFill rotWithShape="1">
          <a:blip r:embed="rId2">
            <a:extLst>
              <a:ext uri="{28A0092B-C50C-407E-A947-70E740481C1C}">
                <a14:useLocalDpi xmlns:a14="http://schemas.microsoft.com/office/drawing/2010/main" val="0"/>
              </a:ext>
            </a:extLst>
          </a:blip>
          <a:srcRect t="6121" b="8173"/>
          <a:stretch/>
        </p:blipFill>
        <p:spPr>
          <a:xfrm>
            <a:off x="1525757" y="2764224"/>
            <a:ext cx="2704206" cy="1677183"/>
          </a:xfrm>
          <a:prstGeom prst="rect">
            <a:avLst/>
          </a:prstGeom>
        </p:spPr>
      </p:pic>
      <p:sp>
        <p:nvSpPr>
          <p:cNvPr id="8" name="Freeform: Shape 7">
            <a:extLst>
              <a:ext uri="{FF2B5EF4-FFF2-40B4-BE49-F238E27FC236}">
                <a16:creationId xmlns:a16="http://schemas.microsoft.com/office/drawing/2014/main" id="{1B47C33F-9412-4D27-8D8E-E6AE55548AC8}"/>
              </a:ext>
            </a:extLst>
          </p:cNvPr>
          <p:cNvSpPr/>
          <p:nvPr/>
        </p:nvSpPr>
        <p:spPr>
          <a:xfrm>
            <a:off x="673086" y="1765775"/>
            <a:ext cx="3618413" cy="3683726"/>
          </a:xfrm>
          <a:custGeom>
            <a:avLst/>
            <a:gdLst>
              <a:gd name="connsiteX0" fmla="*/ 0 w 3605350"/>
              <a:gd name="connsiteY0" fmla="*/ 0 h 3683726"/>
              <a:gd name="connsiteX1" fmla="*/ 1508436 w 3605350"/>
              <a:gd name="connsiteY1" fmla="*/ 0 h 3683726"/>
              <a:gd name="connsiteX2" fmla="*/ 1508436 w 3605350"/>
              <a:gd name="connsiteY2" fmla="*/ 770709 h 3683726"/>
              <a:gd name="connsiteX3" fmla="*/ 744584 w 3605350"/>
              <a:gd name="connsiteY3" fmla="*/ 770709 h 3683726"/>
              <a:gd name="connsiteX4" fmla="*/ 744584 w 3605350"/>
              <a:gd name="connsiteY4" fmla="*/ 2899955 h 3683726"/>
              <a:gd name="connsiteX5" fmla="*/ 2841498 w 3605350"/>
              <a:gd name="connsiteY5" fmla="*/ 2899955 h 3683726"/>
              <a:gd name="connsiteX6" fmla="*/ 2841498 w 3605350"/>
              <a:gd name="connsiteY6" fmla="*/ 2269671 h 3683726"/>
              <a:gd name="connsiteX7" fmla="*/ 3605350 w 3605350"/>
              <a:gd name="connsiteY7" fmla="*/ 2269671 h 3683726"/>
              <a:gd name="connsiteX8" fmla="*/ 3605350 w 3605350"/>
              <a:gd name="connsiteY8" fmla="*/ 3683726 h 3683726"/>
              <a:gd name="connsiteX9" fmla="*/ 0 w 3605350"/>
              <a:gd name="connsiteY9" fmla="*/ 3683726 h 368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5350" h="3683726">
                <a:moveTo>
                  <a:pt x="0" y="0"/>
                </a:moveTo>
                <a:lnTo>
                  <a:pt x="1508436" y="0"/>
                </a:lnTo>
                <a:lnTo>
                  <a:pt x="1508436" y="770709"/>
                </a:lnTo>
                <a:lnTo>
                  <a:pt x="744584" y="770709"/>
                </a:lnTo>
                <a:lnTo>
                  <a:pt x="744584" y="2899955"/>
                </a:lnTo>
                <a:lnTo>
                  <a:pt x="2841498" y="2899955"/>
                </a:lnTo>
                <a:lnTo>
                  <a:pt x="2841498" y="2269671"/>
                </a:lnTo>
                <a:lnTo>
                  <a:pt x="3605350" y="2269671"/>
                </a:lnTo>
                <a:lnTo>
                  <a:pt x="3605350" y="3683726"/>
                </a:lnTo>
                <a:lnTo>
                  <a:pt x="0" y="368372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F46CF57-C942-4475-98B0-6141ECF70DFD}"/>
              </a:ext>
            </a:extLst>
          </p:cNvPr>
          <p:cNvSpPr/>
          <p:nvPr/>
        </p:nvSpPr>
        <p:spPr>
          <a:xfrm>
            <a:off x="673087" y="4007685"/>
            <a:ext cx="1384664" cy="1441816"/>
          </a:xfrm>
          <a:custGeom>
            <a:avLst/>
            <a:gdLst>
              <a:gd name="connsiteX0" fmla="*/ 0 w 1384663"/>
              <a:gd name="connsiteY0" fmla="*/ 0 h 1449977"/>
              <a:gd name="connsiteX1" fmla="*/ 753291 w 1384663"/>
              <a:gd name="connsiteY1" fmla="*/ 0 h 1449977"/>
              <a:gd name="connsiteX2" fmla="*/ 753291 w 1384663"/>
              <a:gd name="connsiteY2" fmla="*/ 661852 h 1449977"/>
              <a:gd name="connsiteX3" fmla="*/ 1384663 w 1384663"/>
              <a:gd name="connsiteY3" fmla="*/ 661852 h 1449977"/>
              <a:gd name="connsiteX4" fmla="*/ 1384663 w 1384663"/>
              <a:gd name="connsiteY4" fmla="*/ 1449977 h 1449977"/>
              <a:gd name="connsiteX5" fmla="*/ 0 w 1384663"/>
              <a:gd name="connsiteY5" fmla="*/ 1449977 h 144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663" h="1449977">
                <a:moveTo>
                  <a:pt x="0" y="0"/>
                </a:moveTo>
                <a:lnTo>
                  <a:pt x="753291" y="0"/>
                </a:lnTo>
                <a:lnTo>
                  <a:pt x="753291" y="661852"/>
                </a:lnTo>
                <a:lnTo>
                  <a:pt x="1384663" y="661852"/>
                </a:lnTo>
                <a:lnTo>
                  <a:pt x="1384663" y="1449977"/>
                </a:lnTo>
                <a:lnTo>
                  <a:pt x="0" y="1449977"/>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A34DCB-DC68-4255-B83F-849B37EDEB2B}"/>
              </a:ext>
            </a:extLst>
          </p:cNvPr>
          <p:cNvSpPr/>
          <p:nvPr/>
        </p:nvSpPr>
        <p:spPr>
          <a:xfrm>
            <a:off x="3392775" y="5530256"/>
            <a:ext cx="904203" cy="87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219FA0-BDCA-4D8B-AD08-A60FBBB404B1}"/>
              </a:ext>
            </a:extLst>
          </p:cNvPr>
          <p:cNvSpPr/>
          <p:nvPr/>
        </p:nvSpPr>
        <p:spPr>
          <a:xfrm>
            <a:off x="3392775" y="5540604"/>
            <a:ext cx="596991" cy="570800"/>
          </a:xfrm>
          <a:prstGeom prst="rect">
            <a:avLst/>
          </a:prstGeom>
          <a:solidFill>
            <a:srgbClr val="E8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B61C9CC-ECC1-426D-A7E8-23A0437C43E7}"/>
              </a:ext>
            </a:extLst>
          </p:cNvPr>
          <p:cNvSpPr/>
          <p:nvPr/>
        </p:nvSpPr>
        <p:spPr>
          <a:xfrm>
            <a:off x="347469" y="443976"/>
            <a:ext cx="1162594" cy="11726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CC9FF1C-CF46-4732-B89A-EA203FDAB5DD}"/>
              </a:ext>
            </a:extLst>
          </p:cNvPr>
          <p:cNvSpPr txBox="1"/>
          <p:nvPr/>
        </p:nvSpPr>
        <p:spPr>
          <a:xfrm>
            <a:off x="395271" y="5754836"/>
            <a:ext cx="2707408" cy="369332"/>
          </a:xfrm>
          <a:prstGeom prst="rect">
            <a:avLst/>
          </a:prstGeom>
          <a:noFill/>
        </p:spPr>
        <p:txBody>
          <a:bodyPr wrap="none" rtlCol="0">
            <a:spAutoFit/>
          </a:bodyPr>
          <a:lstStyle/>
          <a:p>
            <a:r>
              <a:rPr lang="en-US" dirty="0">
                <a:solidFill>
                  <a:srgbClr val="0070C0"/>
                </a:solidFill>
                <a:latin typeface="Franklin Gothic Medium Cond" panose="020B0606030402020204" pitchFamily="34" charset="0"/>
              </a:rPr>
              <a:t>THERE IS ALWAYS ROOM FOR</a:t>
            </a:r>
          </a:p>
        </p:txBody>
      </p:sp>
      <p:sp>
        <p:nvSpPr>
          <p:cNvPr id="14" name="TextBox 13">
            <a:extLst>
              <a:ext uri="{FF2B5EF4-FFF2-40B4-BE49-F238E27FC236}">
                <a16:creationId xmlns:a16="http://schemas.microsoft.com/office/drawing/2014/main" id="{5DA74976-25FC-4DA7-9255-BCF26C3D5949}"/>
              </a:ext>
            </a:extLst>
          </p:cNvPr>
          <p:cNvSpPr txBox="1"/>
          <p:nvPr/>
        </p:nvSpPr>
        <p:spPr>
          <a:xfrm>
            <a:off x="358269" y="5970712"/>
            <a:ext cx="3033203" cy="707886"/>
          </a:xfrm>
          <a:prstGeom prst="rect">
            <a:avLst/>
          </a:prstGeom>
          <a:noFill/>
        </p:spPr>
        <p:txBody>
          <a:bodyPr wrap="none" rtlCol="0">
            <a:spAutoFit/>
          </a:bodyPr>
          <a:lstStyle/>
          <a:p>
            <a:r>
              <a:rPr lang="en-US" sz="4000" dirty="0">
                <a:solidFill>
                  <a:srgbClr val="F7941D"/>
                </a:solidFill>
                <a:latin typeface="Franklin Gothic Medium Cond" panose="020B0606030402020204" pitchFamily="34" charset="0"/>
              </a:rPr>
              <a:t>IMPROVEMENT</a:t>
            </a:r>
            <a:endParaRPr lang="en-US" sz="5400" dirty="0">
              <a:solidFill>
                <a:srgbClr val="F7941D"/>
              </a:solidFill>
              <a:latin typeface="Franklin Gothic Medium Cond" panose="020B0606030402020204" pitchFamily="34" charset="0"/>
            </a:endParaRPr>
          </a:p>
        </p:txBody>
      </p:sp>
      <p:sp>
        <p:nvSpPr>
          <p:cNvPr id="7" name="TextBox 6"/>
          <p:cNvSpPr txBox="1"/>
          <p:nvPr/>
        </p:nvSpPr>
        <p:spPr>
          <a:xfrm>
            <a:off x="4129541" y="501619"/>
            <a:ext cx="3362733" cy="584775"/>
          </a:xfrm>
          <a:prstGeom prst="rect">
            <a:avLst/>
          </a:prstGeom>
          <a:noFill/>
        </p:spPr>
        <p:txBody>
          <a:bodyPr wrap="square" rtlCol="0">
            <a:spAutoFit/>
          </a:bodyPr>
          <a:lstStyle/>
          <a:p>
            <a:pPr algn="ctr"/>
            <a:r>
              <a:rPr lang="en-US" sz="3200" b="1" dirty="0"/>
              <a:t>TERIMAKASIH</a:t>
            </a:r>
          </a:p>
        </p:txBody>
      </p:sp>
      <p:sp>
        <p:nvSpPr>
          <p:cNvPr id="53251" name="Rectangle 7"/>
          <p:cNvSpPr>
            <a:spLocks noGrp="1" noChangeArrowheads="1"/>
          </p:cNvSpPr>
          <p:nvPr>
            <p:ph idx="1"/>
          </p:nvPr>
        </p:nvSpPr>
        <p:spPr>
          <a:xfrm>
            <a:off x="4667014" y="1168349"/>
            <a:ext cx="4849194" cy="4786346"/>
          </a:xfrm>
          <a:noFill/>
        </p:spPr>
        <p:txBody>
          <a:bodyPr/>
          <a:lstStyle/>
          <a:p>
            <a:pPr eaLnBrk="1" hangingPunct="1">
              <a:lnSpc>
                <a:spcPct val="65000"/>
              </a:lnSpc>
              <a:spcBef>
                <a:spcPct val="45000"/>
              </a:spcBef>
              <a:buFontTx/>
              <a:buNone/>
            </a:pPr>
            <a:endParaRPr lang="en-US" sz="1600" b="1" dirty="0"/>
          </a:p>
          <a:p>
            <a:pPr eaLnBrk="1" hangingPunct="1">
              <a:lnSpc>
                <a:spcPct val="65000"/>
              </a:lnSpc>
              <a:spcBef>
                <a:spcPct val="45000"/>
              </a:spcBef>
              <a:buFontTx/>
              <a:buNone/>
            </a:pPr>
            <a:r>
              <a:rPr lang="en-US" sz="1600" b="1" dirty="0"/>
              <a:t>JANGAN LUPA :</a:t>
            </a:r>
          </a:p>
          <a:p>
            <a:pPr eaLnBrk="1" hangingPunct="1">
              <a:lnSpc>
                <a:spcPct val="65000"/>
              </a:lnSpc>
              <a:spcBef>
                <a:spcPct val="45000"/>
              </a:spcBef>
              <a:buFontTx/>
              <a:buNone/>
            </a:pPr>
            <a:endParaRPr lang="en-US" sz="1600" b="1" dirty="0"/>
          </a:p>
          <a:p>
            <a:pPr eaLnBrk="1" hangingPunct="1">
              <a:lnSpc>
                <a:spcPct val="65000"/>
              </a:lnSpc>
              <a:spcBef>
                <a:spcPct val="85000"/>
              </a:spcBef>
            </a:pPr>
            <a:r>
              <a:rPr lang="en-US" sz="1600" b="1" dirty="0"/>
              <a:t>ISI SURVEY KEPUASAN PELANGGAN</a:t>
            </a:r>
          </a:p>
          <a:p>
            <a:pPr eaLnBrk="1" hangingPunct="1">
              <a:lnSpc>
                <a:spcPct val="65000"/>
              </a:lnSpc>
              <a:spcBef>
                <a:spcPct val="85000"/>
              </a:spcBef>
            </a:pPr>
            <a:r>
              <a:rPr lang="en-US" sz="1600" b="1" dirty="0"/>
              <a:t>COPY DAFTAR HADIR PESERTA UNTUK SERTIFIKAT</a:t>
            </a:r>
          </a:p>
          <a:p>
            <a:pPr eaLnBrk="1" hangingPunct="1">
              <a:lnSpc>
                <a:spcPct val="65000"/>
              </a:lnSpc>
              <a:spcBef>
                <a:spcPct val="85000"/>
              </a:spcBef>
            </a:pPr>
            <a:r>
              <a:rPr lang="en-US" sz="1600" b="1" dirty="0"/>
              <a:t>DAFTAR KE MAILING LIST Sentral Sistem </a:t>
            </a:r>
            <a:r>
              <a:rPr lang="en-US" sz="1600" b="1" dirty="0" err="1"/>
              <a:t>untuk</a:t>
            </a:r>
            <a:r>
              <a:rPr lang="en-US" sz="1600" b="1" dirty="0"/>
              <a:t> </a:t>
            </a:r>
            <a:r>
              <a:rPr lang="en-US" sz="1600" b="1" dirty="0" err="1"/>
              <a:t>berdiskusi</a:t>
            </a:r>
            <a:r>
              <a:rPr lang="en-US" sz="1600" b="1" dirty="0"/>
              <a:t> </a:t>
            </a:r>
            <a:r>
              <a:rPr lang="en-US" sz="1600" b="1" dirty="0" err="1"/>
              <a:t>dengan</a:t>
            </a:r>
            <a:r>
              <a:rPr lang="en-US" sz="1600" b="1" dirty="0"/>
              <a:t> </a:t>
            </a:r>
            <a:r>
              <a:rPr lang="en-US" sz="1600" b="1" dirty="0" err="1"/>
              <a:t>para</a:t>
            </a:r>
            <a:endParaRPr lang="en-US" sz="1600" b="1" dirty="0"/>
          </a:p>
          <a:p>
            <a:pPr eaLnBrk="1" hangingPunct="1">
              <a:lnSpc>
                <a:spcPct val="65000"/>
              </a:lnSpc>
              <a:spcBef>
                <a:spcPct val="85000"/>
              </a:spcBef>
              <a:buFontTx/>
              <a:buNone/>
            </a:pPr>
            <a:r>
              <a:rPr lang="en-US" sz="1600" b="1" dirty="0"/>
              <a:t>	</a:t>
            </a:r>
            <a:r>
              <a:rPr lang="en-US" sz="1600" b="1" dirty="0" err="1"/>
              <a:t>profesional</a:t>
            </a:r>
            <a:r>
              <a:rPr lang="en-US" sz="1600" b="1" dirty="0"/>
              <a:t>, </a:t>
            </a:r>
            <a:r>
              <a:rPr lang="en-US" sz="1600" b="1" dirty="0" err="1"/>
              <a:t>konsultan</a:t>
            </a:r>
            <a:r>
              <a:rPr lang="en-US" sz="1600" b="1" dirty="0"/>
              <a:t> </a:t>
            </a:r>
            <a:r>
              <a:rPr lang="en-US" sz="1600" b="1" dirty="0" err="1"/>
              <a:t>dan</a:t>
            </a:r>
            <a:r>
              <a:rPr lang="en-US" sz="1600" b="1" dirty="0"/>
              <a:t> </a:t>
            </a:r>
            <a:r>
              <a:rPr lang="en-US" sz="1600" b="1" dirty="0" err="1"/>
              <a:t>berbagai</a:t>
            </a:r>
            <a:r>
              <a:rPr lang="en-US" sz="1600" b="1" dirty="0"/>
              <a:t> </a:t>
            </a:r>
            <a:r>
              <a:rPr lang="en-US" sz="1600" b="1" dirty="0" err="1"/>
              <a:t>pihak</a:t>
            </a:r>
            <a:r>
              <a:rPr lang="en-US" sz="1600" b="1" dirty="0"/>
              <a:t> </a:t>
            </a:r>
            <a:r>
              <a:rPr lang="en-US" sz="1600" b="1" dirty="0" err="1"/>
              <a:t>terkait</a:t>
            </a:r>
            <a:r>
              <a:rPr lang="en-US" sz="1600" b="1" dirty="0"/>
              <a:t> </a:t>
            </a:r>
          </a:p>
          <a:p>
            <a:pPr lvl="1" eaLnBrk="1" hangingPunct="1">
              <a:lnSpc>
                <a:spcPct val="65000"/>
              </a:lnSpc>
              <a:spcBef>
                <a:spcPct val="85000"/>
              </a:spcBef>
            </a:pPr>
            <a:r>
              <a:rPr lang="en-US" sz="1600" b="1" dirty="0"/>
              <a:t>hse-community@sentral-sistem.com </a:t>
            </a:r>
          </a:p>
          <a:p>
            <a:pPr lvl="1" eaLnBrk="1" hangingPunct="1">
              <a:lnSpc>
                <a:spcPct val="65000"/>
              </a:lnSpc>
              <a:spcBef>
                <a:spcPct val="85000"/>
              </a:spcBef>
            </a:pPr>
            <a:r>
              <a:rPr lang="en-US" sz="1600" b="1" dirty="0"/>
              <a:t>quality-technique@sentral-sistem.com </a:t>
            </a:r>
          </a:p>
          <a:p>
            <a:pPr lvl="1" eaLnBrk="1" hangingPunct="1">
              <a:lnSpc>
                <a:spcPct val="65000"/>
              </a:lnSpc>
              <a:spcBef>
                <a:spcPct val="85000"/>
              </a:spcBef>
            </a:pPr>
            <a:r>
              <a:rPr lang="en-US" sz="1600" b="1" dirty="0"/>
              <a:t>business-improvement@sentral-sistem.com  </a:t>
            </a:r>
            <a:endParaRPr lang="en-US" sz="800" b="1" dirty="0"/>
          </a:p>
          <a:p>
            <a:pPr eaLnBrk="1" hangingPunct="1">
              <a:lnSpc>
                <a:spcPct val="65000"/>
              </a:lnSpc>
              <a:spcBef>
                <a:spcPct val="85000"/>
              </a:spcBef>
            </a:pPr>
            <a:r>
              <a:rPr lang="en-US" sz="1600" b="1" dirty="0"/>
              <a:t>SEGERA IMPLEMENTASIKAN PELATIHAN INI DI PERUSAHAAN ANDA</a:t>
            </a:r>
          </a:p>
          <a:p>
            <a:pPr eaLnBrk="1" hangingPunct="1">
              <a:lnSpc>
                <a:spcPct val="65000"/>
              </a:lnSpc>
              <a:spcBef>
                <a:spcPct val="85000"/>
              </a:spcBef>
            </a:pPr>
            <a:r>
              <a:rPr lang="en-US" sz="1600" b="1" dirty="0"/>
              <a:t>KUNJUNGI WEBSITE  http://www.sentralsistem.com </a:t>
            </a:r>
            <a:r>
              <a:rPr lang="en-US" sz="1600" b="1" dirty="0" err="1"/>
              <a:t>untuk</a:t>
            </a:r>
            <a:r>
              <a:rPr lang="en-US" sz="1600" b="1" dirty="0"/>
              <a:t> 	</a:t>
            </a:r>
            <a:r>
              <a:rPr lang="en-US" sz="1600" b="1" dirty="0" err="1"/>
              <a:t>informasi</a:t>
            </a:r>
            <a:r>
              <a:rPr lang="en-US" sz="1600" b="1" dirty="0"/>
              <a:t> </a:t>
            </a:r>
            <a:r>
              <a:rPr lang="en-US" sz="1600" b="1" dirty="0" err="1"/>
              <a:t>lainnya</a:t>
            </a:r>
            <a:endParaRPr lang="en-US" sz="1600" b="1" dirty="0"/>
          </a:p>
        </p:txBody>
      </p:sp>
      <p:sp>
        <p:nvSpPr>
          <p:cNvPr id="15" name="Rectangle 14">
            <a:extLst>
              <a:ext uri="{FF2B5EF4-FFF2-40B4-BE49-F238E27FC236}">
                <a16:creationId xmlns:a16="http://schemas.microsoft.com/office/drawing/2014/main" id="{52D09FBC-5CAB-4820-9C4E-BE9C89558243}"/>
              </a:ext>
            </a:extLst>
          </p:cNvPr>
          <p:cNvSpPr/>
          <p:nvPr/>
        </p:nvSpPr>
        <p:spPr>
          <a:xfrm>
            <a:off x="928766" y="1014643"/>
            <a:ext cx="596991" cy="570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H_Miscelleneous\File dari shared doc\logo.png">
            <a:extLst>
              <a:ext uri="{FF2B5EF4-FFF2-40B4-BE49-F238E27FC236}">
                <a16:creationId xmlns:a16="http://schemas.microsoft.com/office/drawing/2014/main" id="{FE362E60-B784-4A5D-8E78-EC1D40F6AD6C}"/>
              </a:ext>
            </a:extLst>
          </p:cNvPr>
          <p:cNvPicPr>
            <a:picLocks noChangeAspect="1" noChangeArrowheads="1"/>
          </p:cNvPicPr>
          <p:nvPr/>
        </p:nvPicPr>
        <p:blipFill>
          <a:blip r:embed="rId3" cstate="print"/>
          <a:srcRect/>
          <a:stretch>
            <a:fillRect/>
          </a:stretch>
        </p:blipFill>
        <p:spPr bwMode="auto">
          <a:xfrm>
            <a:off x="1874870" y="737044"/>
            <a:ext cx="1664983" cy="575342"/>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29338E53-072A-4955-9DE5-FFA9CDEE8AD7}"/>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2557557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53765" y="2498604"/>
            <a:ext cx="2043705" cy="923330"/>
          </a:xfrm>
          <a:prstGeom prst="rect">
            <a:avLst/>
          </a:prstGeom>
          <a:solidFill>
            <a:schemeClr val="accent2">
              <a:lumMod val="75000"/>
            </a:schemeClr>
          </a:solidFill>
          <a:ln>
            <a:solidFill>
              <a:schemeClr val="tx1"/>
            </a:solidFill>
          </a:ln>
        </p:spPr>
        <p:txBody>
          <a:bodyPr wrap="square" rtlCol="0">
            <a:spAutoFit/>
          </a:bodyPr>
          <a:lstStyle/>
          <a:p>
            <a:pPr algn="ctr"/>
            <a:r>
              <a:rPr lang="en-MY" b="1" dirty="0" err="1">
                <a:solidFill>
                  <a:schemeClr val="bg1"/>
                </a:solidFill>
              </a:rPr>
              <a:t>Identifikasi</a:t>
            </a:r>
            <a:r>
              <a:rPr lang="en-MY" b="1" dirty="0">
                <a:solidFill>
                  <a:schemeClr val="bg1"/>
                </a:solidFill>
              </a:rPr>
              <a:t> </a:t>
            </a:r>
            <a:r>
              <a:rPr lang="en-MY" b="1" dirty="0" err="1">
                <a:solidFill>
                  <a:schemeClr val="bg1"/>
                </a:solidFill>
              </a:rPr>
              <a:t>penyebab</a:t>
            </a:r>
            <a:r>
              <a:rPr lang="en-MY" b="1" dirty="0">
                <a:solidFill>
                  <a:schemeClr val="bg1"/>
                </a:solidFill>
              </a:rPr>
              <a:t> defect </a:t>
            </a:r>
            <a:r>
              <a:rPr lang="en-MY" b="1" dirty="0" err="1">
                <a:solidFill>
                  <a:schemeClr val="bg1"/>
                </a:solidFill>
              </a:rPr>
              <a:t>pada</a:t>
            </a:r>
            <a:r>
              <a:rPr lang="en-MY" b="1" dirty="0">
                <a:solidFill>
                  <a:schemeClr val="bg1"/>
                </a:solidFill>
              </a:rPr>
              <a:t> work element </a:t>
            </a:r>
          </a:p>
        </p:txBody>
      </p:sp>
      <p:sp>
        <p:nvSpPr>
          <p:cNvPr id="35" name="TextBox 34"/>
          <p:cNvSpPr txBox="1"/>
          <p:nvPr/>
        </p:nvSpPr>
        <p:spPr>
          <a:xfrm>
            <a:off x="3821238" y="2209459"/>
            <a:ext cx="5097475" cy="1754326"/>
          </a:xfrm>
          <a:prstGeom prst="rect">
            <a:avLst/>
          </a:prstGeom>
          <a:noFill/>
        </p:spPr>
        <p:txBody>
          <a:bodyPr wrap="square" rtlCol="0">
            <a:spAutoFit/>
          </a:bodyPr>
          <a:lstStyle/>
          <a:p>
            <a:pPr marL="228600" indent="-228600">
              <a:buFont typeface="+mj-lt"/>
              <a:buAutoNum type="arabicPeriod"/>
            </a:pPr>
            <a:r>
              <a:rPr lang="en-MY" b="1" dirty="0">
                <a:solidFill>
                  <a:schemeClr val="bg2">
                    <a:lumMod val="25000"/>
                  </a:schemeClr>
                </a:solidFill>
              </a:rPr>
              <a:t>Man</a:t>
            </a:r>
            <a:r>
              <a:rPr lang="en-MY" dirty="0">
                <a:solidFill>
                  <a:schemeClr val="bg2">
                    <a:lumMod val="25000"/>
                  </a:schemeClr>
                </a:solidFill>
              </a:rPr>
              <a:t>: </a:t>
            </a:r>
            <a:r>
              <a:rPr lang="en-MY" dirty="0" err="1">
                <a:solidFill>
                  <a:schemeClr val="bg2">
                    <a:lumMod val="25000"/>
                  </a:schemeClr>
                </a:solidFill>
              </a:rPr>
              <a:t>Kesalahan</a:t>
            </a:r>
            <a:r>
              <a:rPr lang="en-MY" dirty="0">
                <a:solidFill>
                  <a:schemeClr val="bg2">
                    <a:lumMod val="25000"/>
                  </a:schemeClr>
                </a:solidFill>
              </a:rPr>
              <a:t> yang </a:t>
            </a:r>
            <a:r>
              <a:rPr lang="en-MY" dirty="0" err="1">
                <a:solidFill>
                  <a:schemeClr val="bg2">
                    <a:lumMod val="25000"/>
                  </a:schemeClr>
                </a:solidFill>
              </a:rPr>
              <a:t>dilakukan</a:t>
            </a:r>
            <a:r>
              <a:rPr lang="en-MY" dirty="0">
                <a:solidFill>
                  <a:schemeClr val="bg2">
                    <a:lumMod val="25000"/>
                  </a:schemeClr>
                </a:solidFill>
              </a:rPr>
              <a:t> </a:t>
            </a:r>
            <a:r>
              <a:rPr lang="en-MY" dirty="0" err="1">
                <a:solidFill>
                  <a:schemeClr val="bg2">
                    <a:lumMod val="25000"/>
                  </a:schemeClr>
                </a:solidFill>
              </a:rPr>
              <a:t>oleh</a:t>
            </a:r>
            <a:r>
              <a:rPr lang="en-MY" dirty="0">
                <a:solidFill>
                  <a:schemeClr val="bg2">
                    <a:lumMod val="25000"/>
                  </a:schemeClr>
                </a:solidFill>
              </a:rPr>
              <a:t> </a:t>
            </a:r>
            <a:r>
              <a:rPr lang="en-MY" dirty="0" err="1">
                <a:solidFill>
                  <a:schemeClr val="bg2">
                    <a:lumMod val="25000"/>
                  </a:schemeClr>
                </a:solidFill>
              </a:rPr>
              <a:t>manusia</a:t>
            </a:r>
            <a:r>
              <a:rPr lang="en-MY" dirty="0">
                <a:solidFill>
                  <a:schemeClr val="bg2">
                    <a:lumMod val="25000"/>
                  </a:schemeClr>
                </a:solidFill>
              </a:rPr>
              <a:t> </a:t>
            </a:r>
          </a:p>
          <a:p>
            <a:pPr marL="228600" indent="-228600">
              <a:buFont typeface="+mj-lt"/>
              <a:buAutoNum type="arabicPeriod"/>
            </a:pPr>
            <a:r>
              <a:rPr lang="en-MY" b="1" dirty="0">
                <a:solidFill>
                  <a:schemeClr val="bg2">
                    <a:lumMod val="25000"/>
                  </a:schemeClr>
                </a:solidFill>
              </a:rPr>
              <a:t>Machine/ Equipment </a:t>
            </a:r>
            <a:r>
              <a:rPr lang="en-MY" dirty="0">
                <a:solidFill>
                  <a:schemeClr val="bg2">
                    <a:lumMod val="25000"/>
                  </a:schemeClr>
                </a:solidFill>
              </a:rPr>
              <a:t>: Problem </a:t>
            </a:r>
            <a:r>
              <a:rPr lang="en-MY" dirty="0" err="1">
                <a:solidFill>
                  <a:schemeClr val="bg2">
                    <a:lumMod val="25000"/>
                  </a:schemeClr>
                </a:solidFill>
              </a:rPr>
              <a:t>pada</a:t>
            </a:r>
            <a:r>
              <a:rPr lang="en-MY" dirty="0">
                <a:solidFill>
                  <a:schemeClr val="bg2">
                    <a:lumMod val="25000"/>
                  </a:schemeClr>
                </a:solidFill>
              </a:rPr>
              <a:t> </a:t>
            </a:r>
            <a:r>
              <a:rPr lang="en-MY" dirty="0" err="1">
                <a:solidFill>
                  <a:schemeClr val="bg2">
                    <a:lumMod val="25000"/>
                  </a:schemeClr>
                </a:solidFill>
              </a:rPr>
              <a:t>mesin</a:t>
            </a:r>
            <a:r>
              <a:rPr lang="en-MY" dirty="0">
                <a:solidFill>
                  <a:schemeClr val="bg2">
                    <a:lumMod val="25000"/>
                  </a:schemeClr>
                </a:solidFill>
              </a:rPr>
              <a:t> </a:t>
            </a:r>
          </a:p>
          <a:p>
            <a:pPr marL="228600" indent="-228600">
              <a:buFont typeface="+mj-lt"/>
              <a:buAutoNum type="arabicPeriod"/>
            </a:pPr>
            <a:r>
              <a:rPr lang="en-MY" b="1" dirty="0">
                <a:solidFill>
                  <a:schemeClr val="bg2">
                    <a:lumMod val="25000"/>
                  </a:schemeClr>
                </a:solidFill>
              </a:rPr>
              <a:t>Material (indirect) </a:t>
            </a:r>
            <a:r>
              <a:rPr lang="en-MY" dirty="0">
                <a:solidFill>
                  <a:schemeClr val="bg2">
                    <a:lumMod val="25000"/>
                  </a:schemeClr>
                </a:solidFill>
              </a:rPr>
              <a:t>: </a:t>
            </a:r>
            <a:r>
              <a:rPr lang="en-MY" dirty="0" err="1">
                <a:solidFill>
                  <a:schemeClr val="bg2">
                    <a:lumMod val="25000"/>
                  </a:schemeClr>
                </a:solidFill>
              </a:rPr>
              <a:t>permasalahan</a:t>
            </a:r>
            <a:r>
              <a:rPr lang="en-MY" dirty="0">
                <a:solidFill>
                  <a:schemeClr val="bg2">
                    <a:lumMod val="25000"/>
                  </a:schemeClr>
                </a:solidFill>
              </a:rPr>
              <a:t> </a:t>
            </a:r>
            <a:r>
              <a:rPr lang="en-MY" dirty="0" err="1">
                <a:solidFill>
                  <a:schemeClr val="bg2">
                    <a:lumMod val="25000"/>
                  </a:schemeClr>
                </a:solidFill>
              </a:rPr>
              <a:t>pada</a:t>
            </a:r>
            <a:r>
              <a:rPr lang="en-MY" dirty="0">
                <a:solidFill>
                  <a:schemeClr val="bg2">
                    <a:lumMod val="25000"/>
                  </a:schemeClr>
                </a:solidFill>
              </a:rPr>
              <a:t> material (indirect) </a:t>
            </a:r>
          </a:p>
          <a:p>
            <a:pPr marL="228600" indent="-228600">
              <a:buFont typeface="+mj-lt"/>
              <a:buAutoNum type="arabicPeriod"/>
            </a:pPr>
            <a:r>
              <a:rPr lang="en-MY" b="1" dirty="0">
                <a:solidFill>
                  <a:schemeClr val="bg2">
                    <a:lumMod val="25000"/>
                  </a:schemeClr>
                </a:solidFill>
              </a:rPr>
              <a:t>Environment</a:t>
            </a:r>
            <a:r>
              <a:rPr lang="en-MY" dirty="0">
                <a:solidFill>
                  <a:schemeClr val="bg2">
                    <a:lumMod val="25000"/>
                  </a:schemeClr>
                </a:solidFill>
              </a:rPr>
              <a:t>: </a:t>
            </a:r>
            <a:r>
              <a:rPr lang="en-MY" dirty="0" err="1">
                <a:solidFill>
                  <a:schemeClr val="bg2">
                    <a:lumMod val="25000"/>
                  </a:schemeClr>
                </a:solidFill>
              </a:rPr>
              <a:t>permasalahan</a:t>
            </a:r>
            <a:r>
              <a:rPr lang="en-MY" dirty="0">
                <a:solidFill>
                  <a:schemeClr val="bg2">
                    <a:lumMod val="25000"/>
                  </a:schemeClr>
                </a:solidFill>
              </a:rPr>
              <a:t> </a:t>
            </a:r>
            <a:r>
              <a:rPr lang="en-MY" dirty="0" err="1">
                <a:solidFill>
                  <a:schemeClr val="bg2">
                    <a:lumMod val="25000"/>
                  </a:schemeClr>
                </a:solidFill>
              </a:rPr>
              <a:t>pada</a:t>
            </a:r>
            <a:r>
              <a:rPr lang="en-MY" dirty="0">
                <a:solidFill>
                  <a:schemeClr val="bg2">
                    <a:lumMod val="25000"/>
                  </a:schemeClr>
                </a:solidFill>
              </a:rPr>
              <a:t> </a:t>
            </a:r>
            <a:r>
              <a:rPr lang="en-MY" dirty="0" err="1">
                <a:solidFill>
                  <a:schemeClr val="bg2">
                    <a:lumMod val="25000"/>
                  </a:schemeClr>
                </a:solidFill>
              </a:rPr>
              <a:t>lingkungan</a:t>
            </a:r>
            <a:r>
              <a:rPr lang="en-MY" dirty="0">
                <a:solidFill>
                  <a:schemeClr val="bg2">
                    <a:lumMod val="25000"/>
                  </a:schemeClr>
                </a:solidFill>
              </a:rPr>
              <a:t> yang </a:t>
            </a:r>
            <a:r>
              <a:rPr lang="en-MY" dirty="0" err="1">
                <a:solidFill>
                  <a:schemeClr val="bg2">
                    <a:lumMod val="25000"/>
                  </a:schemeClr>
                </a:solidFill>
              </a:rPr>
              <a:t>berdampak</a:t>
            </a:r>
            <a:r>
              <a:rPr lang="en-MY" dirty="0">
                <a:solidFill>
                  <a:schemeClr val="bg2">
                    <a:lumMod val="25000"/>
                  </a:schemeClr>
                </a:solidFill>
              </a:rPr>
              <a:t> </a:t>
            </a:r>
            <a:r>
              <a:rPr lang="en-MY" dirty="0" err="1">
                <a:solidFill>
                  <a:schemeClr val="bg2">
                    <a:lumMod val="25000"/>
                  </a:schemeClr>
                </a:solidFill>
              </a:rPr>
              <a:t>pada</a:t>
            </a:r>
            <a:r>
              <a:rPr lang="en-MY" dirty="0">
                <a:solidFill>
                  <a:schemeClr val="bg2">
                    <a:lumMod val="25000"/>
                  </a:schemeClr>
                </a:solidFill>
              </a:rPr>
              <a:t> </a:t>
            </a:r>
            <a:r>
              <a:rPr lang="en-MY" dirty="0" err="1">
                <a:solidFill>
                  <a:schemeClr val="bg2">
                    <a:lumMod val="25000"/>
                  </a:schemeClr>
                </a:solidFill>
              </a:rPr>
              <a:t>produk</a:t>
            </a:r>
            <a:r>
              <a:rPr lang="en-MY" dirty="0">
                <a:solidFill>
                  <a:schemeClr val="bg2">
                    <a:lumMod val="25000"/>
                  </a:schemeClr>
                </a:solidFill>
              </a:rPr>
              <a:t>.</a:t>
            </a:r>
          </a:p>
        </p:txBody>
      </p:sp>
      <p:sp>
        <p:nvSpPr>
          <p:cNvPr id="30" name="TextBox 29">
            <a:extLst>
              <a:ext uri="{FF2B5EF4-FFF2-40B4-BE49-F238E27FC236}">
                <a16:creationId xmlns:a16="http://schemas.microsoft.com/office/drawing/2014/main" id="{AAA075F0-BAAB-1B4C-978A-6E61D4006198}"/>
              </a:ext>
            </a:extLst>
          </p:cNvPr>
          <p:cNvSpPr txBox="1"/>
          <p:nvPr/>
        </p:nvSpPr>
        <p:spPr>
          <a:xfrm>
            <a:off x="1253765" y="1564235"/>
            <a:ext cx="2043705" cy="369332"/>
          </a:xfrm>
          <a:prstGeom prst="rect">
            <a:avLst/>
          </a:prstGeom>
          <a:solidFill>
            <a:srgbClr val="FF0000"/>
          </a:solidFill>
          <a:ln>
            <a:solidFill>
              <a:schemeClr val="tx1"/>
            </a:solidFill>
          </a:ln>
        </p:spPr>
        <p:txBody>
          <a:bodyPr wrap="square" rtlCol="0">
            <a:spAutoFit/>
          </a:bodyPr>
          <a:lstStyle/>
          <a:p>
            <a:pPr algn="ctr"/>
            <a:r>
              <a:rPr lang="en-MY" b="1" dirty="0">
                <a:solidFill>
                  <a:schemeClr val="bg1"/>
                </a:solidFill>
              </a:rPr>
              <a:t>D E F E C T</a:t>
            </a:r>
          </a:p>
        </p:txBody>
      </p:sp>
      <p:sp>
        <p:nvSpPr>
          <p:cNvPr id="32" name="TextBox 31">
            <a:extLst>
              <a:ext uri="{FF2B5EF4-FFF2-40B4-BE49-F238E27FC236}">
                <a16:creationId xmlns:a16="http://schemas.microsoft.com/office/drawing/2014/main" id="{F7C6C1DA-1AA2-B943-B377-EA8488D4B6B2}"/>
              </a:ext>
            </a:extLst>
          </p:cNvPr>
          <p:cNvSpPr txBox="1"/>
          <p:nvPr/>
        </p:nvSpPr>
        <p:spPr>
          <a:xfrm>
            <a:off x="1103517" y="4144353"/>
            <a:ext cx="2370705" cy="1200329"/>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MY" b="1" dirty="0" err="1"/>
              <a:t>Pengendalian</a:t>
            </a:r>
            <a:r>
              <a:rPr lang="en-MY" b="1" dirty="0"/>
              <a:t> </a:t>
            </a:r>
            <a:r>
              <a:rPr lang="en-MY" b="1" dirty="0" err="1"/>
              <a:t>terhadap</a:t>
            </a:r>
            <a:r>
              <a:rPr lang="en-MY" b="1" dirty="0"/>
              <a:t> </a:t>
            </a:r>
            <a:r>
              <a:rPr lang="en-MY" b="1" dirty="0" err="1"/>
              <a:t>sumber</a:t>
            </a:r>
            <a:r>
              <a:rPr lang="en-MY" b="1" dirty="0"/>
              <a:t> </a:t>
            </a:r>
            <a:r>
              <a:rPr lang="en-MY" b="1" dirty="0" err="1"/>
              <a:t>penyebab</a:t>
            </a:r>
            <a:r>
              <a:rPr lang="en-MY" b="1" dirty="0"/>
              <a:t> defect </a:t>
            </a:r>
          </a:p>
          <a:p>
            <a:pPr algn="ctr"/>
            <a:r>
              <a:rPr lang="en-MY" b="1" dirty="0"/>
              <a:t>(Prevention </a:t>
            </a:r>
            <a:r>
              <a:rPr lang="en-MY" b="1" dirty="0" err="1"/>
              <a:t>Kontrol</a:t>
            </a:r>
            <a:r>
              <a:rPr lang="en-MY" b="1" dirty="0"/>
              <a:t>)</a:t>
            </a:r>
          </a:p>
        </p:txBody>
      </p:sp>
      <p:sp>
        <p:nvSpPr>
          <p:cNvPr id="5" name="Down Arrow 4">
            <a:extLst>
              <a:ext uri="{FF2B5EF4-FFF2-40B4-BE49-F238E27FC236}">
                <a16:creationId xmlns:a16="http://schemas.microsoft.com/office/drawing/2014/main" id="{675C5DC1-53BA-DA48-8CC8-7EFE7E913B64}"/>
              </a:ext>
            </a:extLst>
          </p:cNvPr>
          <p:cNvSpPr/>
          <p:nvPr/>
        </p:nvSpPr>
        <p:spPr>
          <a:xfrm>
            <a:off x="2116591" y="2026957"/>
            <a:ext cx="318052" cy="391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424B3498-8271-0C42-B48D-C41114B637A8}"/>
              </a:ext>
            </a:extLst>
          </p:cNvPr>
          <p:cNvSpPr/>
          <p:nvPr/>
        </p:nvSpPr>
        <p:spPr>
          <a:xfrm>
            <a:off x="2116591" y="3552051"/>
            <a:ext cx="318052" cy="391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C2276A5-E6BE-E040-B608-2B2250B224D9}"/>
              </a:ext>
            </a:extLst>
          </p:cNvPr>
          <p:cNvSpPr txBox="1"/>
          <p:nvPr/>
        </p:nvSpPr>
        <p:spPr>
          <a:xfrm>
            <a:off x="317724" y="5730134"/>
            <a:ext cx="9417643" cy="830997"/>
          </a:xfrm>
          <a:prstGeom prst="rect">
            <a:avLst/>
          </a:prstGeom>
          <a:noFill/>
          <a:ln>
            <a:solidFill>
              <a:schemeClr val="tx1"/>
            </a:solidFill>
          </a:ln>
        </p:spPr>
        <p:txBody>
          <a:bodyPr wrap="none" rtlCol="0">
            <a:spAutoFit/>
          </a:bodyPr>
          <a:lstStyle/>
          <a:p>
            <a:pPr algn="ctr"/>
            <a:r>
              <a:rPr lang="en-US" sz="2400" dirty="0" err="1"/>
              <a:t>Sistem</a:t>
            </a:r>
            <a:r>
              <a:rPr lang="en-US" sz="2400" dirty="0"/>
              <a:t> </a:t>
            </a:r>
            <a:r>
              <a:rPr lang="en-US" sz="2400" dirty="0" err="1"/>
              <a:t>Terbaik</a:t>
            </a:r>
            <a:r>
              <a:rPr lang="en-US" sz="2400" dirty="0"/>
              <a:t> </a:t>
            </a:r>
            <a:r>
              <a:rPr lang="en-US" sz="2400" dirty="0" err="1"/>
              <a:t>adalah</a:t>
            </a:r>
            <a:r>
              <a:rPr lang="en-US" sz="2400" dirty="0"/>
              <a:t> </a:t>
            </a:r>
            <a:r>
              <a:rPr lang="en-US" sz="2400" dirty="0" err="1"/>
              <a:t>pengendalian</a:t>
            </a:r>
            <a:r>
              <a:rPr lang="en-US" sz="2400" dirty="0"/>
              <a:t> </a:t>
            </a:r>
            <a:r>
              <a:rPr lang="en-US" sz="2400" dirty="0" err="1"/>
              <a:t>terhadap</a:t>
            </a:r>
            <a:r>
              <a:rPr lang="en-US" sz="2400" dirty="0"/>
              <a:t> </a:t>
            </a:r>
            <a:r>
              <a:rPr lang="en-US" sz="2400" b="1" dirty="0">
                <a:solidFill>
                  <a:schemeClr val="accent6">
                    <a:lumMod val="75000"/>
                  </a:schemeClr>
                </a:solidFill>
              </a:rPr>
              <a:t>SUMBER PENYEBAB DEFECT</a:t>
            </a:r>
          </a:p>
          <a:p>
            <a:pPr algn="ctr"/>
            <a:r>
              <a:rPr lang="en-US" sz="2400" dirty="0"/>
              <a:t>(PREVENTION CONTROL) </a:t>
            </a:r>
          </a:p>
        </p:txBody>
      </p:sp>
      <p:sp>
        <p:nvSpPr>
          <p:cNvPr id="12" name="Title 1">
            <a:extLst>
              <a:ext uri="{FF2B5EF4-FFF2-40B4-BE49-F238E27FC236}">
                <a16:creationId xmlns:a16="http://schemas.microsoft.com/office/drawing/2014/main" id="{C1D097D4-B66D-5B4A-B0BF-69ECD318F998}"/>
              </a:ext>
            </a:extLst>
          </p:cNvPr>
          <p:cNvSpPr>
            <a:spLocks noGrp="1"/>
          </p:cNvSpPr>
          <p:nvPr>
            <p:ph type="title"/>
          </p:nvPr>
        </p:nvSpPr>
        <p:spPr>
          <a:xfrm>
            <a:off x="39808" y="21542"/>
            <a:ext cx="4194735" cy="609829"/>
          </a:xfrm>
          <a:solidFill>
            <a:schemeClr val="accent5">
              <a:lumMod val="75000"/>
            </a:schemeClr>
          </a:solidFill>
        </p:spPr>
        <p:txBody>
          <a:bodyPr>
            <a:normAutofit/>
          </a:bodyPr>
          <a:lstStyle/>
          <a:p>
            <a:r>
              <a:rPr lang="en-US" sz="3600" b="1" dirty="0">
                <a:solidFill>
                  <a:schemeClr val="bg1"/>
                </a:solidFill>
              </a:rPr>
              <a:t>Prevention Control </a:t>
            </a:r>
          </a:p>
        </p:txBody>
      </p:sp>
      <p:sp>
        <p:nvSpPr>
          <p:cNvPr id="2" name="Slide Number Placeholder 1">
            <a:extLst>
              <a:ext uri="{FF2B5EF4-FFF2-40B4-BE49-F238E27FC236}">
                <a16:creationId xmlns:a16="http://schemas.microsoft.com/office/drawing/2014/main" id="{6540BA62-77B0-D443-AA56-4E89EAAF751E}"/>
              </a:ext>
            </a:extLst>
          </p:cNvPr>
          <p:cNvSpPr>
            <a:spLocks noGrp="1"/>
          </p:cNvSpPr>
          <p:nvPr>
            <p:ph type="sldNum" sz="quarter" idx="12"/>
          </p:nvPr>
        </p:nvSpPr>
        <p:spPr/>
        <p:txBody>
          <a:bodyPr/>
          <a:lstStyle/>
          <a:p>
            <a:fld id="{0BE96E79-1F98-4396-B82F-94B4AEA37C6A}" type="slidenum">
              <a:rPr lang="en-US" smtClean="0"/>
              <a:t>9</a:t>
            </a:fld>
            <a:endParaRPr lang="en-US"/>
          </a:p>
        </p:txBody>
      </p:sp>
      <p:sp>
        <p:nvSpPr>
          <p:cNvPr id="3" name="Footer Placeholder 2">
            <a:extLst>
              <a:ext uri="{FF2B5EF4-FFF2-40B4-BE49-F238E27FC236}">
                <a16:creationId xmlns:a16="http://schemas.microsoft.com/office/drawing/2014/main" id="{D97E0273-872A-43A9-A2A0-23E7E6D05FC2}"/>
              </a:ext>
            </a:extLst>
          </p:cNvPr>
          <p:cNvSpPr>
            <a:spLocks noGrp="1"/>
          </p:cNvSpPr>
          <p:nvPr>
            <p:ph type="ftr" sz="quarter" idx="11"/>
          </p:nvPr>
        </p:nvSpPr>
        <p:spPr/>
        <p:txBody>
          <a:bodyPr/>
          <a:lstStyle/>
          <a:p>
            <a:r>
              <a:rPr lang="sv-SE"/>
              <a:t>FMEA , 0 Rev 04 (c)Copyrignt, Sentral Sistem Januari 2020</a:t>
            </a:r>
            <a:endParaRPr lang="en-US"/>
          </a:p>
        </p:txBody>
      </p:sp>
    </p:spTree>
    <p:extLst>
      <p:ext uri="{BB962C8B-B14F-4D97-AF65-F5344CB8AC3E}">
        <p14:creationId xmlns:p14="http://schemas.microsoft.com/office/powerpoint/2010/main" val="38132711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7596</TotalTime>
  <Words>10487</Words>
  <Application>Microsoft Office PowerPoint</Application>
  <PresentationFormat>A4 Paper (210x297 mm)</PresentationFormat>
  <Paragraphs>1878</Paragraphs>
  <Slides>80</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80</vt:i4>
      </vt:variant>
    </vt:vector>
  </HeadingPairs>
  <TitlesOfParts>
    <vt:vector size="95" baseType="lpstr">
      <vt:lpstr>Arial</vt:lpstr>
      <vt:lpstr>Arial Black</vt:lpstr>
      <vt:lpstr>Arial Narrow</vt:lpstr>
      <vt:lpstr>Arial Unicode MS</vt:lpstr>
      <vt:lpstr>Calibri</vt:lpstr>
      <vt:lpstr>Calibri Light</vt:lpstr>
      <vt:lpstr>Courier New</vt:lpstr>
      <vt:lpstr>Franklin Gothic Medium Cond</vt:lpstr>
      <vt:lpstr>Gill Sans MT</vt:lpstr>
      <vt:lpstr>Humnst777 Cn BT</vt:lpstr>
      <vt:lpstr>Impact</vt:lpstr>
      <vt:lpstr>Times New Roman</vt:lpstr>
      <vt:lpstr>Verdana</vt:lpstr>
      <vt:lpstr>Wingdings</vt:lpstr>
      <vt:lpstr>Office Theme</vt:lpstr>
      <vt:lpstr>PowerPoint Presentation</vt:lpstr>
      <vt:lpstr>PowerPoint Presentation</vt:lpstr>
      <vt:lpstr>Main GOAL :  Training</vt:lpstr>
      <vt:lpstr>PowerPoint Presentation</vt:lpstr>
      <vt:lpstr>PowerPoint Presentation</vt:lpstr>
      <vt:lpstr>Strategi Transisi </vt:lpstr>
      <vt:lpstr>PowerPoint Presentation</vt:lpstr>
      <vt:lpstr>Detection Control </vt:lpstr>
      <vt:lpstr>Prevention Control </vt:lpstr>
      <vt:lpstr>ILUSTRASI Prevention dan Detection Control</vt:lpstr>
      <vt:lpstr>PowerPoint Presentation</vt:lpstr>
      <vt:lpstr>PowerPoint Presentation</vt:lpstr>
      <vt:lpstr>PowerPoint Presentation</vt:lpstr>
      <vt:lpstr>Analisa Struktur  (Item proses - tahapan proses - work element)</vt:lpstr>
      <vt:lpstr>Permasalahan umum (2) dalam  penyusunan FMEA vs Improvement pada FMEA AIAG VDA</vt:lpstr>
      <vt:lpstr>Permasalahan umum (3) dalam  penyusunan FMEA vs Improvement pada FMEA AIAG VDA</vt:lpstr>
      <vt:lpstr>Permasalahan umum (4) dalam  penyusunan FMEA vs Improvement pada FMEA AIAG VDA</vt:lpstr>
      <vt:lpstr>Permasalahan umum (5) dalam  penyusunan FMEA vs Improvement pada FMEA AIAG VDA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DEFINISI CUSTOMER DALAM MENYUSUN FMEA</vt:lpstr>
      <vt:lpstr>PowerPoint Presentation</vt:lpstr>
      <vt:lpstr>Analisa Fungsi dari tahapan proses </vt:lpstr>
      <vt:lpstr>Analisa Fungsi dari Working Element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Optimisasi pada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dc:title>
  <dc:creator>nash</dc:creator>
  <cp:lastModifiedBy>Document_Control</cp:lastModifiedBy>
  <cp:revision>410</cp:revision>
  <cp:lastPrinted>2019-08-26T12:54:27Z</cp:lastPrinted>
  <dcterms:created xsi:type="dcterms:W3CDTF">2017-06-20T06:16:39Z</dcterms:created>
  <dcterms:modified xsi:type="dcterms:W3CDTF">2021-04-30T07:38:56Z</dcterms:modified>
</cp:coreProperties>
</file>